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Reorganisation</a:t>
            </a:r>
            <a:r>
              <a:rPr lang="en-US" dirty="0" smtClean="0"/>
              <a:t> of States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India’s unity and integrity has been possible despite </a:t>
            </a:r>
            <a:r>
              <a:rPr lang="en-US" dirty="0" smtClean="0"/>
              <a:t>plurality in society</a:t>
            </a:r>
            <a:r>
              <a:rPr lang="en-US" dirty="0" smtClean="0"/>
              <a:t>. </a:t>
            </a:r>
            <a:r>
              <a:rPr lang="en-US" dirty="0" smtClean="0"/>
              <a:t>The key to the above success lies in a </a:t>
            </a:r>
            <a:r>
              <a:rPr lang="en-US" dirty="0" smtClean="0">
                <a:solidFill>
                  <a:schemeClr val="accent1"/>
                </a:solidFill>
              </a:rPr>
              <a:t>mode of federation building that sought to continuously ‘right-size’ the territory of India.</a:t>
            </a:r>
            <a:r>
              <a:rPr lang="en-US" dirty="0" smtClean="0"/>
              <a:t> The method followed in doing so is called </a:t>
            </a:r>
            <a:r>
              <a:rPr lang="en-US" dirty="0" smtClean="0">
                <a:solidFill>
                  <a:schemeClr val="accent1"/>
                </a:solidFill>
              </a:rPr>
              <a:t>‘states reorganization’ in India as a result of which ethno-territorial cleavages have been accommodated and regulated. </a:t>
            </a:r>
          </a:p>
          <a:p>
            <a:r>
              <a:rPr lang="en-US" dirty="0" smtClean="0"/>
              <a:t>At independence (15 August 1947), India inherited </a:t>
            </a:r>
            <a:r>
              <a:rPr lang="en-US" dirty="0" smtClean="0">
                <a:solidFill>
                  <a:schemeClr val="accent1"/>
                </a:solidFill>
              </a:rPr>
              <a:t>nine provinces </a:t>
            </a:r>
            <a:r>
              <a:rPr lang="en-US" dirty="0" smtClean="0"/>
              <a:t>and </a:t>
            </a:r>
            <a:r>
              <a:rPr lang="en-US" dirty="0" smtClean="0">
                <a:solidFill>
                  <a:schemeClr val="accent1"/>
                </a:solidFill>
              </a:rPr>
              <a:t>over 560 princely states </a:t>
            </a:r>
            <a:r>
              <a:rPr lang="en-US" dirty="0" smtClean="0"/>
              <a:t>from the old colonial arrangements. An interim state structure was put in place, but it was recognized that a fundamental restructuring would be required in due course. </a:t>
            </a:r>
            <a:r>
              <a:rPr lang="en-US" dirty="0" smtClean="0">
                <a:solidFill>
                  <a:schemeClr val="accent1"/>
                </a:solidFill>
              </a:rPr>
              <a:t>The process was complex and painstaking but managed to create sub-national units called ‘states’, mostly on the basis of language; subsequently non-linguistic ethnic factors were also taken into consideration. </a:t>
            </a:r>
            <a:endParaRPr lang="en-US" dirty="0">
              <a:solidFill>
                <a:schemeClr val="accen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India’s defining constitutional moment was </a:t>
            </a:r>
            <a:r>
              <a:rPr lang="en-US" dirty="0" smtClean="0">
                <a:solidFill>
                  <a:schemeClr val="accent1"/>
                </a:solidFill>
              </a:rPr>
              <a:t>1946-49 when the main elements of India’s constitutional structure were determined</a:t>
            </a:r>
            <a:r>
              <a:rPr lang="en-US" dirty="0" smtClean="0"/>
              <a:t>, but unusually the </a:t>
            </a:r>
            <a:r>
              <a:rPr lang="en-US" dirty="0" smtClean="0">
                <a:solidFill>
                  <a:schemeClr val="accent1"/>
                </a:solidFill>
              </a:rPr>
              <a:t>territorial structure of the state was not settled beyond the general idea of a quasi-federal structure</a:t>
            </a:r>
            <a:r>
              <a:rPr lang="en-US" dirty="0" smtClean="0"/>
              <a:t>. In the event, India’s </a:t>
            </a:r>
            <a:r>
              <a:rPr lang="en-US" dirty="0" smtClean="0">
                <a:solidFill>
                  <a:schemeClr val="accent1"/>
                </a:solidFill>
              </a:rPr>
              <a:t>territorial restructuring took place in several phases over many years</a:t>
            </a:r>
            <a:r>
              <a:rPr lang="en-US" dirty="0" smtClean="0"/>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The territorial issues were most perplexing during the constitutional drafting in 1946, not simply because India was vast and complex, but more importantly, because </a:t>
            </a:r>
            <a:r>
              <a:rPr lang="en-US" dirty="0" smtClean="0">
                <a:solidFill>
                  <a:schemeClr val="accent1"/>
                </a:solidFill>
              </a:rPr>
              <a:t>territorial issues had factored into the mainstream anti-British nationalist politics </a:t>
            </a:r>
            <a:r>
              <a:rPr lang="en-US" dirty="0" smtClean="0"/>
              <a:t>led by the Congress since the beginning of the twentieth century, if not earlier. </a:t>
            </a:r>
          </a:p>
          <a:p>
            <a:r>
              <a:rPr lang="en-US" dirty="0" smtClean="0"/>
              <a:t>It was recognized that state reorganization along linguistic lines was probably </a:t>
            </a:r>
            <a:r>
              <a:rPr lang="en-US" dirty="0" smtClean="0">
                <a:solidFill>
                  <a:schemeClr val="accent1"/>
                </a:solidFill>
              </a:rPr>
              <a:t>inevitable but given the recent traumas as well as the concern of the Congress Party to focus on building the Union first, the issue was put off. </a:t>
            </a:r>
            <a:endParaRPr lang="en-US" dirty="0">
              <a:solidFill>
                <a:schemeClr val="accen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At its </a:t>
            </a:r>
            <a:r>
              <a:rPr lang="en-US" dirty="0" smtClean="0">
                <a:solidFill>
                  <a:schemeClr val="accent1"/>
                </a:solidFill>
              </a:rPr>
              <a:t>Nagpur session in 1920</a:t>
            </a:r>
            <a:r>
              <a:rPr lang="en-US" dirty="0" smtClean="0"/>
              <a:t>, Congress formally committed itself to </a:t>
            </a:r>
            <a:r>
              <a:rPr lang="en-US" dirty="0" err="1" smtClean="0">
                <a:solidFill>
                  <a:schemeClr val="accent1"/>
                </a:solidFill>
              </a:rPr>
              <a:t>reorganising</a:t>
            </a:r>
            <a:r>
              <a:rPr lang="en-US" dirty="0" smtClean="0">
                <a:solidFill>
                  <a:schemeClr val="accent1"/>
                </a:solidFill>
              </a:rPr>
              <a:t> India after independence into a federation based on linguistically based units</a:t>
            </a:r>
            <a:r>
              <a:rPr lang="en-US" dirty="0" smtClean="0"/>
              <a:t>. The </a:t>
            </a:r>
            <a:r>
              <a:rPr lang="en-US" dirty="0" err="1" smtClean="0">
                <a:solidFill>
                  <a:schemeClr val="accent1"/>
                </a:solidFill>
              </a:rPr>
              <a:t>Motilal</a:t>
            </a:r>
            <a:r>
              <a:rPr lang="en-US" dirty="0" smtClean="0">
                <a:solidFill>
                  <a:schemeClr val="accent1"/>
                </a:solidFill>
              </a:rPr>
              <a:t> Nehru Report of 1928 </a:t>
            </a:r>
            <a:r>
              <a:rPr lang="en-US" dirty="0" smtClean="0"/>
              <a:t>reiterated this commitment.</a:t>
            </a:r>
          </a:p>
          <a:p>
            <a:r>
              <a:rPr lang="en-US" dirty="0" smtClean="0"/>
              <a:t>Nationally, </a:t>
            </a:r>
            <a:r>
              <a:rPr lang="en-US" dirty="0" smtClean="0">
                <a:solidFill>
                  <a:schemeClr val="accent1"/>
                </a:solidFill>
              </a:rPr>
              <a:t>Congress’s so called ‘composite nationalism’ approach co-existed with the rise of ethno-regional nationalities i</a:t>
            </a:r>
            <a:r>
              <a:rPr lang="en-US" dirty="0" smtClean="0"/>
              <a:t>n different regions of India such as Assam, Tripura, Gujarat, and Andhra Pradesh, which Congress promised to accommodate within the future federation of India.</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The main </a:t>
            </a:r>
            <a:r>
              <a:rPr lang="en-US" dirty="0" smtClean="0">
                <a:solidFill>
                  <a:schemeClr val="accent1"/>
                </a:solidFill>
              </a:rPr>
              <a:t>political cleavage at independence was between the 560 princely states versus the directly ruled provinces. The ethno-linguistic cleavages were primarily linguistic in character, but they also included tribal affiliations, particularly in the North-East of India</a:t>
            </a:r>
            <a:r>
              <a:rPr lang="en-US" dirty="0" smtClean="0"/>
              <a:t>. The princely states were of different sizes and socio-cultural complexion and were interspersed between India’s provinces. During the colonial period, they enjoyed varying degrees of ‘independence’ under indirect rule of the British, though the colonial authorities made sure their Political Residents in the princely states keep a constant vigil on the affairs of the kingdoms.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During India’s major constitution-making process from 1946 to 1949, the constitution-makers were preoccupied with the pressing problems of </a:t>
            </a:r>
            <a:r>
              <a:rPr lang="en-US" dirty="0" smtClean="0">
                <a:solidFill>
                  <a:schemeClr val="accent1"/>
                </a:solidFill>
              </a:rPr>
              <a:t>‘national’ unity and solidarity in the aftermath of Partition, as well as the vexed problem of ‘integration’ of the princely States</a:t>
            </a:r>
            <a:r>
              <a:rPr lang="en-US" dirty="0" smtClean="0"/>
              <a:t>.</a:t>
            </a:r>
          </a:p>
          <a:p>
            <a:r>
              <a:rPr lang="en-US" dirty="0" smtClean="0"/>
              <a:t>The </a:t>
            </a:r>
            <a:r>
              <a:rPr lang="en-US" dirty="0" smtClean="0">
                <a:solidFill>
                  <a:schemeClr val="accent1"/>
                </a:solidFill>
              </a:rPr>
              <a:t>ethno-territorial issue kept members of the Constituent Assembly (CA) preoccupied for two consecutive days, 17-18 November 1948, in search of institutional solutions in building the </a:t>
            </a:r>
            <a:r>
              <a:rPr lang="en-US" dirty="0" smtClean="0">
                <a:solidFill>
                  <a:schemeClr val="accent1"/>
                </a:solidFill>
              </a:rPr>
              <a:t>Union.</a:t>
            </a:r>
            <a:r>
              <a:rPr lang="en-US" dirty="0" smtClean="0"/>
              <a:t> </a:t>
            </a:r>
            <a:r>
              <a:rPr lang="en-US" dirty="0" smtClean="0"/>
              <a:t>The issue came up frequently in the </a:t>
            </a:r>
            <a:r>
              <a:rPr lang="en-US" dirty="0" smtClean="0">
                <a:solidFill>
                  <a:schemeClr val="accent1"/>
                </a:solidFill>
              </a:rPr>
              <a:t>debates of the CA for three-years</a:t>
            </a:r>
            <a:r>
              <a:rPr lang="en-US" dirty="0" smtClean="0"/>
              <a:t>, but the Assembly did not resolve the problem.) The members with strong ethnic roots from areas such as Madras (now Tamil Nadu) and the Punjab were vociferous in highlighting the </a:t>
            </a:r>
            <a:r>
              <a:rPr lang="en-US" dirty="0" smtClean="0">
                <a:solidFill>
                  <a:schemeClr val="accent1"/>
                </a:solidFill>
              </a:rPr>
              <a:t>self-determination rights of those communities</a:t>
            </a:r>
            <a:r>
              <a:rPr lang="en-US"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At that time, the issue of territorial </a:t>
            </a:r>
            <a:r>
              <a:rPr lang="en-US" dirty="0" err="1" smtClean="0"/>
              <a:t>reorganisation</a:t>
            </a:r>
            <a:r>
              <a:rPr lang="en-US" dirty="0" smtClean="0"/>
              <a:t> of India meant </a:t>
            </a:r>
            <a:r>
              <a:rPr lang="en-US" dirty="0" smtClean="0"/>
              <a:t>largely </a:t>
            </a:r>
            <a:r>
              <a:rPr lang="en-US" dirty="0" smtClean="0"/>
              <a:t>the formation of linguistic provinces or sub-national units, to which Congress had committed itself formally since </a:t>
            </a:r>
            <a:r>
              <a:rPr lang="en-US" dirty="0" smtClean="0">
                <a:solidFill>
                  <a:schemeClr val="accent1"/>
                </a:solidFill>
              </a:rPr>
              <a:t>1920.Pattabhi </a:t>
            </a:r>
            <a:r>
              <a:rPr lang="en-US" dirty="0" err="1" smtClean="0">
                <a:solidFill>
                  <a:schemeClr val="accent1"/>
                </a:solidFill>
              </a:rPr>
              <a:t>Sitaramayya</a:t>
            </a:r>
            <a:r>
              <a:rPr lang="en-US" dirty="0" smtClean="0">
                <a:solidFill>
                  <a:schemeClr val="accent1"/>
                </a:solidFill>
              </a:rPr>
              <a:t>, a leading member of the CA, and Congress party President in 1948, insisted upon solving the problem of formation of linguistic provinces as ‘the first and foremost problem.’</a:t>
            </a:r>
            <a:endParaRPr lang="en-US" dirty="0">
              <a:solidFill>
                <a:schemeClr val="accen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solidFill>
                  <a:schemeClr val="accent1"/>
                </a:solidFill>
              </a:rPr>
              <a:t>The Constituent Assembly formed the advisory Dar Commission (Linguistic Provinces Commission) on 17 June 1948, which was broadly sympathetic to the cause but cautioned against forming units solely on the basis of language</a:t>
            </a:r>
            <a:r>
              <a:rPr lang="en-US" dirty="0" smtClean="0"/>
              <a:t>.</a:t>
            </a:r>
          </a:p>
          <a:p>
            <a:r>
              <a:rPr lang="en-US" dirty="0" smtClean="0"/>
              <a:t>Congress formed its own high powered committee to take a second look at the problem. The </a:t>
            </a:r>
            <a:r>
              <a:rPr lang="en-US" dirty="0" smtClean="0">
                <a:solidFill>
                  <a:schemeClr val="accent1"/>
                </a:solidFill>
              </a:rPr>
              <a:t>JVP committee (of Jawaharlal Nehru, </a:t>
            </a:r>
            <a:r>
              <a:rPr lang="en-US" dirty="0" err="1" smtClean="0">
                <a:solidFill>
                  <a:schemeClr val="accent1"/>
                </a:solidFill>
              </a:rPr>
              <a:t>Vallabbhai</a:t>
            </a:r>
            <a:r>
              <a:rPr lang="en-US" dirty="0" smtClean="0">
                <a:solidFill>
                  <a:schemeClr val="accent1"/>
                </a:solidFill>
              </a:rPr>
              <a:t> Patel and </a:t>
            </a:r>
            <a:r>
              <a:rPr lang="en-US" dirty="0" err="1" smtClean="0">
                <a:solidFill>
                  <a:schemeClr val="accent1"/>
                </a:solidFill>
              </a:rPr>
              <a:t>Pattabhi</a:t>
            </a:r>
            <a:r>
              <a:rPr lang="en-US" dirty="0" smtClean="0">
                <a:solidFill>
                  <a:schemeClr val="accent1"/>
                </a:solidFill>
              </a:rPr>
              <a:t> </a:t>
            </a:r>
            <a:r>
              <a:rPr lang="en-US" dirty="0" err="1" smtClean="0">
                <a:solidFill>
                  <a:schemeClr val="accent1"/>
                </a:solidFill>
              </a:rPr>
              <a:t>Sitaramayya</a:t>
            </a:r>
            <a:r>
              <a:rPr lang="en-US" dirty="0" smtClean="0">
                <a:solidFill>
                  <a:schemeClr val="accent1"/>
                </a:solidFill>
              </a:rPr>
              <a:t>), also came to the conclusion: “We feel that the present is not an opportune moment for the formation of linguistic provinces.</a:t>
            </a:r>
            <a:endParaRPr lang="en-US" dirty="0">
              <a:solidFill>
                <a:schemeClr val="accen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Assembly finally came up with a quasi-federal </a:t>
            </a:r>
            <a:r>
              <a:rPr lang="en-US" dirty="0" err="1" smtClean="0"/>
              <a:t>centralised</a:t>
            </a:r>
            <a:r>
              <a:rPr lang="en-US" dirty="0" smtClean="0"/>
              <a:t> constitution with two tiers of government whose powers were determined in detail by means of three lists (Union, State and Concurrent). The Union government was made very powerful but the states were given their own jurisdiction and the constitution made the federation administratively </a:t>
            </a:r>
            <a:r>
              <a:rPr lang="en-US" dirty="0" err="1" smtClean="0"/>
              <a:t>decentralised</a:t>
            </a:r>
            <a:r>
              <a:rPr lang="en-US"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When the Constitution was inaugurated on 26 January 1950, India had 27 States of different types, powers and status: the nine directly ruled former provinces were made part A states; the. 226 princely states (geographically contiguous to the provinces) were merged to form the category B states; 61 relatively small states were converted into the category C states and the rest were merged into the category A States.27The Andaman and Nicobar Islands and Acquired Territory, if any, were placed under the category D. Despite this territorial recasting and merging, the Assembly chose not to resolve the ethno-territorial cleavages at that time. However, it kept the issue alive in Articles 2 and 3 of the Constitution, which gave the Union Parliament virtually unilateral power to create new states, alter the boundaries of the states, change the name of the states and so on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Congress had conceded to language-based territorial claims of statehood from the beginning of the 20th century and had recast its own provincial units accordingly. Although Congress had committed itself to the principle at its Nagpur Secession in 1920, after independence, for a variety of reasons (the memories of the religion-based Partition in 1947 following the ‘great’ communal riots in 1946 and the consequent dislocation), Congress rulers at the Centre showed reluctance on the issue, but not for long, as its various language-based units were at the forefront of the movements for territorial recasting.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There was a “chorus of calls” 30 for a new language-based political map of India almost immediately after independence. In each of the linguistically distinct regions, different constellations of forces mobilized around the issue, but the local units of Congress always </a:t>
            </a:r>
            <a:r>
              <a:rPr lang="en-US" dirty="0" err="1" smtClean="0"/>
              <a:t>favoured</a:t>
            </a:r>
            <a:r>
              <a:rPr lang="en-US" dirty="0" smtClean="0"/>
              <a:t> creating a linguistic state.31The leaders within Congress—more specifically leaders of its Provincial Committees—were the main actors fighting for linguistic units. But there were also regionally-based parties and groups, including associations, formed specifically to demand a linguistic state.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One of the strongest movements was on the part of the </a:t>
            </a:r>
            <a:r>
              <a:rPr lang="en-US" dirty="0" err="1" smtClean="0"/>
              <a:t>Telegus</a:t>
            </a:r>
            <a:r>
              <a:rPr lang="en-US" dirty="0" smtClean="0"/>
              <a:t>, whose demand for a linguistic state dated from 191632. The fast unto death, on 15 December 1952, of Sri </a:t>
            </a:r>
            <a:r>
              <a:rPr lang="en-US" dirty="0" err="1" smtClean="0"/>
              <a:t>Potti</a:t>
            </a:r>
            <a:r>
              <a:rPr lang="en-US" dirty="0" smtClean="0"/>
              <a:t> </a:t>
            </a:r>
            <a:r>
              <a:rPr lang="en-US" dirty="0" err="1" smtClean="0"/>
              <a:t>Ramalu</a:t>
            </a:r>
            <a:r>
              <a:rPr lang="en-US" dirty="0" smtClean="0"/>
              <a:t>, a committed </a:t>
            </a:r>
            <a:r>
              <a:rPr lang="en-US" dirty="0" err="1" smtClean="0"/>
              <a:t>Gandhian</a:t>
            </a:r>
            <a:r>
              <a:rPr lang="en-US" dirty="0" smtClean="0"/>
              <a:t> who demanded a </a:t>
            </a:r>
            <a:r>
              <a:rPr lang="en-US" dirty="0" err="1" smtClean="0"/>
              <a:t>Telegu</a:t>
            </a:r>
            <a:r>
              <a:rPr lang="en-US" dirty="0" smtClean="0"/>
              <a:t>-speaking state of Andhra Pradesh33 triggered large-scale violence in the region. The state of Andhra was then carved out of Madras on 1 October 1953, thus forcing the larger issue of state reorganization to the fore.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dirty="0" smtClean="0"/>
              <a:t>Despite initial reluctance and hesitancy34, the central government headed by Nehru could no longer ignore the issue. Nehru announced in Parliament on 22 December 1953 that a Commission would be appointed to examine “objectively and dispassionately” the question of the </a:t>
            </a:r>
            <a:r>
              <a:rPr lang="en-US" dirty="0" err="1" smtClean="0"/>
              <a:t>reorganisation</a:t>
            </a:r>
            <a:r>
              <a:rPr lang="en-US" dirty="0" smtClean="0"/>
              <a:t> of the States of the Indian Union. A State Reorganization Commission (SRC), was formed on 29 December 1953, headed by S. </a:t>
            </a:r>
            <a:r>
              <a:rPr lang="en-US" dirty="0" err="1" smtClean="0"/>
              <a:t>Fazl</a:t>
            </a:r>
            <a:r>
              <a:rPr lang="en-US" dirty="0" smtClean="0"/>
              <a:t> Ali (a former judge), with two other commissioners, H. N </a:t>
            </a:r>
            <a:r>
              <a:rPr lang="en-US" dirty="0" err="1" smtClean="0"/>
              <a:t>Kunzru</a:t>
            </a:r>
            <a:r>
              <a:rPr lang="en-US" dirty="0" smtClean="0"/>
              <a:t> (a Kashmiri </a:t>
            </a:r>
            <a:r>
              <a:rPr lang="en-US" dirty="0" err="1" smtClean="0"/>
              <a:t>Pandit</a:t>
            </a:r>
            <a:r>
              <a:rPr lang="en-US" dirty="0" smtClean="0"/>
              <a:t> and scholar and legislator of long-standing) and K. </a:t>
            </a:r>
            <a:r>
              <a:rPr lang="en-US" dirty="0" err="1" smtClean="0"/>
              <a:t>MPanikkar</a:t>
            </a:r>
            <a:r>
              <a:rPr lang="en-US" dirty="0" smtClean="0"/>
              <a:t> (a noted historian). The Commission was to report by 30 June 1955 and submitted its report (after an extension) on 30 September 1955. </a:t>
            </a:r>
          </a:p>
          <a:p>
            <a:r>
              <a:rPr lang="en-US" dirty="0" smtClean="0"/>
              <a:t>Its mandate was as follows: The Commission will investigate the conditions of the problem, the historical background, the existing situation, and the bearing of all important and relevant factors thereon. They will be free to consider any proposal relating to such reorganization. The Government expect that the Commission would in the first instance, not be going to the details, but make recommendations in regard to the broad principles…..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dirty="0" smtClean="0"/>
              <a:t>The SRC invited submissions from the public and other parties and received a total of 152,250 of which 2,000 were considered as ‘well-considered.’36It toured the country for one year, visiting 104 places and interviewing some 9,000 people of all walks of life. It was mandated to consider all factors, but the main criterion remained language. </a:t>
            </a:r>
          </a:p>
          <a:p>
            <a:r>
              <a:rPr lang="en-US" dirty="0" smtClean="0"/>
              <a:t>The SRC’s report made clear that its criteria went beyond, language: ‘After full consideration of the problem in all aspects, we have come to the conclusion that it is neither possible nor desirable to reorganize States on the basis of the single test either of language or culture, but that a balanced approach to the whole problem is necessary in the interests of our national unity.’37The SRC’s so called ‘balanced approach’ entailed recognizing ‘linguistic homogeneity as an important factor conducive to administrative convenience and efficiency’, while repudiating the ‘home land concept’ of ‘one language one state’.38It commented that the creation of Andhra Pradesh included factors such as cultural affinity, administrative convenience and economic well-being, along with language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In brief, the Commission recommended the creation of sixteen states, linguistically as homogenous as possible, by means of transfer of some territories up to the block level from one to the other, merger of some linguistically dominant territories into one state (such as Kerala), bifurcation of some states into two, keeping as is such Hindi-speaking states as Bihar, Uttar Pradesh and Rajasthan(with minor territorial adjustments) but recommending the creation of the only new Hindi-speaking state of Madhya Pradesh. Orissa (now </a:t>
            </a:r>
            <a:r>
              <a:rPr lang="en-US" dirty="0" err="1" smtClean="0"/>
              <a:t>Odisha</a:t>
            </a:r>
            <a:r>
              <a:rPr lang="en-US" dirty="0" smtClean="0"/>
              <a:t>) and Jammu and Kashmir were recommended for no change. </a:t>
            </a:r>
            <a:r>
              <a:rPr lang="en-US" dirty="0" err="1" smtClean="0"/>
              <a:t>Telangana</a:t>
            </a:r>
            <a:r>
              <a:rPr lang="en-US" dirty="0" smtClean="0"/>
              <a:t> was not recognized as a separate state but recommended for inclusion in Hyderabad.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Thus, the Commission was trying to make states linguistically as homogeneous as possible, by cutting and pasting, mutual transfer, and merger. Nonetheless, the question of linguistic minorities was unavoidable which is why the SRC reiterated the constitutional safeguards (under Article 347) for minority languages to have instruction in the mother-tongue at the primary school level and suggested that the domicile tests in place in many States be liberalized and simplified for the advantages of the linguistic minorities (under Article 16 (c))</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Parliament passed the States </a:t>
            </a:r>
            <a:r>
              <a:rPr lang="en-US" dirty="0" err="1" smtClean="0"/>
              <a:t>Reorganisation</a:t>
            </a:r>
            <a:r>
              <a:rPr lang="en-US" dirty="0" smtClean="0"/>
              <a:t> Act 1956, doing away with the three categories of States in the 1950 Constitution and putting all States on an equal footing in terms of powers and authority (except Jammu and Kashmir whose accession to India took place under very ‘special’ circumstances about which, interestingly, the SRC made no recommendations).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dirty="0" smtClean="0"/>
              <a:t>The Government accepted most of the SRC’s recommendations, but made some modifications in the States Reorganization Act40 1. Andhra Pradesh, (Andhra, restyled) was enlarged with the addition of the </a:t>
            </a:r>
            <a:r>
              <a:rPr lang="en-US" dirty="0" err="1" smtClean="0"/>
              <a:t>Telegu</a:t>
            </a:r>
            <a:r>
              <a:rPr lang="en-US" dirty="0" smtClean="0"/>
              <a:t>-speaking people from the </a:t>
            </a:r>
            <a:r>
              <a:rPr lang="en-US" dirty="0" err="1" smtClean="0"/>
              <a:t>Telengana</a:t>
            </a:r>
            <a:r>
              <a:rPr lang="en-US" dirty="0" smtClean="0"/>
              <a:t> region of Hyderabad (the largest former princely state ruled by a Muslim dynasty)</a:t>
            </a:r>
          </a:p>
          <a:p>
            <a:r>
              <a:rPr lang="en-US" dirty="0" smtClean="0"/>
              <a:t>2. Mysore, a former princely state, already integrated to India, was enlarged by absorbing the Kannada speaking areas of Hyderabad, Bombay and Madras.</a:t>
            </a:r>
          </a:p>
          <a:p>
            <a:r>
              <a:rPr lang="en-US" dirty="0" smtClean="0"/>
              <a:t>3. Bombay was made a bilingual state (Marathi and Gujarati) by adding of Maratha speaking areas of Hyderabad, Central Provinces and Berar, and the Guajarati speaking areas of </a:t>
            </a:r>
            <a:r>
              <a:rPr lang="en-US" dirty="0" err="1" smtClean="0"/>
              <a:t>Saurashtra</a:t>
            </a:r>
            <a:r>
              <a:rPr lang="en-US" dirty="0" smtClean="0"/>
              <a:t> and Kutch. </a:t>
            </a:r>
          </a:p>
          <a:p>
            <a:r>
              <a:rPr lang="en-US" dirty="0" smtClean="0"/>
              <a:t>4. Central Provinces was renamed Madhya Pradesh, though diminished in the south by the loss of associated areas of Berar but enlarged by the merger of three other Hindi speaking areas of Madhya Bharat, Vindhya Pradesh, and Bhopal.</a:t>
            </a:r>
          </a:p>
          <a:p>
            <a:r>
              <a:rPr lang="en-US" dirty="0" smtClean="0"/>
              <a:t>5. Punjab was enlarged by the merger of the Punjab and East Patiala States Union (PEPSU) to form the second bilingual state where the Hindi speakers were dominant in the South and the Punjabi speakers in the north. </a:t>
            </a:r>
          </a:p>
          <a:p>
            <a:r>
              <a:rPr lang="en-US" dirty="0" smtClean="0"/>
              <a:t>6. Kerala was created by enlarging Travancore-Cochin by absorbing a portion of the Malabar Coast of Madras to form the </a:t>
            </a:r>
            <a:r>
              <a:rPr lang="en-US" dirty="0" err="1" smtClean="0"/>
              <a:t>Malayali</a:t>
            </a:r>
            <a:r>
              <a:rPr lang="en-US" dirty="0" smtClean="0"/>
              <a:t> speaking state. In this case the SRC recommendations were mostly followed.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TotalTime>
  <Words>2169</Words>
  <Application>Microsoft Office PowerPoint</Application>
  <PresentationFormat>On-screen Show (4:3)</PresentationFormat>
  <Paragraphs>32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Reorganisation of States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Reorganisation of States</dc:title>
  <dc:creator>HP</dc:creator>
  <cp:lastModifiedBy>HP</cp:lastModifiedBy>
  <cp:revision>8</cp:revision>
  <dcterms:created xsi:type="dcterms:W3CDTF">2006-08-16T00:00:00Z</dcterms:created>
  <dcterms:modified xsi:type="dcterms:W3CDTF">2026-04-29T09:41:30Z</dcterms:modified>
</cp:coreProperties>
</file>