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3" r:id="rId5"/>
    <p:sldId id="264" r:id="rId6"/>
    <p:sldId id="258" r:id="rId7"/>
    <p:sldId id="265" r:id="rId8"/>
    <p:sldId id="266" r:id="rId9"/>
    <p:sldId id="259" r:id="rId10"/>
    <p:sldId id="267" r:id="rId11"/>
    <p:sldId id="268" r:id="rId12"/>
    <p:sldId id="269" r:id="rId13"/>
    <p:sldId id="270" r:id="rId14"/>
    <p:sldId id="271" r:id="rId15"/>
    <p:sldId id="272" r:id="rId16"/>
    <p:sldId id="273" r:id="rId17"/>
    <p:sldId id="274" r:id="rId18"/>
    <p:sldId id="275" r:id="rId19"/>
    <p:sldId id="260" r:id="rId20"/>
    <p:sldId id="276" r:id="rId21"/>
    <p:sldId id="277" r:id="rId22"/>
    <p:sldId id="26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en.wikipedia.org/wiki/May_Fourth_Movemen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Feminist movement in China</a:t>
            </a:r>
            <a:endParaRPr lang="en-US" dirty="0"/>
          </a:p>
        </p:txBody>
      </p:sp>
      <p:sp>
        <p:nvSpPr>
          <p:cNvPr id="3" name="Subtitle 2"/>
          <p:cNvSpPr>
            <a:spLocks noGrp="1"/>
          </p:cNvSpPr>
          <p:nvPr>
            <p:ph type="subTitle" idx="1"/>
          </p:nvPr>
        </p:nvSpPr>
        <p:spPr/>
        <p:txBody>
          <a:bodyPr/>
          <a:lstStyle/>
          <a:p>
            <a:r>
              <a:rPr lang="en-US" dirty="0" smtClean="0"/>
              <a:t>6</a:t>
            </a:r>
            <a:r>
              <a:rPr lang="en-US" baseline="30000" dirty="0" smtClean="0"/>
              <a:t>th</a:t>
            </a:r>
            <a:r>
              <a:rPr lang="en-US" dirty="0" smtClean="0"/>
              <a:t> Semester (M) (FYUGP)</a:t>
            </a:r>
          </a:p>
          <a:p>
            <a:r>
              <a:rPr lang="en-US" dirty="0" smtClean="0"/>
              <a:t>Dr. </a:t>
            </a:r>
            <a:r>
              <a:rPr lang="en-US" dirty="0" err="1" smtClean="0"/>
              <a:t>Pallavi</a:t>
            </a:r>
            <a:r>
              <a:rPr lang="en-US" dirty="0" smtClean="0"/>
              <a:t> </a:t>
            </a:r>
            <a:r>
              <a:rPr lang="en-US" dirty="0" err="1" smtClean="0"/>
              <a:t>Deka</a:t>
            </a:r>
            <a:endParaRPr lang="en-US" dirty="0" smtClean="0"/>
          </a:p>
          <a:p>
            <a:r>
              <a:rPr lang="en-US" dirty="0" smtClean="0"/>
              <a:t>Dept. of Political Science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feminist movement in China has transitioned from early 20th-century intellectual revolts to a period of state-led "sameness" under Mao, and finally to a modern, digitally driven grassroots movement that currently faces significant state pushback.</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Like women in most cultures, women in China have suffered as the result of their extremely low status. The most systematic, institutionalized and deep-rooted sexist ideologies and practices in China originated from the philosophy of “filial piety” of Confucius (551-479 B.C.). </a:t>
            </a:r>
            <a:endParaRPr lang="en-US" dirty="0" smtClean="0"/>
          </a:p>
          <a:p>
            <a:r>
              <a:rPr lang="en-US" dirty="0" smtClean="0"/>
              <a:t>The </a:t>
            </a:r>
            <a:r>
              <a:rPr lang="en-US" dirty="0" smtClean="0"/>
              <a:t>three components of “filial piety” stipulated that women must obey men, citizens must obey their ruler and the young must obey the elderly. For thousands of years, the rules of these three </a:t>
            </a:r>
            <a:r>
              <a:rPr lang="en-US" dirty="0" err="1" smtClean="0"/>
              <a:t>obediences</a:t>
            </a:r>
            <a:r>
              <a:rPr lang="en-US" dirty="0" smtClean="0"/>
              <a:t> helped maintain the patriarchal social order in China.</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Abusive practices and behaviors such as the sale and purchase of women, wife-beating, and female infanticide were not uncommon. The practice of </a:t>
            </a:r>
            <a:r>
              <a:rPr lang="en-US" dirty="0" err="1" smtClean="0"/>
              <a:t>footbinding</a:t>
            </a:r>
            <a:r>
              <a:rPr lang="en-US" dirty="0" smtClean="0"/>
              <a:t> of young women in China is probably one of the most brutal, and at the same time, long-lasting and wide-spread rituals known to human history</a:t>
            </a:r>
            <a:r>
              <a:rPr lang="en-US" dirty="0" smtClean="0"/>
              <a:t>.</a:t>
            </a:r>
          </a:p>
          <a:p>
            <a:r>
              <a:rPr lang="en-US" dirty="0" smtClean="0"/>
              <a:t>Foot-binding was almost a universal practice in China for more than a thousand years prior to this century. Foot-binding was outlawed in 1902 by the imperial edicts of the Qing Dynasty, the last dynasty in China which ended in 1911.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One of the most important factors that helped to bring an end not only to this ritual, but also to the dynasty was the reformist movement that started at the end of the 19th century by a small number of intellectuals who had been exposed to Western ideas and societies</a:t>
            </a:r>
            <a:r>
              <a:rPr lang="en-US" dirty="0" smtClean="0"/>
              <a:t>.</a:t>
            </a:r>
          </a:p>
          <a:p>
            <a:r>
              <a:rPr lang="en-US" dirty="0" smtClean="0"/>
              <a:t>They advocated equality between women and men, free love and marriage, educational opportunities for women, labor force participation of women, in a word, women’s emancipation. This period of the women’s movement in Chinese history was named May Fourth Feminism</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smtClean="0"/>
              <a:t>1. The May Fourth Era (1910s–1920s)</a:t>
            </a:r>
          </a:p>
          <a:p>
            <a:r>
              <a:rPr lang="en-US" dirty="0" smtClean="0"/>
              <a:t>Modern Chinese feminism emerged alongside the </a:t>
            </a:r>
            <a:r>
              <a:rPr lang="en-US" dirty="0" smtClean="0">
                <a:hlinkClick r:id="rId2"/>
              </a:rPr>
              <a:t>May Fourth Movement</a:t>
            </a:r>
            <a:r>
              <a:rPr lang="en-US" dirty="0" smtClean="0"/>
              <a:t> (1919), where intellectuals linked women's liberation to national strength. </a:t>
            </a:r>
          </a:p>
          <a:p>
            <a:r>
              <a:rPr lang="en-US" b="1" dirty="0" smtClean="0"/>
              <a:t>The "New Woman"</a:t>
            </a:r>
            <a:r>
              <a:rPr lang="en-US" dirty="0" smtClean="0"/>
              <a:t>: Activists challenged the Confucian patriarchal order, specifically targeting </a:t>
            </a:r>
            <a:r>
              <a:rPr lang="en-US" b="1" dirty="0" smtClean="0"/>
              <a:t>foot-binding</a:t>
            </a:r>
            <a:r>
              <a:rPr lang="en-US" dirty="0" smtClean="0"/>
              <a:t>, arranged marriage, and the lack of female education.</a:t>
            </a:r>
          </a:p>
          <a:p>
            <a:r>
              <a:rPr lang="en-US" b="1" dirty="0" smtClean="0"/>
              <a:t>Male Allies</a:t>
            </a:r>
            <a:r>
              <a:rPr lang="en-US" dirty="0" smtClean="0"/>
              <a:t>: Early reformers were predominantly male intellectuals who argued that "uneducated" women with bound feet hindered China's modernization.</a:t>
            </a:r>
          </a:p>
          <a:p>
            <a:r>
              <a:rPr lang="en-US" b="1" dirty="0" smtClean="0"/>
              <a:t>Radical Voices</a:t>
            </a:r>
            <a:r>
              <a:rPr lang="en-US" dirty="0" smtClean="0"/>
              <a:t>: Figures like </a:t>
            </a:r>
            <a:r>
              <a:rPr lang="en-US" b="1" dirty="0" smtClean="0"/>
              <a:t>He-Yin Zhen</a:t>
            </a:r>
            <a:r>
              <a:rPr lang="en-US" dirty="0" smtClean="0"/>
              <a:t> offered more radical critiques, exposing how male reformers often maintained their own privileges while advocating for women's rights.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main motivation of these male intellectuals’ enthusiasm over women’s liberation was really their desire to change Chinese society and make China a stronger </a:t>
            </a:r>
            <a:r>
              <a:rPr lang="en-US" dirty="0" smtClean="0"/>
              <a:t>nation. </a:t>
            </a:r>
          </a:p>
          <a:p>
            <a:r>
              <a:rPr lang="en-US" dirty="0" smtClean="0"/>
              <a:t>Tracing </a:t>
            </a:r>
            <a:r>
              <a:rPr lang="en-US" dirty="0" smtClean="0"/>
              <a:t>the source of China’s weakness and problems, they concluded that the problems within the Chinese family structure were among the main reasons for China’s underdevelopment and weak status.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May Fourth Feminist movement was the first feminist movement in China that challenged the gender stratification of Chinese society in an open and systematic fashion. This movement, however, included and was affected by only a small number of urban and elite women. The vast majority of women who lived in the countryside were only impacted minimally by this movement.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smtClean="0"/>
              <a:t>2. State-Led Feminism (1949–1976) </a:t>
            </a:r>
          </a:p>
          <a:p>
            <a:r>
              <a:rPr lang="en-US" dirty="0" smtClean="0"/>
              <a:t>Following the 1949 Revolution, feminism became an official state policy under the slogan </a:t>
            </a:r>
            <a:r>
              <a:rPr lang="en-US" b="1" dirty="0" smtClean="0"/>
              <a:t>"Women hold up half the sky"</a:t>
            </a:r>
            <a:r>
              <a:rPr lang="en-US" dirty="0" smtClean="0"/>
              <a:t>. </a:t>
            </a:r>
          </a:p>
          <a:p>
            <a:r>
              <a:rPr lang="en-US" b="1" dirty="0" smtClean="0"/>
              <a:t>Legislative Reform</a:t>
            </a:r>
            <a:r>
              <a:rPr lang="en-US" dirty="0" smtClean="0"/>
              <a:t>: The </a:t>
            </a:r>
            <a:r>
              <a:rPr lang="en-US" b="1" dirty="0" smtClean="0"/>
              <a:t>1950 Marriage Law</a:t>
            </a:r>
            <a:r>
              <a:rPr lang="en-US" dirty="0" smtClean="0"/>
              <a:t> was a landmark achievement, outlawing </a:t>
            </a:r>
            <a:r>
              <a:rPr lang="en-US" dirty="0" err="1" smtClean="0"/>
              <a:t>concubinage</a:t>
            </a:r>
            <a:r>
              <a:rPr lang="en-US" dirty="0" smtClean="0"/>
              <a:t>, child marriage, and arranged matches while granting women the right to divorce.</a:t>
            </a:r>
          </a:p>
          <a:p>
            <a:r>
              <a:rPr lang="en-US" b="1" dirty="0" smtClean="0"/>
              <a:t>The "Iron Woman"</a:t>
            </a:r>
            <a:r>
              <a:rPr lang="en-US" dirty="0" smtClean="0"/>
              <a:t>: The state promoted gender "sameness," encouraging women to enter traditionally male fields like heavy industry and agriculture.</a:t>
            </a:r>
          </a:p>
          <a:p>
            <a:r>
              <a:rPr lang="en-US" b="1" dirty="0" smtClean="0"/>
              <a:t>Limitations</a:t>
            </a:r>
            <a:r>
              <a:rPr lang="en-US" dirty="0" smtClean="0"/>
              <a:t>: While workforce participation soared, women still bore a "double burden" of domestic chores, and their liberation was often treated as secondary to class struggle.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It was after the revolution of 1949 that dramatic changes took place that had a strong impact on the lives of hundreds of millions of Chinese women and men. The new government of the People’s Republic made a firm commitment to guarantee the equality between women and men. </a:t>
            </a:r>
            <a:endParaRPr lang="en-US" dirty="0" smtClean="0"/>
          </a:p>
          <a:p>
            <a:r>
              <a:rPr lang="en-US" dirty="0" smtClean="0"/>
              <a:t>The </a:t>
            </a:r>
            <a:r>
              <a:rPr lang="en-US" dirty="0" smtClean="0"/>
              <a:t>famous quotation by Mao Zedong reflects the determination by the government to raise women’s status: “Women hold up half the sky.” The basic law implemented when the People’s Republic of China was first established in 1949 stated:</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People’s Republic of China shall abolish the feudal system which holds women in bondage. Women shall enjoy equal rights with men in political, economic, cultural, educational and social life. Freedom of marriage for men and women shall be put into effect (Article 6).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In accordance with the law, the Chinese Communist Party adopted two of the most important legislative documents in 1950: the Marriage Law and the Land Law. Prostitution, arranged marriage, child betrothal and </a:t>
            </a:r>
            <a:r>
              <a:rPr lang="en-US" dirty="0" err="1" smtClean="0"/>
              <a:t>concubinage</a:t>
            </a:r>
            <a:r>
              <a:rPr lang="en-US" dirty="0" smtClean="0"/>
              <a:t> were outlawed according to the Marriage Law. </a:t>
            </a:r>
            <a:endParaRPr lang="en-US" dirty="0" smtClean="0"/>
          </a:p>
          <a:p>
            <a:r>
              <a:rPr lang="en-US" dirty="0" smtClean="0"/>
              <a:t>Marriage </a:t>
            </a:r>
            <a:r>
              <a:rPr lang="en-US" dirty="0" smtClean="0"/>
              <a:t>was to be based on love and mutual consent. Free marriage, free divorce, economic independence and other concepts that were foreign to the majority of the population became the advocated codes. There were constant and intensive campaigns by the government to educate the population about the Marriage Law. </a:t>
            </a:r>
            <a:endParaRPr lang="en-US" dirty="0" smtClean="0"/>
          </a:p>
          <a:p>
            <a:r>
              <a:rPr lang="en-US" dirty="0" smtClean="0"/>
              <a:t>Many </a:t>
            </a:r>
            <a:r>
              <a:rPr lang="en-US" dirty="0" smtClean="0"/>
              <a:t>women who were not happy about their arranged marriage sought and were granted divorce. A popular phrase at that time to justify the high divorce rate was that it was to dissolve “feudal” marriages.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there were also campaigns to mobilize women to participate in the labor force, which was demanded by the restructuring of the economy at the beginning stage of the People’s Republic of China. </a:t>
            </a:r>
            <a:endParaRPr lang="en-US" dirty="0" smtClean="0"/>
          </a:p>
          <a:p>
            <a:r>
              <a:rPr lang="en-US" dirty="0" smtClean="0"/>
              <a:t>The </a:t>
            </a:r>
            <a:r>
              <a:rPr lang="en-US" dirty="0" smtClean="0"/>
              <a:t>new government was confronted with the heavy tasks of rebuilding the cities, developing the economy, especially industrial economy, and establishing or restoring social institutions and services. </a:t>
            </a:r>
            <a:endParaRPr lang="en-US" dirty="0" smtClean="0"/>
          </a:p>
          <a:p>
            <a:r>
              <a:rPr lang="en-US" dirty="0" smtClean="0"/>
              <a:t>Tremendous </a:t>
            </a:r>
            <a:r>
              <a:rPr lang="en-US" dirty="0" smtClean="0"/>
              <a:t>numbers of women as well as men were recruited for various occupations in need of labor force. Much of the recruitment involved the relocation of large numbers of women from rural areas to the city, from densely populated areas to scarcely populated areas, and from regions with a </a:t>
            </a:r>
            <a:r>
              <a:rPr lang="en-US" dirty="0" smtClean="0"/>
              <a:t>gender neutral </a:t>
            </a:r>
            <a:r>
              <a:rPr lang="en-US" dirty="0" smtClean="0"/>
              <a:t>distribution of labor force to areas with a concentration of female-oriented employment such as textile and silk production, and other light industries.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r>
              <a:rPr lang="en-US" dirty="0" smtClean="0"/>
              <a:t>by 1953, the government realized that the economy could no longer absorb the amount of labor power that it had mobilized. Besides, the implementation of the new Marriage Law, unlike the Land Law, brought about strong and widespread opposition from male members of the society. </a:t>
            </a:r>
            <a:endParaRPr lang="en-US" dirty="0" smtClean="0"/>
          </a:p>
          <a:p>
            <a:r>
              <a:rPr lang="en-US" dirty="0" smtClean="0"/>
              <a:t>Murder </a:t>
            </a:r>
            <a:r>
              <a:rPr lang="en-US" dirty="0" smtClean="0"/>
              <a:t>and suicide of women who sought to terminate their marriage reached such a high level that the government decided that collective stability rather than individual freedom, particularly freedom of women, was now to be given priority. </a:t>
            </a:r>
            <a:endParaRPr lang="en-US" dirty="0" smtClean="0"/>
          </a:p>
          <a:p>
            <a:r>
              <a:rPr lang="en-US" dirty="0" smtClean="0"/>
              <a:t>For </a:t>
            </a:r>
            <a:r>
              <a:rPr lang="en-US" dirty="0" smtClean="0"/>
              <a:t>the next several years, there were more stiff regulations about divorce, and the government advocated women’s domestic duties and the importance of harmonious family life. Campaigns were launched to encourage women to be socialist housewives and model mothers, emphasizing the domestic responsibilities of women. </a:t>
            </a:r>
            <a:endParaRPr lang="en-US" dirty="0" smtClean="0"/>
          </a:p>
          <a:p>
            <a:r>
              <a:rPr lang="en-US" dirty="0" smtClean="0"/>
              <a:t>This </a:t>
            </a:r>
            <a:r>
              <a:rPr lang="en-US" dirty="0" smtClean="0"/>
              <a:t>trend lasted for only a few years. After the agricultural collectivization and the start of the Great Leap Forward Movement in 1958, China launched another massive campaign to speed up economic development, especially the development of industry and technology.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Women were once again persuaded to join the labor force, particularly in the fields vacated by men who had been transferred to male-oriented industrial occupations. </a:t>
            </a:r>
            <a:endParaRPr lang="en-US" dirty="0" smtClean="0"/>
          </a:p>
          <a:p>
            <a:r>
              <a:rPr lang="en-US" dirty="0" smtClean="0"/>
              <a:t>Moreover</a:t>
            </a:r>
            <a:r>
              <a:rPr lang="en-US" dirty="0" smtClean="0"/>
              <a:t>, due to thorough agricultural collectivization, domestic duties that used to be performed within the family units also required collectivization and the subsequent establishment of service centers for these duties. </a:t>
            </a:r>
            <a:endParaRPr lang="en-US" dirty="0" smtClean="0"/>
          </a:p>
          <a:p>
            <a:r>
              <a:rPr lang="en-US" dirty="0" smtClean="0"/>
              <a:t>Newly </a:t>
            </a:r>
            <a:r>
              <a:rPr lang="en-US" dirty="0" smtClean="0"/>
              <a:t>established institutions such as cafeterias, kindergartens, and nurseries mushroomed and were mostly staffed by women.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Although the Great Leap Forward Movement ended as a disastrous failure, it did bring women’s labor force participation to a nearly saturated level, and the pattern persisted throughout the Cultural Revolution period (1966-1976). </a:t>
            </a:r>
            <a:endParaRPr lang="en-US" dirty="0" smtClean="0"/>
          </a:p>
          <a:p>
            <a:r>
              <a:rPr lang="en-US" dirty="0" smtClean="0"/>
              <a:t>The </a:t>
            </a:r>
            <a:r>
              <a:rPr lang="en-US" dirty="0" smtClean="0"/>
              <a:t>ten years of the cultural revolution were arguably one of the most chaotic periods in recent Chinese history. And then, the most recent twenty-some years following the Cultural Revolution have been one of the most prosperous and progressive periods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dirty="0" smtClean="0"/>
              <a:t>The dramatic changes in China since the Cultural Revolution have had a mixed and inconsistent impact on women’s movement and status in China. On the one hand</a:t>
            </a:r>
            <a:r>
              <a:rPr lang="en-US" dirty="0" smtClean="0"/>
              <a:t>, </a:t>
            </a:r>
            <a:r>
              <a:rPr lang="en-US" dirty="0" smtClean="0"/>
              <a:t>Chinese women experienced rapid progress in terms of gender equality during the Cultural Revolution. Women’s labor force participation rate, as has been discussed earlier, remained high, and women’s representation in higher educational institutions was also higher during the Cultural Revolution, compared with either earlier or later times. </a:t>
            </a:r>
            <a:endParaRPr lang="en-US" dirty="0" smtClean="0"/>
          </a:p>
          <a:p>
            <a:r>
              <a:rPr lang="en-US" dirty="0" smtClean="0"/>
              <a:t>On </a:t>
            </a:r>
            <a:r>
              <a:rPr lang="en-US" dirty="0" smtClean="0"/>
              <a:t>the other hand, however, there is evidence that women still suffered an extremely low status in Chinese culture. Repeated reports of female infanticide after the implementation of the one-child policy was one of the first messages that alarmed the Chinese as well as the world population as an indicator of the persistence of women’s low status in China. </a:t>
            </a:r>
            <a:endParaRPr lang="en-US" dirty="0" smtClean="0"/>
          </a:p>
          <a:p>
            <a:r>
              <a:rPr lang="en-US" dirty="0" smtClean="0"/>
              <a:t>It </a:t>
            </a:r>
            <a:r>
              <a:rPr lang="en-US" dirty="0" smtClean="0"/>
              <a:t>was during the Cultural Revolution that the All Women’s Federation was forced to suspend itself, an indicator that women’s affairs were placed in a secondary </a:t>
            </a:r>
            <a:r>
              <a:rPr lang="en-US" dirty="0" smtClean="0"/>
              <a:t>position.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The reform movement that started in China since the end of the 1970s has brought about tremendous changes and success to China’s economy. The impact of the reform on women’s status, however, does not seem all that positive. </a:t>
            </a:r>
            <a:endParaRPr lang="en-US" dirty="0" smtClean="0"/>
          </a:p>
          <a:p>
            <a:r>
              <a:rPr lang="en-US" dirty="0" smtClean="0"/>
              <a:t>Unequal </a:t>
            </a:r>
            <a:r>
              <a:rPr lang="en-US" dirty="0" smtClean="0"/>
              <a:t>employment opportunities and the increasingly unequal income distribution between men and women have become such serious problems that the Chinese government and international organizations such as the United Nations Development Program have allocated funds and established projects to help laid-off women </a:t>
            </a:r>
            <a:r>
              <a:rPr lang="en-US" dirty="0" smtClean="0"/>
              <a: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dirty="0" smtClean="0"/>
              <a:t>3. Market Reform &amp; NGO Rebirth (1980s–2012)</a:t>
            </a:r>
          </a:p>
          <a:p>
            <a:r>
              <a:rPr lang="en-US" dirty="0" smtClean="0"/>
              <a:t>The "Reform and Opening-up" era introduced new economic opportunities but also widened the gender wage gap. </a:t>
            </a:r>
          </a:p>
          <a:p>
            <a:r>
              <a:rPr lang="en-US" b="1" dirty="0" smtClean="0"/>
              <a:t>1995 Beijing Women's Conference</a:t>
            </a:r>
            <a:r>
              <a:rPr lang="en-US" dirty="0" smtClean="0"/>
              <a:t>: This UN summit was a turning point, legitimizing </a:t>
            </a:r>
            <a:r>
              <a:rPr lang="en-US" b="1" dirty="0" smtClean="0"/>
              <a:t>NGOs</a:t>
            </a:r>
            <a:r>
              <a:rPr lang="en-US" dirty="0" smtClean="0"/>
              <a:t> in China and introducing global concepts like "gender mainstreaming" and domestic violence advocacy.</a:t>
            </a:r>
          </a:p>
          <a:p>
            <a:r>
              <a:rPr lang="en-US" b="1" dirty="0" smtClean="0"/>
              <a:t>Academic Growth</a:t>
            </a:r>
            <a:r>
              <a:rPr lang="en-US" dirty="0" smtClean="0"/>
              <a:t>: The 1980s saw the birth of Women's Studies in China, led by scholars like </a:t>
            </a:r>
            <a:r>
              <a:rPr lang="en-US" b="1" dirty="0" smtClean="0"/>
              <a:t>Li </a:t>
            </a:r>
            <a:r>
              <a:rPr lang="en-US" b="1" dirty="0" err="1" smtClean="0"/>
              <a:t>Xiaojiang</a:t>
            </a:r>
            <a:r>
              <a:rPr lang="en-US" dirty="0" smtClean="0"/>
              <a:t>, who moved away from Maoist "sameness" to explore gender differences.</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Other publicized problems that women face in China in recent years include but are not limited to prostitution in areas that experienced economic boom, a problem that had been entirely eliminated in post communist China, and increasing divorce rate. </a:t>
            </a:r>
          </a:p>
          <a:p>
            <a:r>
              <a:rPr lang="en-US" dirty="0" smtClean="0"/>
              <a:t>In rural areas, the </a:t>
            </a:r>
            <a:r>
              <a:rPr lang="en-US" dirty="0" err="1" smtClean="0"/>
              <a:t>decollectivization</a:t>
            </a:r>
            <a:r>
              <a:rPr lang="en-US" dirty="0" smtClean="0"/>
              <a:t> of agriculture, a policy adopted by the government to revitalize agricultural economy, has played the role of restoring traditional sexual division of labor within rural households by bringing women back into their homes. This has obviously reduced rural women’s participation rate in the labor force and in public services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Despite the problems, there has been encouraging development of the women’s movement in China since the economic reform. Arguably the most significant would be the development of women’s studies programs and academic scholarship on women. </a:t>
            </a:r>
            <a:endParaRPr lang="en-US" dirty="0" smtClean="0"/>
          </a:p>
          <a:p>
            <a:r>
              <a:rPr lang="en-US" dirty="0" smtClean="0"/>
              <a:t>The </a:t>
            </a:r>
            <a:r>
              <a:rPr lang="en-US" dirty="0" smtClean="0"/>
              <a:t>Center for Women’s Studies in China was established at Zhengzhou University in Henan Province in 1987, followed by many women’s studies programs and research centers </a:t>
            </a:r>
            <a:r>
              <a:rPr lang="en-US" dirty="0" smtClean="0"/>
              <a:t>. </a:t>
            </a:r>
          </a:p>
          <a:p>
            <a:r>
              <a:rPr lang="en-US" dirty="0" smtClean="0"/>
              <a:t>The </a:t>
            </a:r>
            <a:r>
              <a:rPr lang="en-US" dirty="0" smtClean="0"/>
              <a:t>scholars and research institutions on women have engaged in the intellectual analysis and discourse of women without the all-ubiquitous government surveillance, which was unprecedented in the history of the </a:t>
            </a:r>
            <a:r>
              <a:rPr lang="en-US" dirty="0" smtClean="0"/>
              <a:t>PRC.</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smtClean="0"/>
              <a:t>4. Contemporary Digital Activism (2015–Present)</a:t>
            </a:r>
          </a:p>
          <a:p>
            <a:r>
              <a:rPr lang="en-US" dirty="0" smtClean="0"/>
              <a:t>Modern feminism is characterized by decentralized, social media-based activism and a shift toward rights-based movement (</a:t>
            </a:r>
            <a:r>
              <a:rPr lang="en-US" i="1" dirty="0" err="1" smtClean="0"/>
              <a:t>Nü</a:t>
            </a:r>
            <a:r>
              <a:rPr lang="en-US" i="1" dirty="0" smtClean="0"/>
              <a:t> </a:t>
            </a:r>
            <a:r>
              <a:rPr lang="en-US" i="1" dirty="0" err="1" smtClean="0"/>
              <a:t>Quan</a:t>
            </a:r>
            <a:r>
              <a:rPr lang="en-US" i="1" dirty="0" smtClean="0"/>
              <a:t> Zhu </a:t>
            </a:r>
            <a:r>
              <a:rPr lang="en-US" i="1" dirty="0" smtClean="0"/>
              <a:t>Yi</a:t>
            </a:r>
            <a:r>
              <a:rPr lang="en-US" dirty="0" smtClean="0"/>
              <a:t>).</a:t>
            </a:r>
            <a:r>
              <a:rPr lang="en-US" dirty="0" smtClean="0"/>
              <a:t> </a:t>
            </a:r>
          </a:p>
          <a:p>
            <a:r>
              <a:rPr lang="en-US" b="1" dirty="0" smtClean="0"/>
              <a:t>The "Feminist Five" (2015)</a:t>
            </a:r>
            <a:r>
              <a:rPr lang="en-US" dirty="0" smtClean="0"/>
              <a:t>: The arrest of five activists planning a campaign against sexual harassment on public transit sparked international outcry and marked the start of a more restrictive era.</a:t>
            </a:r>
          </a:p>
          <a:p>
            <a:r>
              <a:rPr lang="en-US" b="1" dirty="0" smtClean="0"/>
              <a:t>China’s #</a:t>
            </a:r>
            <a:r>
              <a:rPr lang="en-US" b="1" dirty="0" err="1" smtClean="0"/>
              <a:t>MeToo</a:t>
            </a:r>
            <a:r>
              <a:rPr lang="en-US" b="1" dirty="0" smtClean="0"/>
              <a:t> Movement</a:t>
            </a:r>
            <a:r>
              <a:rPr lang="en-US" dirty="0" smtClean="0"/>
              <a:t>: Despite heavy censorship, high-profile cases (e.g., </a:t>
            </a:r>
            <a:r>
              <a:rPr lang="en-US" dirty="0" err="1" smtClean="0"/>
              <a:t>Xixi</a:t>
            </a:r>
            <a:r>
              <a:rPr lang="en-US" dirty="0" smtClean="0"/>
              <a:t> </a:t>
            </a:r>
            <a:r>
              <a:rPr lang="en-US" dirty="0" err="1" smtClean="0"/>
              <a:t>Luo</a:t>
            </a:r>
            <a:r>
              <a:rPr lang="en-US" dirty="0" smtClean="0"/>
              <a:t> in 2018) ignited national debates on sexual harassment in universities and workplaces.</a:t>
            </a:r>
          </a:p>
          <a:p>
            <a:r>
              <a:rPr lang="en-US" b="1" dirty="0" smtClean="0"/>
              <a:t>Current Crackdown</a:t>
            </a:r>
            <a:r>
              <a:rPr lang="en-US" dirty="0" smtClean="0"/>
              <a:t>: Under Xi </a:t>
            </a:r>
            <a:r>
              <a:rPr lang="en-US" dirty="0" err="1" smtClean="0"/>
              <a:t>Jinping</a:t>
            </a:r>
            <a:r>
              <a:rPr lang="en-US" dirty="0" smtClean="0"/>
              <a:t>, the state has promoted a return to "traditional family values" to combat falling birth rates. Feminist accounts on platforms like </a:t>
            </a:r>
            <a:r>
              <a:rPr lang="en-US" dirty="0" err="1" smtClean="0"/>
              <a:t>Weibo</a:t>
            </a:r>
            <a:r>
              <a:rPr lang="en-US" dirty="0" smtClean="0"/>
              <a:t> are frequently banned, and "extreme feminism" has been officially criticized as a "poisonous </a:t>
            </a:r>
            <a:r>
              <a:rPr lang="en-US" dirty="0" err="1" smtClean="0"/>
              <a:t>tumour</a:t>
            </a:r>
            <a:r>
              <a:rPr lang="en-US" dirty="0" smtClean="0"/>
              <a:t>"</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1781</Words>
  <Application>Microsoft Office PowerPoint</Application>
  <PresentationFormat>On-screen Show (4:3)</PresentationFormat>
  <Paragraphs>61</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Feminist movement in China</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Feminist movement in China</dc:title>
  <dc:creator>HP</dc:creator>
  <cp:lastModifiedBy>HP</cp:lastModifiedBy>
  <cp:revision>11</cp:revision>
  <dcterms:created xsi:type="dcterms:W3CDTF">2006-08-16T00:00:00Z</dcterms:created>
  <dcterms:modified xsi:type="dcterms:W3CDTF">2026-04-21T05:15:59Z</dcterms:modified>
</cp:coreProperties>
</file>