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4" r:id="rId4"/>
    <p:sldId id="261" r:id="rId5"/>
    <p:sldId id="262" r:id="rId6"/>
    <p:sldId id="265" r:id="rId7"/>
    <p:sldId id="266" r:id="rId8"/>
    <p:sldId id="267" r:id="rId9"/>
    <p:sldId id="268" r:id="rId10"/>
    <p:sldId id="269" r:id="rId11"/>
    <p:sldId id="270" r:id="rId12"/>
    <p:sldId id="271" r:id="rId13"/>
    <p:sldId id="257" r:id="rId14"/>
    <p:sldId id="258" r:id="rId15"/>
    <p:sldId id="25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NITI AYOG AND FEDERALISM</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The genesis of Cooperative federalism can be traced back to the Objective Resolution of Jawaharlal Nehru when he said that measures are needed for uniformity of the apparatus and machinery of government at central level in cooperation and consultation with states</a:t>
            </a:r>
          </a:p>
          <a:p>
            <a:r>
              <a:rPr lang="en-US" dirty="0" smtClean="0"/>
              <a:t>The demand for cooperative federalism gained prominence again in 1980s. The true federalism needs to be brought back against over </a:t>
            </a:r>
            <a:r>
              <a:rPr lang="en-US" dirty="0" err="1" smtClean="0"/>
              <a:t>centralisation</a:t>
            </a:r>
            <a:r>
              <a:rPr lang="en-US" dirty="0" smtClean="0"/>
              <a:t>.- call of National Front government-Inter State council</a:t>
            </a:r>
          </a:p>
          <a:p>
            <a:r>
              <a:rPr lang="en-US" dirty="0" smtClean="0"/>
              <a:t>National Integration Council- </a:t>
            </a:r>
            <a:r>
              <a:rPr lang="en-US" dirty="0" err="1" smtClean="0"/>
              <a:t>Narasimha</a:t>
            </a:r>
            <a:r>
              <a:rPr lang="en-US" dirty="0" smtClean="0"/>
              <a:t> </a:t>
            </a:r>
            <a:r>
              <a:rPr lang="en-US" dirty="0" err="1" smtClean="0"/>
              <a:t>rao</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r>
              <a:rPr lang="en-US" dirty="0" smtClean="0"/>
              <a:t>Cooperative federalism call for the centre and state governments to be guided by the broader national concerns of using the available resources for the benefit of the people.</a:t>
            </a:r>
          </a:p>
          <a:p>
            <a:r>
              <a:rPr lang="en-US" dirty="0" smtClean="0"/>
              <a:t>As per the requirement of the time, quasi- federalism with the strong centre was found to be most suitable for a country like India to create strong bound between the different units.</a:t>
            </a:r>
          </a:p>
          <a:p>
            <a:r>
              <a:rPr lang="en-US" dirty="0" smtClean="0"/>
              <a:t>For the purpose, Inter-state Council under Article 263, </a:t>
            </a:r>
            <a:r>
              <a:rPr lang="en-US" dirty="0" err="1" smtClean="0"/>
              <a:t>Recognisation</a:t>
            </a:r>
            <a:r>
              <a:rPr lang="en-US" dirty="0" smtClean="0"/>
              <a:t> of public acts, records and judicial proceedings under Article 262, free inter-state trade, commerce and intercourse </a:t>
            </a:r>
            <a:r>
              <a:rPr lang="en-US" dirty="0" err="1" smtClean="0"/>
              <a:t>throughouttheterritory</a:t>
            </a:r>
            <a:r>
              <a:rPr lang="en-US" dirty="0" smtClean="0"/>
              <a:t> of India under Article 301, adjudication of inter-state disputes involving legal </a:t>
            </a:r>
            <a:r>
              <a:rPr lang="en-US" dirty="0" err="1" smtClean="0"/>
              <a:t>rightsbytheSupreme</a:t>
            </a:r>
            <a:r>
              <a:rPr lang="en-US" dirty="0" smtClean="0"/>
              <a:t> Court under Article 131, exclusive legislative powers of the Parliament in </a:t>
            </a:r>
            <a:r>
              <a:rPr lang="en-US" dirty="0" err="1" smtClean="0"/>
              <a:t>relationtomattersofnational</a:t>
            </a:r>
            <a:r>
              <a:rPr lang="en-US" dirty="0" smtClean="0"/>
              <a:t> interests under Article 249, implementation of foreign treaties under Article 253, </a:t>
            </a:r>
            <a:r>
              <a:rPr lang="en-US" dirty="0" err="1" smtClean="0"/>
              <a:t>commoninterestof</a:t>
            </a:r>
            <a:r>
              <a:rPr lang="en-US" dirty="0" smtClean="0"/>
              <a:t> states with their consent under Article 252, and exclusive powers of direction for the </a:t>
            </a:r>
            <a:r>
              <a:rPr lang="en-US" dirty="0" err="1" smtClean="0"/>
              <a:t>administrationofstates</a:t>
            </a:r>
            <a:r>
              <a:rPr lang="en-US" dirty="0" smtClean="0"/>
              <a:t> under Article 256, Article 257 (The Constitution of India, 1950) with financial arrangement have been arranged for promotion of Co-operation between the Centre and State and amongst states.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r>
              <a:rPr lang="en-US" dirty="0" smtClean="0"/>
              <a:t>To evolve a shared vision of national development priorities, sectors and strategies with the active involvement of States.</a:t>
            </a:r>
          </a:p>
          <a:p>
            <a:r>
              <a:rPr lang="en-US" dirty="0" smtClean="0"/>
              <a:t>To foster cooperative federalism through structured support initiatives and mechanisms with the States on a continuous basis, recognizing that strong States make a strong nation</a:t>
            </a:r>
          </a:p>
          <a:p>
            <a:r>
              <a:rPr lang="en-US" dirty="0" smtClean="0"/>
              <a:t>To develop mechanisms to formulate credible plans at the village level and aggregate these progressively at higher levels of government</a:t>
            </a:r>
          </a:p>
          <a:p>
            <a:r>
              <a:rPr lang="en-US" dirty="0" smtClean="0"/>
              <a:t>To ensure, on areas that are specifically referred to it, that the interests of national security are incorporated in economic strategy and policy.</a:t>
            </a:r>
          </a:p>
          <a:p>
            <a:r>
              <a:rPr lang="en-US" dirty="0" smtClean="0"/>
              <a:t>To pay special attention to the sections of our society that may be at risk of not benefiting adequately from economic progress.</a:t>
            </a:r>
          </a:p>
          <a:p>
            <a:r>
              <a:rPr lang="en-US" dirty="0" smtClean="0"/>
              <a:t>To design strategic and long-term policy and </a:t>
            </a:r>
            <a:r>
              <a:rPr lang="en-US" dirty="0" err="1" smtClean="0"/>
              <a:t>programme</a:t>
            </a:r>
            <a:r>
              <a:rPr lang="en-US" dirty="0" smtClean="0"/>
              <a:t> frameworks and initiatives, and monitor their progress and their efficacy. The lessons learned through monitoring and feedback will be used for making innovative improvements, including necessary mid-course corrections.</a:t>
            </a:r>
          </a:p>
          <a:p>
            <a:r>
              <a:rPr lang="en-US" dirty="0" smtClean="0"/>
              <a:t>.</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r>
              <a:rPr lang="en-US" dirty="0" smtClean="0"/>
              <a:t>To provide advice and encourage partnerships between key stakeholders and national and international like-minded think tanks, as well as educational and policy research institutions.</a:t>
            </a:r>
          </a:p>
          <a:p>
            <a:r>
              <a:rPr lang="en-US" dirty="0" smtClean="0"/>
              <a:t>To create a knowledge, innovation and entrepreneurial support system through a collaborative community of national and international experts, practitioners and other partners.</a:t>
            </a:r>
          </a:p>
          <a:p>
            <a:r>
              <a:rPr lang="en-US" dirty="0" smtClean="0"/>
              <a:t>To offer a platform for the resolution of inter-</a:t>
            </a:r>
            <a:r>
              <a:rPr lang="en-US" dirty="0" err="1" smtClean="0"/>
              <a:t>sectoral</a:t>
            </a:r>
            <a:r>
              <a:rPr lang="en-US" dirty="0" smtClean="0"/>
              <a:t> and inter­ departmental issues in order to accelerate the implementation of the development agenda.</a:t>
            </a:r>
          </a:p>
          <a:p>
            <a:r>
              <a:rPr lang="en-US" dirty="0" smtClean="0"/>
              <a:t>To maintain a state-of-the-art resource centre, be a repository of research on good governance and best practices in sustainable and equitable development as well as help their dissemination to stake-holders.</a:t>
            </a:r>
          </a:p>
          <a:p>
            <a:r>
              <a:rPr lang="en-US" dirty="0" smtClean="0"/>
              <a:t>To actively monitor and evaluate the implementation of </a:t>
            </a:r>
            <a:r>
              <a:rPr lang="en-US" dirty="0" err="1" smtClean="0"/>
              <a:t>programmes</a:t>
            </a:r>
            <a:r>
              <a:rPr lang="en-US" dirty="0" smtClean="0"/>
              <a:t> and initiatives, including the identification of the needed resources so as to strengthen the probability of success and scope of delivery.</a:t>
            </a:r>
          </a:p>
          <a:p>
            <a:r>
              <a:rPr lang="en-US" dirty="0" smtClean="0"/>
              <a:t>To focus on technology </a:t>
            </a:r>
            <a:r>
              <a:rPr lang="en-US" dirty="0" err="1" smtClean="0"/>
              <a:t>upgradation</a:t>
            </a:r>
            <a:r>
              <a:rPr lang="en-US" dirty="0" smtClean="0"/>
              <a:t> and capacity building for implementation of </a:t>
            </a:r>
            <a:r>
              <a:rPr lang="en-US" dirty="0" err="1" smtClean="0"/>
              <a:t>programmes</a:t>
            </a:r>
            <a:r>
              <a:rPr lang="en-US" dirty="0" smtClean="0"/>
              <a:t> and initiatives</a:t>
            </a:r>
          </a:p>
          <a:p>
            <a:r>
              <a:rPr lang="en-US" dirty="0" smtClean="0"/>
              <a:t>To undertake other activities as may be necessary in order to further the execution of the national development agenda, and the objectives mentioned above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r>
              <a:rPr lang="en-US" dirty="0" smtClean="0"/>
              <a:t>NITI </a:t>
            </a:r>
            <a:r>
              <a:rPr lang="en-US" dirty="0" err="1" smtClean="0"/>
              <a:t>Aayog</a:t>
            </a:r>
            <a:r>
              <a:rPr lang="en-US" dirty="0" smtClean="0"/>
              <a:t> (National Institution for Transforming India) is the premier policy think tank of the Government of India, established on January 1, 2015, to replace the 65-year-old Planning Commission. Unlike its predecessor, it operates on a "bottom-up" approach, emphasizing that strong states make a strong nation.</a:t>
            </a:r>
            <a:r>
              <a:rPr lang="en-US" smtClean="0"/>
              <a:t> </a:t>
            </a:r>
            <a:endParaRPr lang="en-US" dirty="0" smtClean="0"/>
          </a:p>
          <a:p>
            <a:r>
              <a:rPr lang="en-US" b="1" dirty="0" smtClean="0"/>
              <a:t>Structure of NITI </a:t>
            </a:r>
            <a:r>
              <a:rPr lang="en-US" b="1" dirty="0" err="1" smtClean="0"/>
              <a:t>Aayog</a:t>
            </a:r>
            <a:endParaRPr lang="en-US" b="1" dirty="0" smtClean="0"/>
          </a:p>
          <a:p>
            <a:r>
              <a:rPr lang="en-US" dirty="0" smtClean="0"/>
              <a:t>The organization features a multi-tiered leadership structure that integrates both central and state perspectives: </a:t>
            </a:r>
          </a:p>
          <a:p>
            <a:r>
              <a:rPr lang="en-US" b="1" dirty="0" smtClean="0"/>
              <a:t>Chairperson:</a:t>
            </a:r>
            <a:r>
              <a:rPr lang="en-US" dirty="0" smtClean="0"/>
              <a:t> The Prime Minister of India serves as the ex-officio head.</a:t>
            </a:r>
          </a:p>
          <a:p>
            <a:r>
              <a:rPr lang="en-US" b="1" dirty="0" smtClean="0"/>
              <a:t>Vice-Chairperson &amp; CEO:</a:t>
            </a:r>
            <a:r>
              <a:rPr lang="en-US" dirty="0" smtClean="0"/>
              <a:t> Appointed by the Prime Minister, leading the institution with ministerial rank.</a:t>
            </a:r>
          </a:p>
          <a:p>
            <a:r>
              <a:rPr lang="en-US" b="1" dirty="0" smtClean="0"/>
              <a:t>Governing Council:</a:t>
            </a:r>
            <a:r>
              <a:rPr lang="en-US" dirty="0" smtClean="0"/>
              <a:t> The apex body comprising the Prime Minister, Chief Ministers of all States and Union Territories with legislatures, and Lieutenant Governors of other UTs.</a:t>
            </a:r>
          </a:p>
          <a:p>
            <a:r>
              <a:rPr lang="en-US" b="1" dirty="0" smtClean="0"/>
              <a:t>Regional Councils:</a:t>
            </a:r>
            <a:r>
              <a:rPr lang="en-US" dirty="0" smtClean="0"/>
              <a:t> Formed to address specific issues impacting multiple states.</a:t>
            </a:r>
          </a:p>
          <a:p>
            <a:r>
              <a:rPr lang="en-US" b="1" dirty="0" smtClean="0"/>
              <a:t>Members &amp; Special Invitees:</a:t>
            </a:r>
            <a:r>
              <a:rPr lang="en-US" dirty="0" smtClean="0"/>
              <a:t> Comprises full-time members, part-time members from universities/research organizations, and up to four union ministers as ex-officio members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b="1" dirty="0" smtClean="0"/>
              <a:t>Key Functions</a:t>
            </a:r>
          </a:p>
          <a:p>
            <a:r>
              <a:rPr lang="en-US" dirty="0" smtClean="0"/>
              <a:t>NITI </a:t>
            </a:r>
            <a:r>
              <a:rPr lang="en-US" dirty="0" err="1" smtClean="0"/>
              <a:t>Aayog</a:t>
            </a:r>
            <a:r>
              <a:rPr lang="en-US" dirty="0" smtClean="0"/>
              <a:t> acts as a "directional and policy dynamo" through four main areas: </a:t>
            </a:r>
          </a:p>
          <a:p>
            <a:r>
              <a:rPr lang="en-US" b="1" dirty="0" smtClean="0"/>
              <a:t>Policy and </a:t>
            </a:r>
            <a:r>
              <a:rPr lang="en-US" b="1" dirty="0" err="1" smtClean="0"/>
              <a:t>Programme</a:t>
            </a:r>
            <a:r>
              <a:rPr lang="en-US" b="1" dirty="0" smtClean="0"/>
              <a:t> Framework:</a:t>
            </a:r>
            <a:r>
              <a:rPr lang="en-US" dirty="0" smtClean="0"/>
              <a:t> Designing long-term, strategic policies and monitoring their progress.</a:t>
            </a:r>
          </a:p>
          <a:p>
            <a:r>
              <a:rPr lang="en-US" b="1" dirty="0" smtClean="0"/>
              <a:t>Think Tank &amp; Knowledge Hub:</a:t>
            </a:r>
            <a:r>
              <a:rPr lang="en-US" dirty="0" smtClean="0"/>
              <a:t> Serving as a repository of best practices and conducting research to solve national challenges.</a:t>
            </a:r>
          </a:p>
          <a:p>
            <a:r>
              <a:rPr lang="en-US" b="1" dirty="0" smtClean="0"/>
              <a:t>Monitoring and Evaluation:</a:t>
            </a:r>
            <a:r>
              <a:rPr lang="en-US" dirty="0" smtClean="0"/>
              <a:t> Tracking the implementation of government schemes and using data-driven indices to evaluate outcomes.</a:t>
            </a:r>
          </a:p>
          <a:p>
            <a:r>
              <a:rPr lang="en-US" b="1" dirty="0" smtClean="0"/>
              <a:t>Inter-</a:t>
            </a:r>
            <a:r>
              <a:rPr lang="en-US" b="1" dirty="0" err="1" smtClean="0"/>
              <a:t>sectoral</a:t>
            </a:r>
            <a:r>
              <a:rPr lang="en-US" b="1" dirty="0" smtClean="0"/>
              <a:t> Coordination:</a:t>
            </a:r>
            <a:r>
              <a:rPr lang="en-US" dirty="0" smtClean="0"/>
              <a:t> Providing a platform to resolve issues between different ministries or levels of government.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b="1" dirty="0" smtClean="0"/>
              <a:t>Role and Significance in Indian Federalism</a:t>
            </a:r>
          </a:p>
          <a:p>
            <a:r>
              <a:rPr lang="en-US" dirty="0" smtClean="0"/>
              <a:t>NITI </a:t>
            </a:r>
            <a:r>
              <a:rPr lang="en-US" dirty="0" err="1" smtClean="0"/>
              <a:t>Aayog</a:t>
            </a:r>
            <a:r>
              <a:rPr lang="en-US" dirty="0" smtClean="0"/>
              <a:t> has redefined the relationship between the Centre and States by shifting away from a "command and control" model: </a:t>
            </a:r>
          </a:p>
          <a:p>
            <a:r>
              <a:rPr lang="en-US" b="1" dirty="0" smtClean="0"/>
              <a:t>Cooperative Federalism:</a:t>
            </a:r>
            <a:r>
              <a:rPr lang="en-US" dirty="0" smtClean="0"/>
              <a:t> Treats states as equal partners in the national agenda, fostering a "Team India" spirit. The Governing Council allows states to directly influence central policy.</a:t>
            </a:r>
          </a:p>
          <a:p>
            <a:r>
              <a:rPr lang="en-US" b="1" dirty="0" smtClean="0"/>
              <a:t>Competitive Federalism:</a:t>
            </a:r>
            <a:r>
              <a:rPr lang="en-US" dirty="0" smtClean="0"/>
              <a:t> Ranks states on transparent indices (e.g., SDG India Index, State Health Index), encouraging healthy competition for improved governance.</a:t>
            </a:r>
          </a:p>
          <a:p>
            <a:r>
              <a:rPr lang="en-US" b="1" dirty="0" smtClean="0"/>
              <a:t>Decentralized Planning:</a:t>
            </a:r>
            <a:r>
              <a:rPr lang="en-US" dirty="0" smtClean="0"/>
              <a:t> Emphasizes "village-level planning," where local needs are aggregated to form higher-level plans.</a:t>
            </a:r>
          </a:p>
          <a:p>
            <a:r>
              <a:rPr lang="en-US" b="1" dirty="0" smtClean="0"/>
              <a:t>Conflict Resolution:</a:t>
            </a:r>
            <a:r>
              <a:rPr lang="en-US" dirty="0" smtClean="0"/>
              <a:t> Provides a structured mechanism to resolve disputes between states or with the Centre</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NITI </a:t>
            </a:r>
            <a:r>
              <a:rPr lang="en-US" dirty="0" err="1" smtClean="0"/>
              <a:t>Aayog</a:t>
            </a:r>
            <a:r>
              <a:rPr lang="en-US" dirty="0" smtClean="0"/>
              <a:t> has significantly transformed the nature of Indian federalism by shifting from a </a:t>
            </a:r>
            <a:r>
              <a:rPr lang="en-US" b="1" dirty="0" smtClean="0"/>
              <a:t>centralized, top-down</a:t>
            </a:r>
            <a:r>
              <a:rPr lang="en-US" dirty="0" smtClean="0"/>
              <a:t> "command and control" model to a more </a:t>
            </a:r>
            <a:r>
              <a:rPr lang="en-US" b="1" dirty="0" smtClean="0"/>
              <a:t>participatory and data-driven</a:t>
            </a:r>
            <a:r>
              <a:rPr lang="en-US" dirty="0" smtClean="0"/>
              <a:t> framework. Its contribution is primarily characterized by the institutionalization of two key pillars: </a:t>
            </a:r>
            <a:r>
              <a:rPr lang="en-US" b="1" dirty="0" smtClean="0"/>
              <a:t>Cooperative Federalism</a:t>
            </a:r>
            <a:r>
              <a:rPr lang="en-US" dirty="0" smtClean="0"/>
              <a:t> and </a:t>
            </a:r>
            <a:r>
              <a:rPr lang="en-US" b="1" dirty="0" smtClean="0"/>
              <a:t>Competitive Federalism</a:t>
            </a:r>
            <a:r>
              <a:rPr lang="en-US" dirty="0" smtClean="0"/>
              <a: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r>
              <a:rPr lang="en-US" b="1" dirty="0" smtClean="0"/>
              <a:t>1. Shift to Cooperative Federalism (Shared Governance) </a:t>
            </a:r>
          </a:p>
          <a:p>
            <a:r>
              <a:rPr lang="en-US" dirty="0" smtClean="0"/>
              <a:t>NITI </a:t>
            </a:r>
            <a:r>
              <a:rPr lang="en-US" dirty="0" err="1" smtClean="0"/>
              <a:t>Aayog</a:t>
            </a:r>
            <a:r>
              <a:rPr lang="en-US" dirty="0" smtClean="0"/>
              <a:t> acts as a "Team India" hub, moving away from the era where states were "mere implementers" of centrally designed plans. </a:t>
            </a:r>
            <a:r>
              <a:rPr lang="en-US" dirty="0" err="1" smtClean="0"/>
              <a:t>Testbook</a:t>
            </a:r>
            <a:r>
              <a:rPr lang="en-US" dirty="0" smtClean="0"/>
              <a:t> +1</a:t>
            </a:r>
          </a:p>
          <a:p>
            <a:r>
              <a:rPr lang="en-US" b="1" dirty="0" smtClean="0"/>
              <a:t>Participatory Policy Making:</a:t>
            </a:r>
            <a:r>
              <a:rPr lang="en-US" dirty="0" smtClean="0"/>
              <a:t> Through its </a:t>
            </a:r>
            <a:r>
              <a:rPr lang="en-US" b="1" dirty="0" smtClean="0"/>
              <a:t>Governing Council</a:t>
            </a:r>
            <a:r>
              <a:rPr lang="en-US" dirty="0" smtClean="0"/>
              <a:t> (comprising the PM and all Chief Ministers), states now have a direct seat at the table to shape national development priorities.</a:t>
            </a:r>
          </a:p>
          <a:p>
            <a:r>
              <a:rPr lang="en-US" b="1" dirty="0" smtClean="0"/>
              <a:t>Decentralized "Bottom-Up" Planning:</a:t>
            </a:r>
            <a:r>
              <a:rPr lang="en-US" dirty="0" smtClean="0"/>
              <a:t> It promotes village-level planning that is progressively aggregated, allowing states to tailor policies to their unique socio-economic contexts rather than following a "one-size-fits-all" approach.</a:t>
            </a:r>
          </a:p>
          <a:p>
            <a:r>
              <a:rPr lang="en-US" b="1" dirty="0" smtClean="0"/>
              <a:t>Liaison &amp; Conflict Resolution:</a:t>
            </a:r>
            <a:r>
              <a:rPr lang="en-US" dirty="0" smtClean="0"/>
              <a:t> It provides a platform to resolve inter-</a:t>
            </a:r>
            <a:r>
              <a:rPr lang="en-US" dirty="0" err="1" smtClean="0"/>
              <a:t>sectoral</a:t>
            </a:r>
            <a:r>
              <a:rPr lang="en-US" dirty="0" smtClean="0"/>
              <a:t> and inter-departmental issues between the Centre and states, acting as a technical advisor and bridge.</a:t>
            </a:r>
          </a:p>
          <a:p>
            <a:r>
              <a:rPr lang="en-US" b="1" dirty="0" smtClean="0"/>
              <a:t>State Support Mission:</a:t>
            </a:r>
            <a:r>
              <a:rPr lang="en-US" dirty="0" smtClean="0"/>
              <a:t> This initiative helps states build their own thinking hubs (State Institutions for Transformation) to improve local governance and policy execution.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r>
              <a:rPr lang="en-US" b="1" dirty="0" smtClean="0"/>
              <a:t>2. Introduction of Competitive Federalism (Performance-Based Growth) </a:t>
            </a:r>
          </a:p>
          <a:p>
            <a:r>
              <a:rPr lang="en-US" dirty="0" smtClean="0"/>
              <a:t>NITI </a:t>
            </a:r>
            <a:r>
              <a:rPr lang="en-US" dirty="0" err="1" smtClean="0"/>
              <a:t>Aayog</a:t>
            </a:r>
            <a:r>
              <a:rPr lang="en-US" dirty="0" smtClean="0"/>
              <a:t> has introduced a healthy spirit of competition by ranking states on transparent, data-driven indices. This motivates states to improve service delivery and governance to attract investment. spmiasacademy.com +4</a:t>
            </a:r>
          </a:p>
          <a:p>
            <a:r>
              <a:rPr lang="en-US" b="1" dirty="0" err="1" smtClean="0"/>
              <a:t>Sectoral</a:t>
            </a:r>
            <a:r>
              <a:rPr lang="en-US" b="1" dirty="0" smtClean="0"/>
              <a:t> Benchmarking:</a:t>
            </a:r>
            <a:r>
              <a:rPr lang="en-US" dirty="0" smtClean="0"/>
              <a:t> It releases several indices that rank states based on objective criteria, forcing them to learn from each other's best practices:</a:t>
            </a:r>
          </a:p>
          <a:p>
            <a:pPr lvl="1"/>
            <a:r>
              <a:rPr lang="en-US" b="1" dirty="0" smtClean="0"/>
              <a:t>Sustainable Development Goals (SDG) India Index:</a:t>
            </a:r>
            <a:r>
              <a:rPr lang="en-US" dirty="0" smtClean="0"/>
              <a:t> Tracks progress on global targets.</a:t>
            </a:r>
          </a:p>
          <a:p>
            <a:pPr lvl="1"/>
            <a:r>
              <a:rPr lang="en-US" b="1" dirty="0" smtClean="0"/>
              <a:t>State Health Index:</a:t>
            </a:r>
            <a:r>
              <a:rPr lang="en-US" dirty="0" smtClean="0"/>
              <a:t> Ranks states on 24 health performance indicators.</a:t>
            </a:r>
          </a:p>
          <a:p>
            <a:pPr lvl="1"/>
            <a:r>
              <a:rPr lang="en-US" b="1" dirty="0" smtClean="0"/>
              <a:t>School Education Quality Index (SEQI):</a:t>
            </a:r>
            <a:r>
              <a:rPr lang="en-US" dirty="0" smtClean="0"/>
              <a:t> Institutionalizes focus on learning outcomes.</a:t>
            </a:r>
          </a:p>
          <a:p>
            <a:pPr lvl="1"/>
            <a:r>
              <a:rPr lang="en-US" b="1" dirty="0" smtClean="0"/>
              <a:t>Ease of Doing Business:</a:t>
            </a:r>
            <a:r>
              <a:rPr lang="en-US" dirty="0" smtClean="0"/>
              <a:t> Drives states to reduce regulatory bottlenecks and attract global investments.</a:t>
            </a:r>
          </a:p>
          <a:p>
            <a:r>
              <a:rPr lang="en-US" b="1" dirty="0" err="1" smtClean="0"/>
              <a:t>Aspirational</a:t>
            </a:r>
            <a:r>
              <a:rPr lang="en-US" b="1" dirty="0" smtClean="0"/>
              <a:t> Districts </a:t>
            </a:r>
            <a:r>
              <a:rPr lang="en-US" b="1" dirty="0" err="1" smtClean="0"/>
              <a:t>Programme</a:t>
            </a:r>
            <a:r>
              <a:rPr lang="en-US" b="1" dirty="0" smtClean="0"/>
              <a:t> (ADP):</a:t>
            </a:r>
            <a:r>
              <a:rPr lang="en-US" dirty="0" smtClean="0"/>
              <a:t> This program fosters competition at a more localized level, ranking 112 historically underdeveloped districts monthly to drive rapid socio-economic transformation.</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dirty="0" smtClean="0"/>
              <a:t>3. Changing the Fiscal and Administrative Dynamics</a:t>
            </a:r>
          </a:p>
          <a:p>
            <a:r>
              <a:rPr lang="en-US" b="1" dirty="0" smtClean="0"/>
              <a:t>Separation of Planning from Strategy:</a:t>
            </a:r>
            <a:r>
              <a:rPr lang="en-US" dirty="0" smtClean="0"/>
              <a:t> Unlike the Planning Commission, NITI </a:t>
            </a:r>
            <a:r>
              <a:rPr lang="en-US" dirty="0" err="1" smtClean="0"/>
              <a:t>Aayog</a:t>
            </a:r>
            <a:r>
              <a:rPr lang="en-US" dirty="0" smtClean="0"/>
              <a:t> has </a:t>
            </a:r>
            <a:r>
              <a:rPr lang="en-US" b="1" dirty="0" smtClean="0"/>
              <a:t>no fund allocation powers</a:t>
            </a:r>
            <a:r>
              <a:rPr lang="en-US" dirty="0" smtClean="0"/>
              <a:t>. This has separated the "strategy" of governance from the "process" of financial disbursement, which is now handled by the Finance Ministry and the Finance Commission.</a:t>
            </a:r>
          </a:p>
          <a:p>
            <a:r>
              <a:rPr lang="en-US" b="1" dirty="0" smtClean="0"/>
              <a:t>Focus on Outcomes:</a:t>
            </a:r>
            <a:r>
              <a:rPr lang="en-US" dirty="0" smtClean="0"/>
              <a:t> The transition has shifted the focus from merely tracking expenditures (outlays) to measuring the actual results (outcomes) on the ground.</a:t>
            </a:r>
          </a:p>
          <a:p>
            <a:r>
              <a:rPr lang="en-US" b="1" dirty="0" smtClean="0"/>
              <a:t>Knowledge &amp; Innovation Hub:</a:t>
            </a:r>
            <a:r>
              <a:rPr lang="en-US" dirty="0" smtClean="0"/>
              <a:t> It serves as a repository for best practices, allowing states like Chhattisgarh or Tamil Nadu to share successful models (e.g., in nutrition or trade) with others</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NITI </a:t>
            </a:r>
            <a:r>
              <a:rPr lang="en-US" dirty="0" err="1" smtClean="0"/>
              <a:t>Aayog</a:t>
            </a:r>
            <a:r>
              <a:rPr lang="en-US" dirty="0" smtClean="0"/>
              <a:t> has been constituted to </a:t>
            </a:r>
            <a:r>
              <a:rPr lang="en-US" dirty="0" err="1" smtClean="0"/>
              <a:t>actualise</a:t>
            </a:r>
            <a:r>
              <a:rPr lang="en-US" dirty="0" smtClean="0"/>
              <a:t> the important goal of cooperative federalism and to enable good governance in India. </a:t>
            </a:r>
          </a:p>
          <a:p>
            <a:r>
              <a:rPr lang="en-US" dirty="0" smtClean="0"/>
              <a:t>On the premise that strong states make a strong nation, NITI </a:t>
            </a:r>
            <a:r>
              <a:rPr lang="en-US" dirty="0" err="1" smtClean="0"/>
              <a:t>Aayog</a:t>
            </a:r>
            <a:r>
              <a:rPr lang="en-US" dirty="0" smtClean="0"/>
              <a:t> acts as the quintessential platform for the Government of India by bringing States together as ‘Team India’ to work towards the national development agenda.</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NITI </a:t>
            </a:r>
            <a:r>
              <a:rPr lang="en-US" dirty="0" err="1" smtClean="0"/>
              <a:t>Aayog</a:t>
            </a:r>
            <a:r>
              <a:rPr lang="en-US" dirty="0" smtClean="0"/>
              <a:t> to foster cooperative federalism through structured support initiatives and engagement with the States/UTs on a continuous basis. </a:t>
            </a:r>
          </a:p>
          <a:p>
            <a:r>
              <a:rPr lang="en-US" dirty="0" smtClean="0"/>
              <a:t>These include meetings between the Prime Minister/Cabinet Ministers and all Chief Ministers; subgroups of Chief Ministers on subjects of national importance; sharing of best practices; policy support and capacity development of State/UT functionaries; launching of the </a:t>
            </a:r>
            <a:r>
              <a:rPr lang="en-US" dirty="0" err="1" smtClean="0"/>
              <a:t>Aspirational</a:t>
            </a:r>
            <a:r>
              <a:rPr lang="en-US" dirty="0" smtClean="0"/>
              <a:t> Districts </a:t>
            </a:r>
            <a:r>
              <a:rPr lang="en-US" dirty="0" err="1" smtClean="0"/>
              <a:t>Programme</a:t>
            </a:r>
            <a:r>
              <a:rPr lang="en-US" dirty="0" smtClean="0"/>
              <a:t> for development of backward districts; theme-based extensive engagements in various sectors; framing model laws for land leasing and agriculture marketing reforms; and area-specific interventions for the North-Eastern and Himalayan States and island development.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NITI </a:t>
            </a:r>
            <a:r>
              <a:rPr lang="en-US" dirty="0" err="1" smtClean="0"/>
              <a:t>Aayog</a:t>
            </a:r>
            <a:r>
              <a:rPr lang="en-US" dirty="0" smtClean="0"/>
              <a:t> </a:t>
            </a:r>
            <a:r>
              <a:rPr lang="en-US" dirty="0" err="1" smtClean="0"/>
              <a:t>endeavours</a:t>
            </a:r>
            <a:r>
              <a:rPr lang="en-US" dirty="0" smtClean="0"/>
              <a:t> to promote competitive federalism by facilitating improved performance of States/UTs. It encourages healthy competition among states through transparent rankings, in various sectors, along with a hand-holding approach. Some of the indices launched by NITI </a:t>
            </a:r>
            <a:r>
              <a:rPr lang="en-US" dirty="0" err="1" smtClean="0"/>
              <a:t>Aayog</a:t>
            </a:r>
            <a:r>
              <a:rPr lang="en-US" dirty="0" smtClean="0"/>
              <a:t> are School Education Quality Index, State Health Index, Composite Water Management Index, Sustainable Development Goals Index, India Innovation Index and Export Competitiveness Index. NITI </a:t>
            </a:r>
            <a:r>
              <a:rPr lang="en-US" dirty="0" err="1" smtClean="0"/>
              <a:t>Aayog</a:t>
            </a:r>
            <a:r>
              <a:rPr lang="en-US" dirty="0" smtClean="0"/>
              <a:t> also releases delta rankings for the performance of </a:t>
            </a:r>
            <a:r>
              <a:rPr lang="en-US" dirty="0" err="1" smtClean="0"/>
              <a:t>Aspirational</a:t>
            </a:r>
            <a:r>
              <a:rPr lang="en-US" dirty="0" smtClean="0"/>
              <a:t> Districts every month.</a:t>
            </a:r>
          </a:p>
          <a:p>
            <a:r>
              <a:rPr lang="en-US" dirty="0" smtClean="0"/>
              <a:t>The ranking of States in various social sectors based on quantitative objective criteria encourages them, and even districts, to improve their performance. NITI </a:t>
            </a:r>
            <a:r>
              <a:rPr lang="en-US" dirty="0" err="1" smtClean="0"/>
              <a:t>Aayog</a:t>
            </a:r>
            <a:r>
              <a:rPr lang="en-US" dirty="0" smtClean="0"/>
              <a:t> works closely with all stakeholders, including the State/UT Governments, concerned Ministries/Departments in developing indicator frameworks, review mechanisms and capacity-building.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TotalTime>
  <Words>952</Words>
  <Application>Microsoft Office PowerPoint</Application>
  <PresentationFormat>On-screen Show (4:3)</PresentationFormat>
  <Paragraphs>66</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NITI AYOG AND FEDERALISM</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NITI AYOG AND FEDERALISM</dc:title>
  <dc:creator>HP</dc:creator>
  <cp:lastModifiedBy>HP</cp:lastModifiedBy>
  <cp:revision>16</cp:revision>
  <dcterms:created xsi:type="dcterms:W3CDTF">2006-08-16T00:00:00Z</dcterms:created>
  <dcterms:modified xsi:type="dcterms:W3CDTF">2026-04-01T03:39:14Z</dcterms:modified>
</cp:coreProperties>
</file>