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70" r:id="rId7"/>
    <p:sldId id="272" r:id="rId8"/>
    <p:sldId id="260" r:id="rId9"/>
    <p:sldId id="261" r:id="rId10"/>
    <p:sldId id="262" r:id="rId11"/>
    <p:sldId id="269" r:id="rId12"/>
    <p:sldId id="263" r:id="rId13"/>
    <p:sldId id="264" r:id="rId14"/>
    <p:sldId id="265" r:id="rId15"/>
    <p:sldId id="266" r:id="rId16"/>
    <p:sldId id="267"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en-US" dirty="0" smtClean="0"/>
              <a:t>Evolution of federalism in India is best understood as a continuous yet changing process in the entire realm of the political economy rather than just one event. </a:t>
            </a:r>
            <a:endParaRPr lang="en-US" dirty="0" smtClean="0"/>
          </a:p>
          <a:p>
            <a:pPr>
              <a:buNone/>
            </a:pPr>
            <a:r>
              <a:rPr lang="en-US" dirty="0" smtClean="0"/>
              <a:t>• </a:t>
            </a:r>
            <a:r>
              <a:rPr lang="en-US" dirty="0" smtClean="0"/>
              <a:t>When India became independent from British Raj, its political map was not what it looks like today. There were provinces that were directly under British control, and there were independent Princely states. </a:t>
            </a:r>
            <a:endParaRPr lang="en-US" dirty="0" smtClean="0"/>
          </a:p>
          <a:p>
            <a:pPr>
              <a:buNone/>
            </a:pPr>
            <a:r>
              <a:rPr lang="en-US" dirty="0" smtClean="0"/>
              <a:t>• </a:t>
            </a:r>
            <a:r>
              <a:rPr lang="en-US" dirty="0" smtClean="0"/>
              <a:t>The Constituent Assembly, on December 31, 1947 had 299 members from 12 provinces and 70 Indian states. </a:t>
            </a:r>
            <a:endParaRPr lang="en-US" dirty="0" smtClean="0"/>
          </a:p>
          <a:p>
            <a:pPr>
              <a:buNone/>
            </a:pPr>
            <a:r>
              <a:rPr lang="en-US" dirty="0" smtClean="0"/>
              <a:t>• </a:t>
            </a:r>
            <a:r>
              <a:rPr lang="en-US" dirty="0" smtClean="0"/>
              <a:t>Today, India has 28 States and 9 Union Territories. </a:t>
            </a:r>
            <a:endParaRPr lang="en-US" dirty="0" smtClean="0"/>
          </a:p>
          <a:p>
            <a:pPr>
              <a:buNone/>
            </a:pPr>
            <a:r>
              <a:rPr lang="en-US" dirty="0" smtClean="0"/>
              <a:t>• </a:t>
            </a:r>
            <a:r>
              <a:rPr lang="en-US" dirty="0" smtClean="0"/>
              <a:t>India’s federal structure has generated a lot of interest, research and criticism</a:t>
            </a:r>
            <a:r>
              <a:rPr lang="en-US" dirty="0" smtClean="0"/>
              <a:t>.</a:t>
            </a:r>
          </a:p>
          <a:p>
            <a:pPr>
              <a:buNone/>
            </a:pPr>
            <a:r>
              <a:rPr lang="en-US" dirty="0" smtClean="0"/>
              <a:t> </a:t>
            </a:r>
            <a:r>
              <a:rPr lang="en-US" dirty="0" smtClean="0"/>
              <a:t>• As the republic completes its 75 years, it can be said that the biggest tests still await Indian federalism</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Evolution Of The Concept of Federalism in India</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dirty="0" smtClean="0"/>
              <a:t>The Constitution makers took the Government of India Act,1935 as the base of new constitution. • Refrained from having a fully federalized political system ,because of the fear of further disunity and successions. </a:t>
            </a:r>
            <a:endParaRPr lang="en-US" dirty="0" smtClean="0"/>
          </a:p>
          <a:p>
            <a:pPr>
              <a:buNone/>
            </a:pPr>
            <a:r>
              <a:rPr lang="en-US" dirty="0" smtClean="0"/>
              <a:t>• </a:t>
            </a:r>
            <a:r>
              <a:rPr lang="en-US" dirty="0" smtClean="0"/>
              <a:t>As a result though the states are sovereign in their prescribed and their execution in co-existence with legislative powers, the powers of the states are not co-ordinate with union. </a:t>
            </a:r>
            <a:endParaRPr lang="en-US" dirty="0" smtClean="0"/>
          </a:p>
          <a:p>
            <a:pPr>
              <a:buNone/>
            </a:pPr>
            <a:r>
              <a:rPr lang="en-US" dirty="0" smtClean="0"/>
              <a:t>• </a:t>
            </a:r>
            <a:r>
              <a:rPr lang="en-US" dirty="0" smtClean="0"/>
              <a:t>That’s the reason why Indian Federation is often describes as ‘Federation sui generis’ or ‘Federation of its own kind.’ </a:t>
            </a:r>
            <a:endParaRPr lang="en-US" dirty="0" smtClean="0"/>
          </a:p>
          <a:p>
            <a:pPr>
              <a:buNone/>
            </a:pPr>
            <a:r>
              <a:rPr lang="en-US" dirty="0" smtClean="0"/>
              <a:t>• </a:t>
            </a:r>
            <a:r>
              <a:rPr lang="en-US" dirty="0" smtClean="0"/>
              <a:t>Indeed the word ‘Federation’ finds no mention in the Constitution. </a:t>
            </a:r>
            <a:endParaRPr lang="en-US" dirty="0" smtClean="0"/>
          </a:p>
          <a:p>
            <a:pPr>
              <a:buNone/>
            </a:pPr>
            <a:r>
              <a:rPr lang="en-US" dirty="0" smtClean="0"/>
              <a:t>• </a:t>
            </a:r>
            <a:r>
              <a:rPr lang="en-US" dirty="0" smtClean="0"/>
              <a:t>Article I describes it as the ‘Union of States’.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ConstitutionalProvisions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dirty="0" smtClean="0"/>
              <a:t>The relations between Centre and state are divided as: </a:t>
            </a:r>
            <a:endParaRPr lang="en-US" dirty="0" smtClean="0"/>
          </a:p>
          <a:p>
            <a:pPr>
              <a:buNone/>
            </a:pPr>
            <a:r>
              <a:rPr lang="en-US" dirty="0" smtClean="0"/>
              <a:t> </a:t>
            </a:r>
            <a:r>
              <a:rPr lang="en-US" dirty="0" smtClean="0"/>
              <a:t>A. Legislative relations: </a:t>
            </a:r>
            <a:r>
              <a:rPr lang="en-US" dirty="0" smtClean="0"/>
              <a:t>Articles </a:t>
            </a:r>
            <a:r>
              <a:rPr lang="en-US" dirty="0" smtClean="0"/>
              <a:t>245 to 255 in Part XI of the Constitution deal with the legislative relations between the Centre and the State </a:t>
            </a:r>
            <a:endParaRPr lang="en-US" dirty="0" smtClean="0"/>
          </a:p>
          <a:p>
            <a:pPr>
              <a:buNone/>
            </a:pPr>
            <a:r>
              <a:rPr lang="en-US" dirty="0" smtClean="0"/>
              <a:t> </a:t>
            </a:r>
            <a:r>
              <a:rPr lang="en-US" dirty="0" smtClean="0"/>
              <a:t>B. Administrative relations : </a:t>
            </a:r>
            <a:r>
              <a:rPr lang="en-US" dirty="0" smtClean="0"/>
              <a:t> </a:t>
            </a:r>
            <a:r>
              <a:rPr lang="en-US" dirty="0" smtClean="0"/>
              <a:t>The administrative jurisdiction of the Union and the State Governments extends to the subjects in the Union list and State list respectively. Articles 257 to 263 deal with administrative relation </a:t>
            </a:r>
            <a:endParaRPr lang="en-US" dirty="0" smtClean="0"/>
          </a:p>
          <a:p>
            <a:pPr>
              <a:buNone/>
            </a:pPr>
            <a:r>
              <a:rPr lang="en-US" dirty="0" smtClean="0"/>
              <a:t>C</a:t>
            </a:r>
            <a:r>
              <a:rPr lang="en-US" dirty="0" smtClean="0"/>
              <a:t>. Financial relations : </a:t>
            </a:r>
            <a:r>
              <a:rPr lang="en-US" dirty="0" smtClean="0"/>
              <a:t>•Article </a:t>
            </a:r>
            <a:r>
              <a:rPr lang="en-US" dirty="0" smtClean="0"/>
              <a:t>264 to 293 deals with the provisions of financial relations between Centre and State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Key Legislative Relations Structure:</a:t>
            </a:r>
            <a:endParaRPr lang="en-US" dirty="0" smtClean="0"/>
          </a:p>
          <a:p>
            <a:r>
              <a:rPr lang="en-US" b="1" dirty="0" smtClean="0"/>
              <a:t>Territorial Jurisdiction (Art. 245):</a:t>
            </a:r>
            <a:r>
              <a:rPr lang="en-US" dirty="0" smtClean="0"/>
              <a:t> Parliament can legislate for the whole or any part of India, including extra-territorial laws. State legislatures can make laws only for their respective states.</a:t>
            </a:r>
          </a:p>
          <a:p>
            <a:r>
              <a:rPr lang="en-US" b="1" dirty="0" smtClean="0"/>
              <a:t>Subject Matter Jurisdiction (Art. 246 - Seventh Schedule):Union List:</a:t>
            </a:r>
            <a:r>
              <a:rPr lang="en-US" dirty="0" smtClean="0"/>
              <a:t> Parliament has exclusive power (e.g., </a:t>
            </a:r>
            <a:r>
              <a:rPr lang="en-US" dirty="0" err="1" smtClean="0"/>
              <a:t>Defence</a:t>
            </a:r>
            <a:r>
              <a:rPr lang="en-US" dirty="0" smtClean="0"/>
              <a:t>, Foreign Affairs).</a:t>
            </a:r>
          </a:p>
          <a:p>
            <a:r>
              <a:rPr lang="en-US" b="1" dirty="0" smtClean="0"/>
              <a:t>State List:</a:t>
            </a:r>
            <a:r>
              <a:rPr lang="en-US" dirty="0" smtClean="0"/>
              <a:t> States have exclusive power under normal circumstances (e.g., Police, Public Health).</a:t>
            </a:r>
          </a:p>
          <a:p>
            <a:r>
              <a:rPr lang="en-US" b="1" dirty="0" smtClean="0"/>
              <a:t>Concurrent List:</a:t>
            </a:r>
            <a:r>
              <a:rPr lang="en-US" dirty="0" smtClean="0"/>
              <a:t> Both can legislate, but in conflicts, Union law prevails.</a:t>
            </a:r>
          </a:p>
          <a:p>
            <a:r>
              <a:rPr lang="en-US" b="1" dirty="0" smtClean="0"/>
              <a:t>Residuary Powers (Art. 248):</a:t>
            </a:r>
            <a:r>
              <a:rPr lang="en-US" dirty="0" smtClean="0"/>
              <a:t> Parliament holds exclusive authority to legislate on subjects not mentioned in any of the three lists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Key Aspects of Administrative Relations</a:t>
            </a:r>
            <a:endParaRPr lang="en-US" dirty="0" smtClean="0"/>
          </a:p>
          <a:p>
            <a:r>
              <a:rPr lang="en-US" b="1" dirty="0" smtClean="0"/>
              <a:t>Distribution of Executive Powers:</a:t>
            </a:r>
            <a:r>
              <a:rPr lang="en-US" dirty="0" smtClean="0"/>
              <a:t> The Union's executive authority extends to subjects in the Union List and matters where it has constitutional power. State executive power applies to the State List but must be used in accordance with central laws, preventing interference with central authority.</a:t>
            </a:r>
          </a:p>
          <a:p>
            <a:r>
              <a:rPr lang="en-US" b="1" dirty="0" smtClean="0"/>
              <a:t>Central Directions (Article 256 &amp; 257):</a:t>
            </a:r>
            <a:r>
              <a:rPr lang="en-US" dirty="0" smtClean="0"/>
              <a:t> States must ensure compliance with Parliamentary laws. The Centre can give directions regarding national highways, communication, and protecting railway </a:t>
            </a:r>
            <a:r>
              <a:rPr lang="en-US" dirty="0" err="1" smtClean="0"/>
              <a:t>property.</a:t>
            </a:r>
            <a:r>
              <a:rPr lang="en-US" b="1" dirty="0" err="1" smtClean="0"/>
              <a:t>All</a:t>
            </a:r>
            <a:r>
              <a:rPr lang="en-US" b="1" dirty="0" smtClean="0"/>
              <a:t>-India Services (AIS):</a:t>
            </a:r>
            <a:r>
              <a:rPr lang="en-US" dirty="0" smtClean="0"/>
              <a:t> The Centre recruits AIS officers who serve in state administrative, police, and forestry departments, providing a uniform administration structure throughout the </a:t>
            </a:r>
            <a:r>
              <a:rPr lang="en-US" dirty="0" err="1" smtClean="0"/>
              <a:t>country.</a:t>
            </a:r>
            <a:r>
              <a:rPr lang="en-US" b="1" dirty="0" err="1" smtClean="0"/>
              <a:t>Delegation</a:t>
            </a:r>
            <a:r>
              <a:rPr lang="en-US" b="1" dirty="0" smtClean="0"/>
              <a:t> of Functions:</a:t>
            </a:r>
            <a:r>
              <a:rPr lang="en-US" dirty="0" smtClean="0"/>
              <a:t> Under Article 258, the President can delegate Union executive functions to a state with its consent. Conversely, under Article 258A (inserted in 1956), a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Key </a:t>
            </a:r>
            <a:r>
              <a:rPr lang="en-US" dirty="0" smtClean="0"/>
              <a:t>aspects of financial </a:t>
            </a:r>
            <a:r>
              <a:rPr lang="en-US" dirty="0" err="1" smtClean="0"/>
              <a:t>reltions</a:t>
            </a:r>
            <a:r>
              <a:rPr lang="en-US" dirty="0" smtClean="0"/>
              <a:t> </a:t>
            </a:r>
            <a:r>
              <a:rPr lang="en-US" dirty="0" smtClean="0"/>
              <a:t>include:</a:t>
            </a:r>
          </a:p>
          <a:p>
            <a:r>
              <a:rPr lang="en-US" b="1" dirty="0" smtClean="0"/>
              <a:t>Taxation Authority:</a:t>
            </a:r>
            <a:r>
              <a:rPr lang="en-US" dirty="0" smtClean="0"/>
              <a:t> The Centre imposes most major taxes (Union List), while states have limited taxing powers.</a:t>
            </a:r>
          </a:p>
          <a:p>
            <a:r>
              <a:rPr lang="en-US" b="1" dirty="0" smtClean="0"/>
              <a:t>Tax devolution (Art</a:t>
            </a:r>
            <a:r>
              <a:rPr lang="en-US" b="1" dirty="0" smtClean="0"/>
              <a:t>. 280):</a:t>
            </a:r>
            <a:r>
              <a:rPr lang="en-US" dirty="0" smtClean="0"/>
              <a:t> The Finance Commission recommends the distribution of net proceeds of union taxes between the Centre and states to ensure equitable, yet centrally managed, resource sharing.</a:t>
            </a:r>
          </a:p>
          <a:p>
            <a:r>
              <a:rPr lang="en-US" b="1" dirty="0" smtClean="0"/>
              <a:t>Grants-in Aids (Art</a:t>
            </a:r>
            <a:r>
              <a:rPr lang="en-US" b="1" dirty="0" smtClean="0"/>
              <a:t>. 275 &amp; 282):</a:t>
            </a:r>
            <a:r>
              <a:rPr lang="en-US" dirty="0" smtClean="0"/>
              <a:t> Statutory grants help states in need, while discretionary grants assist in implementing national plans, giving the Centre leverage</a:t>
            </a:r>
            <a:r>
              <a:rPr lang="en-US" dirty="0" smtClean="0"/>
              <a:t>.</a:t>
            </a:r>
          </a:p>
          <a:p>
            <a:r>
              <a:rPr lang="en-US" b="1" dirty="0" smtClean="0"/>
              <a:t>Goods </a:t>
            </a:r>
            <a:r>
              <a:rPr lang="en-US" b="1" dirty="0" smtClean="0"/>
              <a:t>and Services Tax (GST):</a:t>
            </a:r>
            <a:r>
              <a:rPr lang="en-US" dirty="0" smtClean="0"/>
              <a:t> The GST Council manages the harmonized tax system, impacting how both levels share revenue</a:t>
            </a:r>
            <a:r>
              <a:rPr lang="en-US" dirty="0" smtClean="0"/>
              <a:t>.</a:t>
            </a:r>
            <a:endParaRPr lang="en-US" smtClean="0"/>
          </a:p>
          <a:p>
            <a:r>
              <a:rPr lang="en-US" b="1" smtClean="0"/>
              <a:t>Borrowing </a:t>
            </a:r>
            <a:r>
              <a:rPr lang="en-US" b="1" dirty="0" smtClean="0"/>
              <a:t>Powers:</a:t>
            </a:r>
            <a:r>
              <a:rPr lang="en-US" dirty="0" smtClean="0"/>
              <a:t> States can borrow within India, but require consent from the Union government if they have outstanding loans to the Centre.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Asymmetric Nature of Indian Federalism The key features of Indian federalism is set to address the specific local, historical and geographical context: 1.There are special provisions applicable to some states like Maharashtra, </a:t>
            </a:r>
            <a:r>
              <a:rPr lang="en-US" dirty="0" err="1" smtClean="0"/>
              <a:t>Gujrat</a:t>
            </a:r>
            <a:r>
              <a:rPr lang="en-US" dirty="0" smtClean="0"/>
              <a:t> ,Manipur and Nagaland etc. under Article 371. 2.Unilateral discretion with the Parliament –to reconstruct the boundaries of the states. 3.The Union Laws prevails-in case of deadlock over Concurrent List. 4.Parliament can make laws on state subjects-on extra ordinary situations. 5.Union Government has Economic superiority-in terms of resources as well in the discretion of allocation of resources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6.Union Governments power of appointing the Governors of the State and dissolving State government by proclaiming President Rule 7. Single Citizenship 8.Single Constitution-for both centre and state. 9.Integrated Institutions of Governance—Integrated Judiciary, All India Services, Election Commission, NITI </a:t>
            </a:r>
            <a:r>
              <a:rPr lang="en-US" dirty="0" err="1" smtClean="0"/>
              <a:t>Aayog</a:t>
            </a:r>
            <a:r>
              <a:rPr lang="en-US" dirty="0" smtClean="0"/>
              <a:t>. However, in the journey of the evolution interest and diverse political dynamics of the state level actors have challenged the centralizing nature of the Indian polity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Dynamic Phases of Indian Federalism</a:t>
            </a:r>
            <a:endParaRPr lang="en-US" dirty="0"/>
          </a:p>
        </p:txBody>
      </p:sp>
      <p:sp>
        <p:nvSpPr>
          <p:cNvPr id="3" name="Content Placeholder 2"/>
          <p:cNvSpPr>
            <a:spLocks noGrp="1"/>
          </p:cNvSpPr>
          <p:nvPr>
            <p:ph idx="1"/>
          </p:nvPr>
        </p:nvSpPr>
        <p:spPr/>
        <p:txBody>
          <a:bodyPr>
            <a:normAutofit/>
          </a:bodyPr>
          <a:lstStyle/>
          <a:p>
            <a:r>
              <a:rPr lang="en-US" dirty="0" smtClean="0"/>
              <a:t>• </a:t>
            </a:r>
            <a:r>
              <a:rPr lang="en-US" dirty="0" smtClean="0"/>
              <a:t>The journey of evolution, the regional interest and diverse political dynamics of the state level actors have constantly challenged the centralizing nature of Indian polity. </a:t>
            </a:r>
            <a:endParaRPr lang="en-US" dirty="0" smtClean="0"/>
          </a:p>
          <a:p>
            <a:r>
              <a:rPr lang="en-US" dirty="0" smtClean="0"/>
              <a:t>• </a:t>
            </a:r>
            <a:r>
              <a:rPr lang="en-US" dirty="0" smtClean="0"/>
              <a:t>Following phases mark these developments</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First Phase: One Party Federation- 1952 to 1967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A consensual model of federalism with the co-existence of national and state leadership in their respective realms. • Despite the era of Congress domination the following factors enabled the decentralization of Indian polity • </a:t>
            </a:r>
            <a:r>
              <a:rPr lang="en-US" dirty="0" err="1" smtClean="0"/>
              <a:t>i</a:t>
            </a:r>
            <a:r>
              <a:rPr lang="en-US" dirty="0" smtClean="0"/>
              <a:t>) Creation of linguistic state • ii) Language Agitation Second Phase-Expressive Federalism- 1967-1989 1.Conflictual Federal Dynamic, due to </a:t>
            </a:r>
            <a:r>
              <a:rPr lang="en-US" dirty="0" err="1" smtClean="0"/>
              <a:t>centralising</a:t>
            </a:r>
            <a:r>
              <a:rPr lang="en-US" dirty="0" smtClean="0"/>
              <a:t> tendency 2.The Centre frequently resorted to invoking Article 356 to dissolve the government’s led by </a:t>
            </a:r>
            <a:r>
              <a:rPr lang="en-US" dirty="0" smtClean="0"/>
              <a:t>opposition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Second Phase-Expressive Federalism- 1967-1989</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1.Conflictual </a:t>
            </a:r>
            <a:r>
              <a:rPr lang="en-US" dirty="0" smtClean="0"/>
              <a:t>Federal Dynamic, due to </a:t>
            </a:r>
            <a:r>
              <a:rPr lang="en-US" dirty="0" err="1" smtClean="0"/>
              <a:t>centralising</a:t>
            </a:r>
            <a:r>
              <a:rPr lang="en-US" dirty="0" smtClean="0"/>
              <a:t> tendency 2.The Centre frequently resorted to invoking Article 356 to dissolve the government’s led by opposition parties • As a result the autonomy of the states drastically reduced • This led to the violent crisis in Assam ,Kashmir ,Mizoram and Punjab in the late 1970’s and early 1980’s • The Centre appointed the </a:t>
            </a:r>
            <a:r>
              <a:rPr lang="en-US" dirty="0" err="1" smtClean="0"/>
              <a:t>Sarkaria</a:t>
            </a:r>
            <a:r>
              <a:rPr lang="en-US" dirty="0" smtClean="0"/>
              <a:t> Commission in 1983,to look into the Constitutional provisions related to Centre-State relation. • This era is therefore, marked as the beginning of expressive federation as the regional political forces interacted with the dominant Union government for their demands and succeeded to some extent.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Third Phase-Multi-party Federalism- 1989-2014</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a:t>
            </a:r>
            <a:r>
              <a:rPr lang="en-US" dirty="0" smtClean="0"/>
              <a:t>The rise of the regional parties led to the era of the beginning of coalition politics at the national level. • This blend of national and regional narratives have paved the way for more </a:t>
            </a:r>
            <a:r>
              <a:rPr lang="en-US" dirty="0" err="1" smtClean="0"/>
              <a:t>decentralised</a:t>
            </a:r>
            <a:r>
              <a:rPr lang="en-US" dirty="0" smtClean="0"/>
              <a:t> and pluralistic multiparty federalism. • It found its manifestation in three major policies and institutional changes </a:t>
            </a:r>
            <a:r>
              <a:rPr lang="en-US" dirty="0" err="1" smtClean="0"/>
              <a:t>i</a:t>
            </a:r>
            <a:r>
              <a:rPr lang="en-US" dirty="0" smtClean="0"/>
              <a:t>) Financial Autonomy ii) Judicial safeguard iii) Institutionalized Local Self Government 73rd and 74th Amendment Acts,1992 strengthened the third tier of Indian Federalism at Municipal and </a:t>
            </a:r>
            <a:r>
              <a:rPr lang="en-US" dirty="0" err="1" smtClean="0"/>
              <a:t>Panchayat</a:t>
            </a:r>
            <a:r>
              <a:rPr lang="en-US" dirty="0" smtClean="0"/>
              <a:t> level.</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Fourth Phase- The return of dominant party federalism</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a:t>
            </a:r>
            <a:r>
              <a:rPr lang="en-US" dirty="0" smtClean="0"/>
              <a:t>The 2014 general election challenged the era of coalition politics at national level • The need for empowering the States and Co-operative federalism was realized and some major steps were taken </a:t>
            </a:r>
            <a:r>
              <a:rPr lang="en-US" dirty="0" err="1" smtClean="0"/>
              <a:t>i</a:t>
            </a:r>
            <a:r>
              <a:rPr lang="en-US" dirty="0" smtClean="0"/>
              <a:t>) The centralized Planning Commission was replaced by NITI </a:t>
            </a:r>
            <a:r>
              <a:rPr lang="en-US" dirty="0" err="1" smtClean="0"/>
              <a:t>Aayog</a:t>
            </a:r>
            <a:r>
              <a:rPr lang="en-US" dirty="0" smtClean="0"/>
              <a:t> ii) Goods and Service Tax was implemented iii) Union Government accepted 14th Finance Commission Recommendation. The above development has helped to create a more federally balanced Indian polity</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Trends which showcase Weakening Federation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Certain </a:t>
            </a:r>
            <a:r>
              <a:rPr lang="en-US" dirty="0" smtClean="0"/>
              <a:t>tendencies and emerging threats have been challenging the stability of the federal framework. </a:t>
            </a:r>
            <a:endParaRPr lang="en-US" dirty="0" smtClean="0"/>
          </a:p>
          <a:p>
            <a:pPr>
              <a:buNone/>
            </a:pPr>
            <a:r>
              <a:rPr lang="en-US" dirty="0" smtClean="0"/>
              <a:t>• </a:t>
            </a:r>
            <a:r>
              <a:rPr lang="en-US" dirty="0" smtClean="0"/>
              <a:t>They are: • </a:t>
            </a:r>
            <a:r>
              <a:rPr lang="en-US" dirty="0" err="1" smtClean="0"/>
              <a:t>i</a:t>
            </a:r>
            <a:r>
              <a:rPr lang="en-US" dirty="0" smtClean="0"/>
              <a:t>) Increasing centralized tendencies • ii) Events in relation to Delhi and Kashmir • iii) Objection in association with passing Farm law • iv) Rising regional demands • v) Office of the Governor • vi) Economic Incompatibility of the Units • vii) Developmental Challenges • viii) Fiscal crisis.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Trends which showcase counter balancing</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dirty="0" smtClean="0"/>
              <a:t>Despite all the tussles the centre and states have the mutual need for survival. </a:t>
            </a:r>
            <a:endParaRPr lang="en-US" dirty="0" smtClean="0"/>
          </a:p>
          <a:p>
            <a:pPr>
              <a:buNone/>
            </a:pPr>
            <a:r>
              <a:rPr lang="en-US" dirty="0" smtClean="0"/>
              <a:t>• </a:t>
            </a:r>
            <a:r>
              <a:rPr lang="en-US" dirty="0" smtClean="0"/>
              <a:t>This reinforces the synergy amongst them which can be seen in the following cases </a:t>
            </a:r>
            <a:endParaRPr lang="en-US" dirty="0" smtClean="0"/>
          </a:p>
          <a:p>
            <a:pPr>
              <a:buNone/>
            </a:pPr>
            <a:r>
              <a:rPr lang="en-US" dirty="0" smtClean="0"/>
              <a:t>• </a:t>
            </a:r>
            <a:r>
              <a:rPr lang="en-US" dirty="0" err="1" smtClean="0"/>
              <a:t>i</a:t>
            </a:r>
            <a:r>
              <a:rPr lang="en-US" dirty="0" smtClean="0"/>
              <a:t>) Strengthening horizontal federalism-encouraging the idea of competitive and co-operative federalism through induction of initiative like Measurable Performance Indicators (MPI’s) </a:t>
            </a:r>
            <a:endParaRPr lang="en-US" dirty="0" smtClean="0"/>
          </a:p>
          <a:p>
            <a:pPr>
              <a:buNone/>
            </a:pPr>
            <a:r>
              <a:rPr lang="en-US" dirty="0" smtClean="0"/>
              <a:t>• </a:t>
            </a:r>
            <a:r>
              <a:rPr lang="en-US" dirty="0" smtClean="0"/>
              <a:t>ii) Financial Devolution </a:t>
            </a:r>
            <a:r>
              <a:rPr lang="en-US" dirty="0" smtClean="0"/>
              <a:t>Reforms</a:t>
            </a:r>
          </a:p>
          <a:p>
            <a:pPr>
              <a:buNone/>
            </a:pPr>
            <a:r>
              <a:rPr lang="en-US" dirty="0" smtClean="0"/>
              <a:t>• </a:t>
            </a:r>
            <a:r>
              <a:rPr lang="en-US" dirty="0" smtClean="0"/>
              <a:t>iii) Federal Governance during COVID-19 </a:t>
            </a:r>
            <a:endParaRPr lang="en-US" dirty="0" smtClean="0"/>
          </a:p>
          <a:p>
            <a:pPr>
              <a:buNone/>
            </a:pPr>
            <a:r>
              <a:rPr lang="en-US" dirty="0" smtClean="0"/>
              <a:t>• </a:t>
            </a:r>
            <a:r>
              <a:rPr lang="en-US" dirty="0" smtClean="0"/>
              <a:t>iv) Increased federal character-due to the creation of NITI </a:t>
            </a:r>
            <a:r>
              <a:rPr lang="en-US" dirty="0" err="1" smtClean="0"/>
              <a:t>Aayog</a:t>
            </a:r>
            <a:r>
              <a:rPr lang="en-US" dirty="0" smtClean="0"/>
              <a:t> and GST Council.</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Measures to Reform And Strengthen Indian Federal Structure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1</a:t>
            </a:r>
            <a:r>
              <a:rPr lang="en-US" dirty="0" smtClean="0"/>
              <a:t>. Redistribution of powers. </a:t>
            </a:r>
            <a:endParaRPr lang="en-US" dirty="0" smtClean="0"/>
          </a:p>
          <a:p>
            <a:r>
              <a:rPr lang="en-US" dirty="0" smtClean="0"/>
              <a:t>2</a:t>
            </a:r>
            <a:r>
              <a:rPr lang="en-US" dirty="0" smtClean="0"/>
              <a:t>. Effective utilization of Federal bridging Institutions </a:t>
            </a:r>
            <a:endParaRPr lang="en-US" dirty="0" smtClean="0"/>
          </a:p>
          <a:p>
            <a:r>
              <a:rPr lang="en-US" dirty="0" smtClean="0"/>
              <a:t>3</a:t>
            </a:r>
            <a:r>
              <a:rPr lang="en-US" dirty="0" smtClean="0"/>
              <a:t>. Strengthening the office of the Governor. </a:t>
            </a:r>
            <a:endParaRPr lang="en-US" dirty="0" smtClean="0"/>
          </a:p>
          <a:p>
            <a:r>
              <a:rPr lang="en-US" dirty="0" smtClean="0"/>
              <a:t>4</a:t>
            </a:r>
            <a:r>
              <a:rPr lang="en-US" dirty="0" smtClean="0"/>
              <a:t>. Widening fiscal capacities </a:t>
            </a:r>
            <a:endParaRPr lang="en-US" dirty="0" smtClean="0"/>
          </a:p>
          <a:p>
            <a:r>
              <a:rPr lang="en-US" dirty="0" smtClean="0"/>
              <a:t>5</a:t>
            </a:r>
            <a:r>
              <a:rPr lang="en-US" dirty="0" smtClean="0"/>
              <a:t>. Pragmatic Federalism </a:t>
            </a:r>
            <a:endParaRPr lang="en-US" dirty="0" smtClean="0"/>
          </a:p>
          <a:p>
            <a:r>
              <a:rPr lang="en-US" dirty="0" smtClean="0"/>
              <a:t> </a:t>
            </a:r>
            <a:r>
              <a:rPr lang="en-US" dirty="0" smtClean="0"/>
              <a:t>In many </a:t>
            </a:r>
            <a:r>
              <a:rPr lang="en-US" dirty="0" err="1" smtClean="0"/>
              <a:t>judgements</a:t>
            </a:r>
            <a:r>
              <a:rPr lang="en-US" dirty="0" smtClean="0"/>
              <a:t> the Supreme Court </a:t>
            </a:r>
            <a:r>
              <a:rPr lang="en-US" dirty="0" err="1" smtClean="0"/>
              <a:t>emphasised</a:t>
            </a:r>
            <a:r>
              <a:rPr lang="en-US" dirty="0" smtClean="0"/>
              <a:t> on the importance of ‘Pragmatic Federalism 'for achieving constitutional goal that leans on the ‘Principle of Permissible Practicability’ </a:t>
            </a:r>
            <a:endParaRPr lang="en-US" dirty="0" smtClean="0"/>
          </a:p>
          <a:p>
            <a:r>
              <a:rPr lang="en-US" dirty="0" smtClean="0"/>
              <a:t>The </a:t>
            </a:r>
            <a:r>
              <a:rPr lang="en-US" dirty="0" smtClean="0"/>
              <a:t>idea is to move from ‘ One-size fits all model’ towards ‘ Flexible model of federalism’.</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1232</Words>
  <Application>Microsoft Office PowerPoint</Application>
  <PresentationFormat>On-screen Show (4:3)</PresentationFormat>
  <Paragraphs>64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Introduction</vt:lpstr>
      <vt:lpstr>Evolution Of The Concept of Federalism in India</vt:lpstr>
      <vt:lpstr>ConstitutionalProvisions</vt:lpstr>
      <vt:lpstr>Slide 5</vt:lpstr>
      <vt:lpstr>Slide 6</vt:lpstr>
      <vt:lpstr>Slide 7</vt:lpstr>
      <vt:lpstr>Slide 8</vt:lpstr>
      <vt:lpstr>Slide 9</vt:lpstr>
      <vt:lpstr>Dynamic Phases of Indian Federalism</vt:lpstr>
      <vt:lpstr> First Phase: One Party Federation- 1952 to 1967 </vt:lpstr>
      <vt:lpstr>Second Phase-Expressive Federalism- 1967-1989</vt:lpstr>
      <vt:lpstr>Third Phase-Multi-party Federalism- 1989-2014</vt:lpstr>
      <vt:lpstr>Fourth Phase- The return of dominant party federalism</vt:lpstr>
      <vt:lpstr>Trends which showcase Weakening Federation</vt:lpstr>
      <vt:lpstr>Trends which showcase counter balancing</vt:lpstr>
      <vt:lpstr>Measures to Reform And Strengthen Indian Federal Structure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7</cp:revision>
  <dcterms:created xsi:type="dcterms:W3CDTF">2006-08-16T00:00:00Z</dcterms:created>
  <dcterms:modified xsi:type="dcterms:W3CDTF">2026-03-17T01:10:54Z</dcterms:modified>
</cp:coreProperties>
</file>