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11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6470"/>
            <a:ext cx="8229600" cy="2532529"/>
          </a:xfrm>
        </p:spPr>
        <p:txBody>
          <a:bodyPr>
            <a:normAutofit fontScale="90000"/>
          </a:bodyPr>
          <a:lstStyle/>
          <a:p>
            <a:r>
              <a:rPr dirty="0"/>
              <a:t>Panchayati Raj Institutions in India</a:t>
            </a:r>
            <a:r>
              <a:rPr lang="en-IN" dirty="0"/>
              <a:t>: </a:t>
            </a:r>
            <a:r>
              <a:rPr lang="en-US" dirty="0"/>
              <a:t>Emergence, Composition, Powers &amp; Functions, Actual Working</a:t>
            </a:r>
            <a:br>
              <a:rPr lang="en-US" dirty="0"/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97163"/>
          </a:xfrm>
        </p:spPr>
        <p:txBody>
          <a:bodyPr/>
          <a:lstStyle/>
          <a:p>
            <a:pPr marL="0" indent="0">
              <a:buNone/>
            </a:pPr>
            <a:r>
              <a:rPr dirty="0"/>
              <a:t>BA Honours 2nd Semester – Political Science</a:t>
            </a:r>
          </a:p>
          <a:p>
            <a:pPr marL="0" indent="0">
              <a:buNone/>
            </a:pPr>
            <a:r>
              <a:rPr lang="en-IN" dirty="0"/>
              <a:t>Unit IV C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Panchayati Raj Institutions (PRIs) represent grassroots democracy in India.</a:t>
            </a:r>
          </a:p>
          <a:p>
            <a:r>
              <a:t>They aim to decentralize power and promote participatory governance.</a:t>
            </a:r>
          </a:p>
          <a:p>
            <a:r>
              <a:t>PRIs form the foundation of democratic decentralization.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Historical 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Ancient village assemblies existed in India.</a:t>
            </a:r>
          </a:p>
          <a:p>
            <a:r>
              <a:t>Colonial period: Limited local self-government (Ripon Resolution, 1882).</a:t>
            </a:r>
          </a:p>
          <a:p>
            <a:r>
              <a:t>Post-independence focus on democratic decentralization.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Emergence of Panchayati Raj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Balwant Rai Mehta Committee (1957) recommended a three-tier system.</a:t>
            </a:r>
          </a:p>
          <a:p>
            <a:r>
              <a:t>PRIs first inaugurated in Nagaur, Rajasthan in 1959.</a:t>
            </a:r>
          </a:p>
          <a:p>
            <a:r>
              <a:t>Aimed at community participation in development.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Ashok Mehta Committee (1978)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Recommended two-tier system.</a:t>
            </a:r>
          </a:p>
          <a:p>
            <a:r>
              <a:t>Emphasized political role of PRIs.</a:t>
            </a:r>
          </a:p>
          <a:p>
            <a:r>
              <a:t>Suggested regular elections and financial autonomy.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73rd Constitutional Amendment Act, 1992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Provided constitutional status to PRIs.</a:t>
            </a:r>
          </a:p>
          <a:p>
            <a:r>
              <a:t>Inserted Part IX and Eleventh Schedule.</a:t>
            </a:r>
          </a:p>
          <a:p>
            <a:r>
              <a:t>Mandated regular elections and reservation.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Structure of Panchayati Raj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Three-tier system:</a:t>
            </a:r>
          </a:p>
          <a:p>
            <a:r>
              <a:t>• Gram Panchayat (Village level)</a:t>
            </a:r>
          </a:p>
          <a:p>
            <a:r>
              <a:t>• Panchayat Samiti (Block level)</a:t>
            </a:r>
          </a:p>
          <a:p>
            <a:r>
              <a:t>• Zila Parishad (District level)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Gram Sabha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Foundation of Panchayati Raj.</a:t>
            </a:r>
          </a:p>
          <a:p>
            <a:r>
              <a:t>Consists of all registered voters in a village.</a:t>
            </a:r>
          </a:p>
          <a:p>
            <a:r>
              <a:t>Approves plans, budgets, and audits.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Composition of PRIs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Elected representatives at all levels.</a:t>
            </a:r>
          </a:p>
          <a:p>
            <a:r>
              <a:t>Reservation for SCs, STs, and women (minimum 33%).</a:t>
            </a:r>
          </a:p>
          <a:p>
            <a:r>
              <a:t>Chairpersons elected or nominated as per state laws.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Powers and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Preparation of plans for economic development.</a:t>
            </a:r>
          </a:p>
          <a:p>
            <a:r>
              <a:t>Implementation of schemes related to agriculture, health, education, etc.</a:t>
            </a:r>
          </a:p>
          <a:p>
            <a:r>
              <a:t>Listed in the Eleventh Schedule.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Financial Powers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Power to levy and collect taxes.</a:t>
            </a:r>
          </a:p>
          <a:p>
            <a:r>
              <a:t>Grants-in-aid from State Governments.</a:t>
            </a:r>
          </a:p>
          <a:p>
            <a:r>
              <a:t>State Finance Commissions recommend fund allocation.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Actual Working of PRIs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Success varies across states.</a:t>
            </a:r>
          </a:p>
          <a:p>
            <a:r>
              <a:t>Kerala model highlights effective decentralization.</a:t>
            </a:r>
          </a:p>
          <a:p>
            <a:r>
              <a:t>Active participation improves local governance.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Challenges in Functioning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Limited financial autonomy.</a:t>
            </a:r>
          </a:p>
          <a:p>
            <a:r>
              <a:t>Bureaucratic dominance.</a:t>
            </a:r>
          </a:p>
          <a:p>
            <a:r>
              <a:t>Irregular Gram Sabha meetings.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Role in Democratic Deepening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Encourages political participation.</a:t>
            </a:r>
          </a:p>
          <a:p>
            <a:r>
              <a:t>Enhances accountability and transparency.</a:t>
            </a:r>
          </a:p>
          <a:p>
            <a:r>
              <a:t>Empowers marginalized sections.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Critical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PRIs have strengthened democracy at grassroots.</a:t>
            </a:r>
          </a:p>
          <a:p>
            <a:r>
              <a:t>Structural and financial constraints persist.</a:t>
            </a:r>
          </a:p>
          <a:p>
            <a:r>
              <a:t>Need for capacity building and political will.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Panchayati Raj is central to democratic decentralization.</a:t>
            </a:r>
          </a:p>
          <a:p>
            <a:r>
              <a:t>Effective functioning requires autonomy, resources, and participation.</a:t>
            </a:r>
          </a:p>
          <a:p>
            <a:r>
              <a:t>PRIs remain vital for inclusive development.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Government of India. (1992). Constitution (73rd Amendment) Act.</a:t>
            </a:r>
          </a:p>
          <a:p>
            <a:r>
              <a:t>Austin, G. (1999). Working a Democratic Constitution.</a:t>
            </a:r>
          </a:p>
          <a:p>
            <a:r>
              <a:t>Mathew, G. (2000). Status of Panchayati Raj in India.</a:t>
            </a:r>
          </a:p>
          <a:p>
            <a:r>
              <a:t>Rao, M. G. (2017). Fiscal Decentralization in India.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455</Words>
  <Application>Microsoft Office PowerPoint</Application>
  <PresentationFormat>On-screen Show (4:3)</PresentationFormat>
  <Paragraphs>69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Panchayati Raj Institutions in India: Emergence, Composition, Powers &amp; Functions, Actual Working </vt:lpstr>
      <vt:lpstr>Introduction</vt:lpstr>
      <vt:lpstr>Historical Background</vt:lpstr>
      <vt:lpstr>Emergence of Panchayati Raj</vt:lpstr>
      <vt:lpstr>Ashok Mehta Committee (1978)</vt:lpstr>
      <vt:lpstr>73rd Constitutional Amendment Act, 1992</vt:lpstr>
      <vt:lpstr>Structure of Panchayati Raj</vt:lpstr>
      <vt:lpstr>Gram Sabha</vt:lpstr>
      <vt:lpstr>Composition of PRIs</vt:lpstr>
      <vt:lpstr>Powers and Functions</vt:lpstr>
      <vt:lpstr>Financial Powers</vt:lpstr>
      <vt:lpstr>Actual Working of PRIs</vt:lpstr>
      <vt:lpstr>Challenges in Functioning</vt:lpstr>
      <vt:lpstr>Role in Democratic Deepening</vt:lpstr>
      <vt:lpstr>Critical Assessment</vt:lpstr>
      <vt:lpstr>Conclusion</vt:lpstr>
      <vt:lpstr>References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Biswajit Choudhury</dc:creator>
  <cp:keywords/>
  <dc:description>generated using python-pptx</dc:description>
  <cp:lastModifiedBy>navadeori8@gmail.com</cp:lastModifiedBy>
  <cp:revision>3</cp:revision>
  <dcterms:created xsi:type="dcterms:W3CDTF">2013-01-27T09:14:16Z</dcterms:created>
  <dcterms:modified xsi:type="dcterms:W3CDTF">2026-02-15T07:34:07Z</dcterms:modified>
  <cp:category/>
</cp:coreProperties>
</file>