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AA91CD-30A3-4AB5-8509-F96D19004499}" v="3" dt="2026-02-14T04:26:55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4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deori8@gmail.com" userId="eb04f8de90d1c405" providerId="LiveId" clId="{39DEB267-A550-4FAF-AD5E-2B89D36EADF9}"/>
    <pc:docChg chg="custSel modSld modMainMaster">
      <pc:chgData name="navadeori8@gmail.com" userId="eb04f8de90d1c405" providerId="LiveId" clId="{39DEB267-A550-4FAF-AD5E-2B89D36EADF9}" dt="2026-02-14T04:26:55.209" v="7"/>
      <pc:docMkLst>
        <pc:docMk/>
      </pc:docMkLst>
      <pc:sldChg chg="setBg">
        <pc:chgData name="navadeori8@gmail.com" userId="eb04f8de90d1c405" providerId="LiveId" clId="{39DEB267-A550-4FAF-AD5E-2B89D36EADF9}" dt="2026-02-14T04:26:55.209" v="7"/>
        <pc:sldMkLst>
          <pc:docMk/>
          <pc:sldMk cId="0" sldId="256"/>
        </pc:sldMkLst>
      </pc:sldChg>
      <pc:sldChg chg="modSp mod">
        <pc:chgData name="navadeori8@gmail.com" userId="eb04f8de90d1c405" providerId="LiveId" clId="{39DEB267-A550-4FAF-AD5E-2B89D36EADF9}" dt="2026-02-14T04:26:51.293" v="1" actId="27636"/>
        <pc:sldMkLst>
          <pc:docMk/>
          <pc:sldMk cId="0" sldId="257"/>
        </pc:sldMkLst>
        <pc:spChg chg="mod">
          <ac:chgData name="navadeori8@gmail.com" userId="eb04f8de90d1c405" providerId="LiveId" clId="{39DEB267-A550-4FAF-AD5E-2B89D36EADF9}" dt="2026-02-14T04:26:51.293" v="1" actId="27636"/>
          <ac:spMkLst>
            <pc:docMk/>
            <pc:sldMk cId="0" sldId="257"/>
            <ac:spMk id="2" creationId="{00000000-0000-0000-0000-000000000000}"/>
          </ac:spMkLst>
        </pc:spChg>
      </pc:sldChg>
      <pc:sldChg chg="modSp mod">
        <pc:chgData name="navadeori8@gmail.com" userId="eb04f8de90d1c405" providerId="LiveId" clId="{39DEB267-A550-4FAF-AD5E-2B89D36EADF9}" dt="2026-02-14T04:26:51.296" v="2" actId="27636"/>
        <pc:sldMkLst>
          <pc:docMk/>
          <pc:sldMk cId="0" sldId="260"/>
        </pc:sldMkLst>
        <pc:spChg chg="mod">
          <ac:chgData name="navadeori8@gmail.com" userId="eb04f8de90d1c405" providerId="LiveId" clId="{39DEB267-A550-4FAF-AD5E-2B89D36EADF9}" dt="2026-02-14T04:26:51.296" v="2" actId="27636"/>
          <ac:spMkLst>
            <pc:docMk/>
            <pc:sldMk cId="0" sldId="260"/>
            <ac:spMk id="2" creationId="{00000000-0000-0000-0000-000000000000}"/>
          </ac:spMkLst>
        </pc:spChg>
      </pc:sldChg>
      <pc:sldChg chg="modSp mod">
        <pc:chgData name="navadeori8@gmail.com" userId="eb04f8de90d1c405" providerId="LiveId" clId="{39DEB267-A550-4FAF-AD5E-2B89D36EADF9}" dt="2026-02-14T04:26:51.304" v="3" actId="27636"/>
        <pc:sldMkLst>
          <pc:docMk/>
          <pc:sldMk cId="0" sldId="266"/>
        </pc:sldMkLst>
        <pc:spChg chg="mod">
          <ac:chgData name="navadeori8@gmail.com" userId="eb04f8de90d1c405" providerId="LiveId" clId="{39DEB267-A550-4FAF-AD5E-2B89D36EADF9}" dt="2026-02-14T04:26:51.304" v="3" actId="27636"/>
          <ac:spMkLst>
            <pc:docMk/>
            <pc:sldMk cId="0" sldId="266"/>
            <ac:spMk id="2" creationId="{00000000-0000-0000-0000-000000000000}"/>
          </ac:spMkLst>
        </pc:spChg>
      </pc:sldChg>
      <pc:sldChg chg="modSp mod">
        <pc:chgData name="navadeori8@gmail.com" userId="eb04f8de90d1c405" providerId="LiveId" clId="{39DEB267-A550-4FAF-AD5E-2B89D36EADF9}" dt="2026-02-14T04:26:51.306" v="4" actId="27636"/>
        <pc:sldMkLst>
          <pc:docMk/>
          <pc:sldMk cId="0" sldId="269"/>
        </pc:sldMkLst>
        <pc:spChg chg="mod">
          <ac:chgData name="navadeori8@gmail.com" userId="eb04f8de90d1c405" providerId="LiveId" clId="{39DEB267-A550-4FAF-AD5E-2B89D36EADF9}" dt="2026-02-14T04:26:51.306" v="4" actId="27636"/>
          <ac:spMkLst>
            <pc:docMk/>
            <pc:sldMk cId="0" sldId="269"/>
            <ac:spMk id="2" creationId="{00000000-0000-0000-0000-000000000000}"/>
          </ac:spMkLst>
        </pc:spChg>
      </pc:sldChg>
      <pc:sldChg chg="modSp mod">
        <pc:chgData name="navadeori8@gmail.com" userId="eb04f8de90d1c405" providerId="LiveId" clId="{39DEB267-A550-4FAF-AD5E-2B89D36EADF9}" dt="2026-02-14T04:26:51.308" v="5" actId="27636"/>
        <pc:sldMkLst>
          <pc:docMk/>
          <pc:sldMk cId="0" sldId="270"/>
        </pc:sldMkLst>
        <pc:spChg chg="mod">
          <ac:chgData name="navadeori8@gmail.com" userId="eb04f8de90d1c405" providerId="LiveId" clId="{39DEB267-A550-4FAF-AD5E-2B89D36EADF9}" dt="2026-02-14T04:26:51.308" v="5" actId="27636"/>
          <ac:spMkLst>
            <pc:docMk/>
            <pc:sldMk cId="0" sldId="270"/>
            <ac:spMk id="2" creationId="{00000000-0000-0000-0000-000000000000}"/>
          </ac:spMkLst>
        </pc:spChg>
      </pc:sldChg>
      <pc:sldMasterChg chg="setBg modSldLayout">
        <pc:chgData name="navadeori8@gmail.com" userId="eb04f8de90d1c405" providerId="LiveId" clId="{39DEB267-A550-4FAF-AD5E-2B89D36EADF9}" dt="2026-02-14T04:26:55.209" v="7"/>
        <pc:sldMasterMkLst>
          <pc:docMk/>
          <pc:sldMasterMk cId="2209977519" sldId="2147483648"/>
        </pc:sldMasterMkLst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3168075583" sldId="2147483649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2614314258" sldId="2147483650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960648375" sldId="2147483651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2782244947" sldId="2147483652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990158736" sldId="2147483653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727027711" sldId="2147483654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1212999818" sldId="2147483655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1840726560" sldId="2147483656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3889236939" sldId="2147483657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2910927964" sldId="2147483658"/>
          </pc:sldLayoutMkLst>
        </pc:sldLayoutChg>
        <pc:sldLayoutChg chg="setBg">
          <pc:chgData name="navadeori8@gmail.com" userId="eb04f8de90d1c405" providerId="LiveId" clId="{39DEB267-A550-4FAF-AD5E-2B89D36EADF9}" dt="2026-02-14T04:26:55.209" v="7"/>
          <pc:sldLayoutMkLst>
            <pc:docMk/>
            <pc:sldMasterMk cId="2209977519" sldId="2147483648"/>
            <pc:sldLayoutMk cId="361222379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2377"/>
            <a:ext cx="7772400" cy="2357717"/>
          </a:xfrm>
        </p:spPr>
        <p:txBody>
          <a:bodyPr/>
          <a:lstStyle/>
          <a:p>
            <a:r>
              <a:rPr dirty="0"/>
              <a:t>American Tradition of Human Rights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70094"/>
            <a:ext cx="6400800" cy="2868706"/>
          </a:xfrm>
        </p:spPr>
        <p:txBody>
          <a:bodyPr/>
          <a:lstStyle/>
          <a:p>
            <a:r>
              <a:rPr dirty="0"/>
              <a:t>Focus: American Convention on Human Rights (Adopted 1969 – Enforcement Strengthened by 1980s)</a:t>
            </a:r>
          </a:p>
          <a:p>
            <a:r>
              <a:rPr dirty="0"/>
              <a:t>BA 6th Semester – Major Course: Traditions of Human Rights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the American Tradition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Rooted in natural rights philosophy and constitutionalism</a:t>
            </a:r>
          </a:p>
          <a:p>
            <a:pPr lvl="1"/>
            <a:r>
              <a:rPr dirty="0"/>
              <a:t>• Influenced by U.S. Declaration of Independence (1776)</a:t>
            </a:r>
          </a:p>
          <a:p>
            <a:pPr lvl="1"/>
            <a:r>
              <a:rPr dirty="0"/>
              <a:t>• U.S. Bill of Rights (1791)</a:t>
            </a:r>
          </a:p>
          <a:p>
            <a:pPr lvl="1"/>
            <a:r>
              <a:rPr dirty="0"/>
              <a:t>• Strong emphasis on liberty, due process, and judicial protection</a:t>
            </a:r>
          </a:p>
          <a:p>
            <a:pPr lvl="1"/>
            <a:r>
              <a:rPr dirty="0"/>
              <a:t>• Developed further through Inter-American human rights system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Historical Background of the ACHR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Organization of American States (OAS) established in 1948</a:t>
            </a:r>
          </a:p>
          <a:p>
            <a:pPr lvl="1"/>
            <a:r>
              <a:rPr dirty="0"/>
              <a:t>• American Declaration of the Rights and Duties of Man (1948)</a:t>
            </a:r>
          </a:p>
          <a:p>
            <a:pPr lvl="1"/>
            <a:r>
              <a:rPr dirty="0"/>
              <a:t>• American Convention on Human Rights adopted in 1969 (San José, Costa Rica)</a:t>
            </a:r>
          </a:p>
          <a:p>
            <a:pPr lvl="1"/>
            <a:r>
              <a:rPr dirty="0"/>
              <a:t>• Entered into force in 1978</a:t>
            </a:r>
          </a:p>
          <a:p>
            <a:pPr lvl="1"/>
            <a:r>
              <a:rPr dirty="0"/>
              <a:t>• Enforcement strengthened during democratic transitions of 1980s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Political Context of Adoption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Period marked by military dictatorships and civil conflicts</a:t>
            </a:r>
          </a:p>
          <a:p>
            <a:pPr lvl="1"/>
            <a:r>
              <a:rPr dirty="0"/>
              <a:t>• Widespread enforced disappearances and torture</a:t>
            </a:r>
          </a:p>
          <a:p>
            <a:pPr lvl="1"/>
            <a:r>
              <a:rPr dirty="0"/>
              <a:t>• Need for regional accountability mechanism</a:t>
            </a:r>
          </a:p>
          <a:p>
            <a:pPr lvl="1"/>
            <a:r>
              <a:rPr dirty="0"/>
              <a:t>• Convention became tool for democratic consolidation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Structure of the American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Preamble and 82 Articles</a:t>
            </a:r>
          </a:p>
          <a:p>
            <a:pPr lvl="1"/>
            <a:r>
              <a:rPr dirty="0"/>
              <a:t>• Divided into rights, state obligations, and enforcement mechanisms</a:t>
            </a:r>
          </a:p>
          <a:p>
            <a:pPr lvl="1"/>
            <a:r>
              <a:rPr dirty="0"/>
              <a:t>• Civil and Political Rights focus</a:t>
            </a:r>
          </a:p>
          <a:p>
            <a:pPr lvl="1"/>
            <a:r>
              <a:rPr dirty="0"/>
              <a:t>• Economic, Social and Cultural Rights addressed in Additional Protocol (San Salvador, 1988)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Rights Guaranteed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Right to juridical personality (Article 3)</a:t>
            </a:r>
          </a:p>
          <a:p>
            <a:pPr lvl="1"/>
            <a:r>
              <a:rPr dirty="0"/>
              <a:t>• Right to life (Article 4)</a:t>
            </a:r>
          </a:p>
          <a:p>
            <a:pPr lvl="1"/>
            <a:r>
              <a:rPr dirty="0"/>
              <a:t>• Humane treatment (Article 5)</a:t>
            </a:r>
          </a:p>
          <a:p>
            <a:pPr lvl="1"/>
            <a:r>
              <a:rPr dirty="0"/>
              <a:t>• Personal liberty (Article 7)</a:t>
            </a:r>
          </a:p>
          <a:p>
            <a:pPr lvl="1"/>
            <a:r>
              <a:rPr dirty="0"/>
              <a:t>• Fair trial and judicial protection (Articles 8 &amp; 25)</a:t>
            </a:r>
          </a:p>
          <a:p>
            <a:pPr lvl="1"/>
            <a:r>
              <a:rPr dirty="0"/>
              <a:t>• Freedom of thought and expression (Article 13)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Unique Features of ACHR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Strong protection of right to life (restricts death penalty expansion)</a:t>
            </a:r>
          </a:p>
          <a:p>
            <a:pPr lvl="1"/>
            <a:r>
              <a:rPr dirty="0"/>
              <a:t>• Recognition of legal personality</a:t>
            </a:r>
          </a:p>
          <a:p>
            <a:pPr lvl="1"/>
            <a:r>
              <a:rPr dirty="0"/>
              <a:t>• Doctrine of 'forced disappearance' developed through jurisprudence</a:t>
            </a:r>
          </a:p>
          <a:p>
            <a:pPr lvl="1"/>
            <a:r>
              <a:rPr dirty="0"/>
              <a:t>• Advisory jurisdiction of Inter-American Court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Enforcement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Inter-American Commission on Human Rights (1959)</a:t>
            </a:r>
          </a:p>
          <a:p>
            <a:pPr lvl="1"/>
            <a:r>
              <a:rPr dirty="0"/>
              <a:t>• Inter-American Court of Human Rights (1979)</a:t>
            </a:r>
          </a:p>
          <a:p>
            <a:pPr lvl="1"/>
            <a:r>
              <a:rPr dirty="0"/>
              <a:t>• Individuals can submit petitions to Commission</a:t>
            </a:r>
          </a:p>
          <a:p>
            <a:pPr lvl="1"/>
            <a:r>
              <a:rPr dirty="0"/>
              <a:t>• Court decisions are binding on states accepting jurisdiction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Landmark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Velásquez Rodríguez v. Honduras (1988) – State responsibility for disappearances</a:t>
            </a:r>
          </a:p>
          <a:p>
            <a:pPr lvl="1"/>
            <a:r>
              <a:rPr dirty="0"/>
              <a:t>• Barrios Altos v. Peru (2001) – Invalidated amnesty laws</a:t>
            </a:r>
          </a:p>
          <a:p>
            <a:pPr lvl="1"/>
            <a:r>
              <a:rPr dirty="0"/>
              <a:t>• González et al. ('Cotton Field') v. Mexico (2009) – Gender violence accountability</a:t>
            </a:r>
          </a:p>
          <a:p>
            <a:pPr lvl="1"/>
            <a:r>
              <a:rPr dirty="0"/>
              <a:t>• Advisory Opinions on Indigenous Rights and Environmental Protection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General Obligations of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Respect and ensure rights (Article 1)</a:t>
            </a:r>
          </a:p>
          <a:p>
            <a:pPr lvl="1"/>
            <a:r>
              <a:rPr dirty="0"/>
              <a:t>• Adopt domestic legislative measures (Article 2)</a:t>
            </a:r>
          </a:p>
          <a:p>
            <a:pPr lvl="1"/>
            <a:r>
              <a:rPr dirty="0"/>
              <a:t>• Duty to investigate, prosecute, and provide reparations</a:t>
            </a:r>
          </a:p>
          <a:p>
            <a:pPr lvl="1"/>
            <a:r>
              <a:rPr dirty="0"/>
              <a:t>• Obligation extends to preventing human rights violations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Comparison with European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Both provide judicial enforcement mechanisms</a:t>
            </a:r>
          </a:p>
          <a:p>
            <a:pPr lvl="1"/>
            <a:r>
              <a:rPr dirty="0"/>
              <a:t>• American system places stronger emphasis on reparations</a:t>
            </a:r>
          </a:p>
          <a:p>
            <a:pPr lvl="1"/>
            <a:r>
              <a:rPr dirty="0"/>
              <a:t>• Broader recognition of collective and indigenous rights (via jurisprudence)</a:t>
            </a:r>
          </a:p>
          <a:p>
            <a:pPr lvl="1"/>
            <a:r>
              <a:rPr dirty="0"/>
              <a:t>• European system more institutionalized and universal in membership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Protocol of San Salvador (1988)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Adds Economic, Social and Cultural Rights</a:t>
            </a:r>
          </a:p>
          <a:p>
            <a:pPr lvl="1"/>
            <a:r>
              <a:rPr dirty="0"/>
              <a:t>• Right to education</a:t>
            </a:r>
          </a:p>
          <a:p>
            <a:pPr lvl="1"/>
            <a:r>
              <a:rPr dirty="0"/>
              <a:t>• Right to health</a:t>
            </a:r>
          </a:p>
          <a:p>
            <a:pPr lvl="1"/>
            <a:r>
              <a:rPr dirty="0"/>
              <a:t>• Right to trade union rights</a:t>
            </a:r>
          </a:p>
          <a:p>
            <a:pPr lvl="1"/>
            <a:r>
              <a:rPr dirty="0"/>
              <a:t>• Limited direct justiciability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in Democratic Transitions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Strengthened accountability after military regimes</a:t>
            </a:r>
          </a:p>
          <a:p>
            <a:pPr lvl="1"/>
            <a:r>
              <a:rPr dirty="0"/>
              <a:t>• Provided justice for victims of state violence</a:t>
            </a:r>
          </a:p>
          <a:p>
            <a:pPr lvl="1"/>
            <a:r>
              <a:rPr dirty="0"/>
              <a:t>• Encouraged constitutional reforms</a:t>
            </a:r>
          </a:p>
          <a:p>
            <a:pPr lvl="1"/>
            <a:r>
              <a:rPr dirty="0"/>
              <a:t>• Strengthened rule of law in Latin America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Criticisms and Contemporary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Non-ratification by some OAS members</a:t>
            </a:r>
          </a:p>
          <a:p>
            <a:pPr lvl="1"/>
            <a:r>
              <a:rPr dirty="0"/>
              <a:t>• Political resistance to Court judgments</a:t>
            </a:r>
          </a:p>
          <a:p>
            <a:pPr lvl="1"/>
            <a:r>
              <a:rPr dirty="0"/>
              <a:t>• Funding constraints</a:t>
            </a:r>
          </a:p>
          <a:p>
            <a:pPr lvl="1"/>
            <a:r>
              <a:rPr dirty="0"/>
              <a:t>• Sovereignty debates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Significance of the American Convention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Major regional human rights instrument in the Americas</a:t>
            </a:r>
          </a:p>
          <a:p>
            <a:pPr lvl="1"/>
            <a:r>
              <a:rPr dirty="0"/>
              <a:t>• Developed strong jurisprudence on state accountability</a:t>
            </a:r>
          </a:p>
          <a:p>
            <a:pPr lvl="1"/>
            <a:r>
              <a:rPr dirty="0"/>
              <a:t>• Influential in global human rights law</a:t>
            </a:r>
          </a:p>
          <a:p>
            <a:pPr lvl="1"/>
            <a:r>
              <a:rPr dirty="0"/>
              <a:t>• Central to protection of vulnerable and marginalized communities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American Convention reflects the evolution of the American human rights tradition</a:t>
            </a:r>
          </a:p>
          <a:p>
            <a:pPr lvl="1"/>
            <a:r>
              <a:rPr dirty="0"/>
              <a:t>• Emphasizes accountability, reparations, and judicial protection</a:t>
            </a:r>
          </a:p>
          <a:p>
            <a:pPr lvl="1"/>
            <a:r>
              <a:rPr dirty="0"/>
              <a:t>• Played key role in post-authoritarian justice</a:t>
            </a:r>
          </a:p>
          <a:p>
            <a:pPr lvl="1"/>
            <a:r>
              <a:rPr dirty="0"/>
              <a:t>• Continues to evolve through dynamic interpretation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647</Words>
  <Application>Microsoft Office PowerPoint</Application>
  <PresentationFormat>On-screen Show (4:3)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American Tradition of Human Rights</vt:lpstr>
      <vt:lpstr>Introduction to the American Tradition</vt:lpstr>
      <vt:lpstr>Historical Background of the ACHR</vt:lpstr>
      <vt:lpstr>Political Context of Adoption</vt:lpstr>
      <vt:lpstr>Structure of the American Convention</vt:lpstr>
      <vt:lpstr>Core Rights Guaranteed</vt:lpstr>
      <vt:lpstr>Unique Features of ACHR</vt:lpstr>
      <vt:lpstr>Enforcement Mechanism</vt:lpstr>
      <vt:lpstr>Landmark Cases</vt:lpstr>
      <vt:lpstr>General Obligations of States</vt:lpstr>
      <vt:lpstr>Comparison with European Convention</vt:lpstr>
      <vt:lpstr>Protocol of San Salvador (1988)</vt:lpstr>
      <vt:lpstr>Role in Democratic Transitions</vt:lpstr>
      <vt:lpstr>Criticisms and Contemporary Challenges</vt:lpstr>
      <vt:lpstr>Significance of the American Convention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Biswajit Choudhury</dc:creator>
  <cp:keywords/>
  <dc:description>generated using python-pptx</dc:description>
  <cp:lastModifiedBy>navadeori8@gmail.com</cp:lastModifiedBy>
  <cp:revision>2</cp:revision>
  <dcterms:created xsi:type="dcterms:W3CDTF">2013-01-27T09:14:16Z</dcterms:created>
  <dcterms:modified xsi:type="dcterms:W3CDTF">2026-02-14T04:27:01Z</dcterms:modified>
  <cp:category/>
</cp:coreProperties>
</file>