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1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4260912" cy="68579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152400" y="228600"/>
            <a:ext cx="8839200" cy="6324600"/>
          </a:xfrm>
          <a:custGeom>
            <a:avLst/>
            <a:gdLst/>
            <a:ahLst/>
            <a:cxnLst/>
            <a:rect l="l" t="t" r="r" b="b"/>
            <a:pathLst>
              <a:path w="8839200" h="6324600">
                <a:moveTo>
                  <a:pt x="0" y="288925"/>
                </a:moveTo>
                <a:lnTo>
                  <a:pt x="3782" y="242073"/>
                </a:lnTo>
                <a:lnTo>
                  <a:pt x="14731" y="197624"/>
                </a:lnTo>
                <a:lnTo>
                  <a:pt x="32254" y="156172"/>
                </a:lnTo>
                <a:lnTo>
                  <a:pt x="55754" y="118314"/>
                </a:lnTo>
                <a:lnTo>
                  <a:pt x="84637" y="84645"/>
                </a:lnTo>
                <a:lnTo>
                  <a:pt x="118308" y="55762"/>
                </a:lnTo>
                <a:lnTo>
                  <a:pt x="156173" y="32260"/>
                </a:lnTo>
                <a:lnTo>
                  <a:pt x="197635" y="14735"/>
                </a:lnTo>
                <a:lnTo>
                  <a:pt x="242101" y="3783"/>
                </a:lnTo>
                <a:lnTo>
                  <a:pt x="288975" y="0"/>
                </a:lnTo>
                <a:lnTo>
                  <a:pt x="8550275" y="0"/>
                </a:lnTo>
                <a:lnTo>
                  <a:pt x="8597126" y="3783"/>
                </a:lnTo>
                <a:lnTo>
                  <a:pt x="8641575" y="14735"/>
                </a:lnTo>
                <a:lnTo>
                  <a:pt x="8683027" y="32260"/>
                </a:lnTo>
                <a:lnTo>
                  <a:pt x="8720885" y="55762"/>
                </a:lnTo>
                <a:lnTo>
                  <a:pt x="8754554" y="84645"/>
                </a:lnTo>
                <a:lnTo>
                  <a:pt x="8783437" y="118314"/>
                </a:lnTo>
                <a:lnTo>
                  <a:pt x="8806939" y="156172"/>
                </a:lnTo>
                <a:lnTo>
                  <a:pt x="8824464" y="197624"/>
                </a:lnTo>
                <a:lnTo>
                  <a:pt x="8835416" y="242073"/>
                </a:lnTo>
                <a:lnTo>
                  <a:pt x="8839200" y="288925"/>
                </a:lnTo>
                <a:lnTo>
                  <a:pt x="8839200" y="6035624"/>
                </a:lnTo>
                <a:lnTo>
                  <a:pt x="8835416" y="6082498"/>
                </a:lnTo>
                <a:lnTo>
                  <a:pt x="8824464" y="6126964"/>
                </a:lnTo>
                <a:lnTo>
                  <a:pt x="8806939" y="6168426"/>
                </a:lnTo>
                <a:lnTo>
                  <a:pt x="8783437" y="6206291"/>
                </a:lnTo>
                <a:lnTo>
                  <a:pt x="8754554" y="6239962"/>
                </a:lnTo>
                <a:lnTo>
                  <a:pt x="8720885" y="6268845"/>
                </a:lnTo>
                <a:lnTo>
                  <a:pt x="8683027" y="6292345"/>
                </a:lnTo>
                <a:lnTo>
                  <a:pt x="8641575" y="6309868"/>
                </a:lnTo>
                <a:lnTo>
                  <a:pt x="8597126" y="6320817"/>
                </a:lnTo>
                <a:lnTo>
                  <a:pt x="8550275" y="6324600"/>
                </a:lnTo>
                <a:lnTo>
                  <a:pt x="288975" y="6324600"/>
                </a:lnTo>
                <a:lnTo>
                  <a:pt x="242101" y="6320817"/>
                </a:lnTo>
                <a:lnTo>
                  <a:pt x="197635" y="6309868"/>
                </a:lnTo>
                <a:lnTo>
                  <a:pt x="156173" y="6292345"/>
                </a:lnTo>
                <a:lnTo>
                  <a:pt x="118308" y="6268845"/>
                </a:lnTo>
                <a:lnTo>
                  <a:pt x="84637" y="6239962"/>
                </a:lnTo>
                <a:lnTo>
                  <a:pt x="55754" y="6206291"/>
                </a:lnTo>
                <a:lnTo>
                  <a:pt x="32254" y="6168426"/>
                </a:lnTo>
                <a:lnTo>
                  <a:pt x="14731" y="6126964"/>
                </a:lnTo>
                <a:lnTo>
                  <a:pt x="3782" y="6082498"/>
                </a:lnTo>
                <a:lnTo>
                  <a:pt x="0" y="6035624"/>
                </a:lnTo>
                <a:lnTo>
                  <a:pt x="0" y="288925"/>
                </a:lnTo>
                <a:close/>
              </a:path>
            </a:pathLst>
          </a:custGeom>
          <a:ln w="28575">
            <a:solidFill>
              <a:srgbClr val="C0C0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693291" y="2949892"/>
            <a:ext cx="5757417" cy="5746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3EB563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10/20/2022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2F301D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10/20/2022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10/20/2022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10/20/2022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10/20/2022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52400" y="609600"/>
            <a:ext cx="8839200" cy="7620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8001000" y="6019800"/>
            <a:ext cx="685800" cy="54292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152400" y="228600"/>
            <a:ext cx="8839200" cy="6324600"/>
          </a:xfrm>
          <a:custGeom>
            <a:avLst/>
            <a:gdLst/>
            <a:ahLst/>
            <a:cxnLst/>
            <a:rect l="l" t="t" r="r" b="b"/>
            <a:pathLst>
              <a:path w="8839200" h="6324600">
                <a:moveTo>
                  <a:pt x="0" y="288925"/>
                </a:moveTo>
                <a:lnTo>
                  <a:pt x="3782" y="242073"/>
                </a:lnTo>
                <a:lnTo>
                  <a:pt x="14731" y="197624"/>
                </a:lnTo>
                <a:lnTo>
                  <a:pt x="32254" y="156172"/>
                </a:lnTo>
                <a:lnTo>
                  <a:pt x="55754" y="118314"/>
                </a:lnTo>
                <a:lnTo>
                  <a:pt x="84637" y="84645"/>
                </a:lnTo>
                <a:lnTo>
                  <a:pt x="118308" y="55762"/>
                </a:lnTo>
                <a:lnTo>
                  <a:pt x="156173" y="32260"/>
                </a:lnTo>
                <a:lnTo>
                  <a:pt x="197635" y="14735"/>
                </a:lnTo>
                <a:lnTo>
                  <a:pt x="242101" y="3783"/>
                </a:lnTo>
                <a:lnTo>
                  <a:pt x="288975" y="0"/>
                </a:lnTo>
                <a:lnTo>
                  <a:pt x="8550275" y="0"/>
                </a:lnTo>
                <a:lnTo>
                  <a:pt x="8597126" y="3783"/>
                </a:lnTo>
                <a:lnTo>
                  <a:pt x="8641575" y="14735"/>
                </a:lnTo>
                <a:lnTo>
                  <a:pt x="8683027" y="32260"/>
                </a:lnTo>
                <a:lnTo>
                  <a:pt x="8720885" y="55762"/>
                </a:lnTo>
                <a:lnTo>
                  <a:pt x="8754554" y="84645"/>
                </a:lnTo>
                <a:lnTo>
                  <a:pt x="8783437" y="118314"/>
                </a:lnTo>
                <a:lnTo>
                  <a:pt x="8806939" y="156172"/>
                </a:lnTo>
                <a:lnTo>
                  <a:pt x="8824464" y="197624"/>
                </a:lnTo>
                <a:lnTo>
                  <a:pt x="8835416" y="242073"/>
                </a:lnTo>
                <a:lnTo>
                  <a:pt x="8839200" y="288925"/>
                </a:lnTo>
                <a:lnTo>
                  <a:pt x="8839200" y="6035624"/>
                </a:lnTo>
                <a:lnTo>
                  <a:pt x="8835416" y="6082498"/>
                </a:lnTo>
                <a:lnTo>
                  <a:pt x="8824464" y="6126964"/>
                </a:lnTo>
                <a:lnTo>
                  <a:pt x="8806939" y="6168426"/>
                </a:lnTo>
                <a:lnTo>
                  <a:pt x="8783437" y="6206291"/>
                </a:lnTo>
                <a:lnTo>
                  <a:pt x="8754554" y="6239962"/>
                </a:lnTo>
                <a:lnTo>
                  <a:pt x="8720885" y="6268845"/>
                </a:lnTo>
                <a:lnTo>
                  <a:pt x="8683027" y="6292345"/>
                </a:lnTo>
                <a:lnTo>
                  <a:pt x="8641575" y="6309868"/>
                </a:lnTo>
                <a:lnTo>
                  <a:pt x="8597126" y="6320817"/>
                </a:lnTo>
                <a:lnTo>
                  <a:pt x="8550275" y="6324600"/>
                </a:lnTo>
                <a:lnTo>
                  <a:pt x="288975" y="6324600"/>
                </a:lnTo>
                <a:lnTo>
                  <a:pt x="242101" y="6320817"/>
                </a:lnTo>
                <a:lnTo>
                  <a:pt x="197635" y="6309868"/>
                </a:lnTo>
                <a:lnTo>
                  <a:pt x="156173" y="6292345"/>
                </a:lnTo>
                <a:lnTo>
                  <a:pt x="118308" y="6268845"/>
                </a:lnTo>
                <a:lnTo>
                  <a:pt x="84637" y="6239962"/>
                </a:lnTo>
                <a:lnTo>
                  <a:pt x="55754" y="6206291"/>
                </a:lnTo>
                <a:lnTo>
                  <a:pt x="32254" y="6168426"/>
                </a:lnTo>
                <a:lnTo>
                  <a:pt x="14731" y="6126964"/>
                </a:lnTo>
                <a:lnTo>
                  <a:pt x="3782" y="6082498"/>
                </a:lnTo>
                <a:lnTo>
                  <a:pt x="0" y="6035624"/>
                </a:lnTo>
                <a:lnTo>
                  <a:pt x="0" y="288925"/>
                </a:lnTo>
                <a:close/>
              </a:path>
            </a:pathLst>
          </a:custGeom>
          <a:ln w="28575">
            <a:solidFill>
              <a:srgbClr val="C0C0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11935" y="752728"/>
            <a:ext cx="7120128" cy="4521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91477" y="1544929"/>
            <a:ext cx="8361044" cy="38271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2F301D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10/20/2022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pn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6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4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8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1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3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6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4572000" y="2590800"/>
            <a:ext cx="4191000" cy="1107996"/>
          </a:xfrm>
        </p:spPr>
        <p:txBody>
          <a:bodyPr/>
          <a:lstStyle/>
          <a:p>
            <a:r>
              <a:rPr lang="en-IN" spc="-5" dirty="0" smtClean="0">
                <a:solidFill>
                  <a:srgbClr val="2F301D"/>
                </a:solidFill>
              </a:rPr>
              <a:t>MYCORRHIZAE</a:t>
            </a:r>
            <a:r>
              <a:rPr lang="en-IN" dirty="0" smtClean="0"/>
              <a:t/>
            </a:r>
            <a:br>
              <a:rPr lang="en-IN" dirty="0" smtClean="0"/>
            </a:b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4260912" cy="68579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52400" y="228600"/>
            <a:ext cx="8839200" cy="6324600"/>
          </a:xfrm>
          <a:custGeom>
            <a:avLst/>
            <a:gdLst/>
            <a:ahLst/>
            <a:cxnLst/>
            <a:rect l="l" t="t" r="r" b="b"/>
            <a:pathLst>
              <a:path w="8839200" h="6324600">
                <a:moveTo>
                  <a:pt x="0" y="288925"/>
                </a:moveTo>
                <a:lnTo>
                  <a:pt x="3782" y="242073"/>
                </a:lnTo>
                <a:lnTo>
                  <a:pt x="14731" y="197624"/>
                </a:lnTo>
                <a:lnTo>
                  <a:pt x="32254" y="156172"/>
                </a:lnTo>
                <a:lnTo>
                  <a:pt x="55754" y="118314"/>
                </a:lnTo>
                <a:lnTo>
                  <a:pt x="84637" y="84645"/>
                </a:lnTo>
                <a:lnTo>
                  <a:pt x="118308" y="55762"/>
                </a:lnTo>
                <a:lnTo>
                  <a:pt x="156173" y="32260"/>
                </a:lnTo>
                <a:lnTo>
                  <a:pt x="197635" y="14735"/>
                </a:lnTo>
                <a:lnTo>
                  <a:pt x="242101" y="3783"/>
                </a:lnTo>
                <a:lnTo>
                  <a:pt x="288975" y="0"/>
                </a:lnTo>
                <a:lnTo>
                  <a:pt x="8550275" y="0"/>
                </a:lnTo>
                <a:lnTo>
                  <a:pt x="8597126" y="3783"/>
                </a:lnTo>
                <a:lnTo>
                  <a:pt x="8641575" y="14735"/>
                </a:lnTo>
                <a:lnTo>
                  <a:pt x="8683027" y="32260"/>
                </a:lnTo>
                <a:lnTo>
                  <a:pt x="8720885" y="55762"/>
                </a:lnTo>
                <a:lnTo>
                  <a:pt x="8754554" y="84645"/>
                </a:lnTo>
                <a:lnTo>
                  <a:pt x="8783437" y="118314"/>
                </a:lnTo>
                <a:lnTo>
                  <a:pt x="8806939" y="156172"/>
                </a:lnTo>
                <a:lnTo>
                  <a:pt x="8824464" y="197624"/>
                </a:lnTo>
                <a:lnTo>
                  <a:pt x="8835416" y="242073"/>
                </a:lnTo>
                <a:lnTo>
                  <a:pt x="8839200" y="288925"/>
                </a:lnTo>
                <a:lnTo>
                  <a:pt x="8839200" y="6035624"/>
                </a:lnTo>
                <a:lnTo>
                  <a:pt x="8835416" y="6082498"/>
                </a:lnTo>
                <a:lnTo>
                  <a:pt x="8824464" y="6126964"/>
                </a:lnTo>
                <a:lnTo>
                  <a:pt x="8806939" y="6168426"/>
                </a:lnTo>
                <a:lnTo>
                  <a:pt x="8783437" y="6206291"/>
                </a:lnTo>
                <a:lnTo>
                  <a:pt x="8754554" y="6239962"/>
                </a:lnTo>
                <a:lnTo>
                  <a:pt x="8720885" y="6268845"/>
                </a:lnTo>
                <a:lnTo>
                  <a:pt x="8683027" y="6292345"/>
                </a:lnTo>
                <a:lnTo>
                  <a:pt x="8641575" y="6309868"/>
                </a:lnTo>
                <a:lnTo>
                  <a:pt x="8597126" y="6320817"/>
                </a:lnTo>
                <a:lnTo>
                  <a:pt x="8550275" y="6324600"/>
                </a:lnTo>
                <a:lnTo>
                  <a:pt x="288975" y="6324600"/>
                </a:lnTo>
                <a:lnTo>
                  <a:pt x="242101" y="6320817"/>
                </a:lnTo>
                <a:lnTo>
                  <a:pt x="197635" y="6309868"/>
                </a:lnTo>
                <a:lnTo>
                  <a:pt x="156173" y="6292345"/>
                </a:lnTo>
                <a:lnTo>
                  <a:pt x="118308" y="6268845"/>
                </a:lnTo>
                <a:lnTo>
                  <a:pt x="84637" y="6239962"/>
                </a:lnTo>
                <a:lnTo>
                  <a:pt x="55754" y="6206291"/>
                </a:lnTo>
                <a:lnTo>
                  <a:pt x="32254" y="6168426"/>
                </a:lnTo>
                <a:lnTo>
                  <a:pt x="14731" y="6126964"/>
                </a:lnTo>
                <a:lnTo>
                  <a:pt x="3782" y="6082498"/>
                </a:lnTo>
                <a:lnTo>
                  <a:pt x="0" y="6035624"/>
                </a:lnTo>
                <a:lnTo>
                  <a:pt x="0" y="288925"/>
                </a:lnTo>
                <a:close/>
              </a:path>
            </a:pathLst>
          </a:custGeom>
          <a:ln w="28575">
            <a:solidFill>
              <a:srgbClr val="C0C0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645025" y="2675572"/>
            <a:ext cx="3440429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533400">
              <a:lnSpc>
                <a:spcPct val="100000"/>
              </a:lnSpc>
              <a:spcBef>
                <a:spcPts val="100"/>
              </a:spcBef>
            </a:pPr>
            <a:r>
              <a:rPr sz="3600" spc="-5" dirty="0">
                <a:solidFill>
                  <a:srgbClr val="3EB563"/>
                </a:solidFill>
              </a:rPr>
              <a:t>What </a:t>
            </a:r>
            <a:r>
              <a:rPr sz="3600" spc="-10" dirty="0">
                <a:solidFill>
                  <a:srgbClr val="3EB563"/>
                </a:solidFill>
              </a:rPr>
              <a:t>are  </a:t>
            </a:r>
            <a:r>
              <a:rPr sz="3600" dirty="0">
                <a:solidFill>
                  <a:srgbClr val="3EB563"/>
                </a:solidFill>
              </a:rPr>
              <a:t>Myc</a:t>
            </a:r>
            <a:r>
              <a:rPr sz="3600" spc="10" dirty="0">
                <a:solidFill>
                  <a:srgbClr val="3EB563"/>
                </a:solidFill>
              </a:rPr>
              <a:t>o</a:t>
            </a:r>
            <a:r>
              <a:rPr sz="3600" spc="-5" dirty="0">
                <a:solidFill>
                  <a:srgbClr val="3EB563"/>
                </a:solidFill>
              </a:rPr>
              <a:t>r</a:t>
            </a:r>
            <a:r>
              <a:rPr sz="3600" spc="-20" dirty="0">
                <a:solidFill>
                  <a:srgbClr val="3EB563"/>
                </a:solidFill>
              </a:rPr>
              <a:t>r</a:t>
            </a:r>
            <a:r>
              <a:rPr sz="3600" spc="-5" dirty="0">
                <a:solidFill>
                  <a:srgbClr val="3EB563"/>
                </a:solidFill>
              </a:rPr>
              <a:t>hiza</a:t>
            </a:r>
            <a:r>
              <a:rPr sz="3600" spc="10" dirty="0">
                <a:solidFill>
                  <a:srgbClr val="3EB563"/>
                </a:solidFill>
              </a:rPr>
              <a:t>e</a:t>
            </a:r>
            <a:r>
              <a:rPr sz="3600" dirty="0">
                <a:solidFill>
                  <a:srgbClr val="3EB563"/>
                </a:solidFill>
              </a:rPr>
              <a:t>?</a:t>
            </a:r>
            <a:endParaRPr sz="36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18260" y="784859"/>
            <a:ext cx="7320280" cy="5384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96339" y="731519"/>
            <a:ext cx="5285740" cy="7518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86105" y="1738809"/>
            <a:ext cx="7948295" cy="40523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5080" indent="-342900" algn="just">
              <a:lnSpc>
                <a:spcPct val="100000"/>
              </a:lnSpc>
              <a:spcBef>
                <a:spcPts val="1980"/>
              </a:spcBef>
              <a:buClr>
                <a:srgbClr val="F5B820"/>
              </a:buClr>
              <a:buFont typeface="Wingdings" pitchFamily="2" charset="2"/>
              <a:buChar char="Ø"/>
              <a:tabLst>
                <a:tab pos="355600" algn="l"/>
              </a:tabLst>
            </a:pPr>
            <a:r>
              <a:rPr sz="2400" spc="-5" dirty="0" smtClean="0">
                <a:solidFill>
                  <a:srgbClr val="2F301D"/>
                </a:solidFill>
                <a:latin typeface="Verdana"/>
                <a:cs typeface="Verdana"/>
              </a:rPr>
              <a:t>The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word </a:t>
            </a:r>
            <a:r>
              <a:rPr sz="2400" dirty="0">
                <a:solidFill>
                  <a:srgbClr val="FF0000"/>
                </a:solidFill>
                <a:latin typeface="Verdana"/>
                <a:cs typeface="Verdana"/>
              </a:rPr>
              <a:t>Mycorrhizae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was first used  by german researcher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A.B Frank in  1885 and originates from the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Greek  </a:t>
            </a:r>
            <a:r>
              <a:rPr sz="2400" b="1" spc="-5" dirty="0">
                <a:solidFill>
                  <a:srgbClr val="2F301D"/>
                </a:solidFill>
                <a:latin typeface="Verdana"/>
                <a:cs typeface="Verdana"/>
              </a:rPr>
              <a:t>mycos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, meaning “</a:t>
            </a:r>
            <a:r>
              <a:rPr sz="2400" b="1" spc="-5" dirty="0">
                <a:solidFill>
                  <a:srgbClr val="2F301D"/>
                </a:solidFill>
                <a:latin typeface="Verdana"/>
                <a:cs typeface="Verdana"/>
              </a:rPr>
              <a:t>fungus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”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and </a:t>
            </a:r>
            <a:r>
              <a:rPr sz="2400" spc="5" dirty="0">
                <a:solidFill>
                  <a:srgbClr val="2F301D"/>
                </a:solidFill>
                <a:latin typeface="Verdana"/>
                <a:cs typeface="Verdana"/>
              </a:rPr>
              <a:t>“</a:t>
            </a:r>
            <a:r>
              <a:rPr sz="2400" b="1" spc="5" dirty="0">
                <a:solidFill>
                  <a:srgbClr val="2F301D"/>
                </a:solidFill>
                <a:latin typeface="Verdana"/>
                <a:cs typeface="Verdana"/>
              </a:rPr>
              <a:t>rhiza</a:t>
            </a:r>
            <a:r>
              <a:rPr sz="2400" spc="5" dirty="0">
                <a:solidFill>
                  <a:srgbClr val="2F301D"/>
                </a:solidFill>
                <a:latin typeface="Verdana"/>
                <a:cs typeface="Verdana"/>
              </a:rPr>
              <a:t>” 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meaning</a:t>
            </a:r>
            <a:r>
              <a:rPr sz="2400" spc="-10" dirty="0">
                <a:solidFill>
                  <a:srgbClr val="2F301D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“</a:t>
            </a:r>
            <a:r>
              <a:rPr sz="2400" b="1" dirty="0">
                <a:solidFill>
                  <a:srgbClr val="2F301D"/>
                </a:solidFill>
                <a:latin typeface="Verdana"/>
                <a:cs typeface="Verdana"/>
              </a:rPr>
              <a:t>root</a:t>
            </a:r>
            <a:r>
              <a:rPr sz="2400" dirty="0" smtClean="0">
                <a:solidFill>
                  <a:srgbClr val="2F301D"/>
                </a:solidFill>
                <a:latin typeface="Verdana"/>
                <a:cs typeface="Verdana"/>
              </a:rPr>
              <a:t>”.</a:t>
            </a:r>
            <a:endParaRPr lang="en-US" sz="2400" dirty="0" smtClean="0">
              <a:solidFill>
                <a:srgbClr val="2F301D"/>
              </a:solidFill>
              <a:latin typeface="Verdana"/>
              <a:cs typeface="Verdana"/>
            </a:endParaRPr>
          </a:p>
          <a:p>
            <a:pPr marL="354965" marR="5080" indent="-342900">
              <a:lnSpc>
                <a:spcPct val="100000"/>
              </a:lnSpc>
              <a:spcBef>
                <a:spcPts val="1980"/>
              </a:spcBef>
              <a:buClr>
                <a:srgbClr val="F5B820"/>
              </a:buClr>
              <a:buFont typeface="Wingdings" pitchFamily="2" charset="2"/>
              <a:buChar char="Ø"/>
              <a:tabLst>
                <a:tab pos="355600" algn="l"/>
              </a:tabLst>
            </a:pPr>
            <a:endParaRPr lang="en-US" sz="2400" dirty="0" smtClean="0">
              <a:solidFill>
                <a:srgbClr val="2F301D"/>
              </a:solidFill>
              <a:latin typeface="Verdana"/>
              <a:cs typeface="Verdana"/>
            </a:endParaRPr>
          </a:p>
          <a:p>
            <a:pPr marL="354965" marR="24130" indent="-342900" algn="just">
              <a:lnSpc>
                <a:spcPct val="100000"/>
              </a:lnSpc>
              <a:spcBef>
                <a:spcPts val="690"/>
              </a:spcBef>
              <a:buClr>
                <a:srgbClr val="F5B820"/>
              </a:buClr>
              <a:buFont typeface="Wingdings" pitchFamily="2" charset="2"/>
              <a:buChar char="Ø"/>
              <a:tabLst>
                <a:tab pos="355600" algn="l"/>
              </a:tabLst>
            </a:pPr>
            <a:r>
              <a:rPr sz="2400" dirty="0" err="1" smtClean="0">
                <a:solidFill>
                  <a:srgbClr val="2F301D"/>
                </a:solidFill>
                <a:latin typeface="Verdana"/>
                <a:cs typeface="Verdana"/>
              </a:rPr>
              <a:t>Mycorrhizae</a:t>
            </a:r>
            <a:r>
              <a:rPr sz="2400" dirty="0" smtClean="0">
                <a:solidFill>
                  <a:srgbClr val="2F301D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is a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symbiotic </a:t>
            </a:r>
            <a:r>
              <a:rPr sz="2400" spc="-5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0000"/>
                </a:solidFill>
                <a:latin typeface="Verdana"/>
                <a:cs typeface="Verdana"/>
              </a:rPr>
              <a:t>mutualistic </a:t>
            </a:r>
            <a:r>
              <a:rPr sz="2400" spc="-5" dirty="0">
                <a:solidFill>
                  <a:srgbClr val="FF0000"/>
                </a:solidFill>
                <a:latin typeface="Verdana"/>
                <a:cs typeface="Verdana"/>
              </a:rPr>
              <a:t>relationship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between  special soil fungi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and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fine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plant roots:  it is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neither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the fungus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nor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the root 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but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rather the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structures from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these  two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 partners.</a:t>
            </a:r>
            <a:endParaRPr sz="2400" dirty="0">
              <a:latin typeface="Verdana"/>
              <a:cs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18260" y="736600"/>
            <a:ext cx="7320280" cy="5384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36256" y="1478915"/>
            <a:ext cx="8150543" cy="435760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342900" indent="-342900" algn="just">
              <a:lnSpc>
                <a:spcPct val="100000"/>
              </a:lnSpc>
              <a:spcBef>
                <a:spcPts val="100"/>
              </a:spcBef>
              <a:buClr>
                <a:srgbClr val="F5B820"/>
              </a:buClr>
              <a:buFont typeface="Wingdings"/>
              <a:buChar char=""/>
              <a:tabLst>
                <a:tab pos="355600" algn="l"/>
              </a:tabLst>
            </a:pP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Since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the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association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is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mutualistic,  both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organisms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benefit from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the 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associations</a:t>
            </a:r>
            <a:r>
              <a:rPr sz="2400" spc="-5" dirty="0" smtClean="0">
                <a:solidFill>
                  <a:srgbClr val="2F301D"/>
                </a:solidFill>
                <a:latin typeface="Verdana"/>
                <a:cs typeface="Verdana"/>
              </a:rPr>
              <a:t>.</a:t>
            </a:r>
            <a:endParaRPr lang="en-US" sz="2400" spc="-5" dirty="0" smtClean="0">
              <a:solidFill>
                <a:srgbClr val="2F301D"/>
              </a:solidFill>
              <a:latin typeface="Verdana"/>
              <a:cs typeface="Verdana"/>
            </a:endParaRPr>
          </a:p>
          <a:p>
            <a:pPr marL="354965" marR="342900" indent="-342900" algn="just">
              <a:lnSpc>
                <a:spcPct val="100000"/>
              </a:lnSpc>
              <a:spcBef>
                <a:spcPts val="100"/>
              </a:spcBef>
              <a:buClr>
                <a:srgbClr val="F5B820"/>
              </a:buClr>
              <a:tabLst>
                <a:tab pos="355600" algn="l"/>
              </a:tabLst>
            </a:pPr>
            <a:endParaRPr sz="2400" dirty="0">
              <a:latin typeface="Verdana"/>
              <a:cs typeface="Verdana"/>
            </a:endParaRPr>
          </a:p>
          <a:p>
            <a:pPr marL="354965" marR="5080" indent="-342900" algn="just">
              <a:lnSpc>
                <a:spcPct val="100000"/>
              </a:lnSpc>
              <a:spcBef>
                <a:spcPts val="685"/>
              </a:spcBef>
              <a:buClr>
                <a:srgbClr val="F5B820"/>
              </a:buClr>
              <a:buFont typeface="Wingdings"/>
              <a:buChar char=""/>
              <a:tabLst>
                <a:tab pos="355600" algn="l"/>
              </a:tabLst>
            </a:pP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The fungus receives carbohydrates  (sugars)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and growth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factors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from the 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plant, which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in turn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receives many  benefits, including increased nutrient  absorption</a:t>
            </a:r>
            <a:r>
              <a:rPr sz="2400" spc="-5" dirty="0" smtClean="0">
                <a:solidFill>
                  <a:srgbClr val="2F301D"/>
                </a:solidFill>
                <a:latin typeface="Verdana"/>
                <a:cs typeface="Verdana"/>
              </a:rPr>
              <a:t>.</a:t>
            </a:r>
            <a:endParaRPr lang="en-US" sz="2400" spc="-5" dirty="0" smtClean="0">
              <a:solidFill>
                <a:srgbClr val="2F301D"/>
              </a:solidFill>
              <a:latin typeface="Verdana"/>
              <a:cs typeface="Verdana"/>
            </a:endParaRPr>
          </a:p>
          <a:p>
            <a:pPr marL="354965" marR="5080" indent="-342900" algn="just">
              <a:lnSpc>
                <a:spcPct val="100000"/>
              </a:lnSpc>
              <a:spcBef>
                <a:spcPts val="685"/>
              </a:spcBef>
              <a:buClr>
                <a:srgbClr val="F5B820"/>
              </a:buClr>
              <a:tabLst>
                <a:tab pos="355600" algn="l"/>
              </a:tabLst>
            </a:pPr>
            <a:endParaRPr sz="2400" dirty="0">
              <a:latin typeface="Verdana"/>
              <a:cs typeface="Verdana"/>
            </a:endParaRPr>
          </a:p>
          <a:p>
            <a:pPr marL="354965" marR="99060" indent="-342900" algn="just">
              <a:lnSpc>
                <a:spcPct val="100000"/>
              </a:lnSpc>
              <a:spcBef>
                <a:spcPts val="665"/>
              </a:spcBef>
              <a:buClr>
                <a:srgbClr val="F5B820"/>
              </a:buClr>
              <a:buFont typeface="Wingdings"/>
              <a:buChar char=""/>
              <a:tabLst>
                <a:tab pos="355600" algn="l"/>
              </a:tabLst>
            </a:pP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In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this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association,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the fungus takes  over the role of the plant’s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root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hairs  and </a:t>
            </a:r>
            <a:r>
              <a:rPr lang="en-US" sz="2400" spc="-5" dirty="0" smtClean="0">
                <a:solidFill>
                  <a:srgbClr val="2F301D"/>
                </a:solidFill>
                <a:latin typeface="Verdana"/>
                <a:cs typeface="Verdana"/>
              </a:rPr>
              <a:t>a</a:t>
            </a:r>
            <a:r>
              <a:rPr sz="2400" spc="-5" dirty="0" smtClean="0">
                <a:solidFill>
                  <a:srgbClr val="2F301D"/>
                </a:solidFill>
                <a:latin typeface="Verdana"/>
                <a:cs typeface="Verdana"/>
              </a:rPr>
              <a:t>cts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as an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extension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of the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root  systems.</a:t>
            </a:r>
            <a:endParaRPr sz="2400" dirty="0">
              <a:latin typeface="Verdana"/>
              <a:cs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18260" y="736600"/>
            <a:ext cx="7320280" cy="5384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36257" y="1662197"/>
            <a:ext cx="7858125" cy="435760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5080" indent="-342900" algn="just">
              <a:lnSpc>
                <a:spcPct val="100000"/>
              </a:lnSpc>
              <a:spcBef>
                <a:spcPts val="100"/>
              </a:spcBef>
              <a:buClr>
                <a:srgbClr val="F5B820"/>
              </a:buClr>
              <a:buFont typeface="Wingdings"/>
              <a:buChar char=""/>
              <a:tabLst>
                <a:tab pos="355600" algn="l"/>
              </a:tabLst>
            </a:pP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Mycorrhizae are highly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evolved, 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mutualistic associations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between soil  fungi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and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plant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roots.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It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is </a:t>
            </a:r>
            <a:r>
              <a:rPr sz="2400" spc="-10" dirty="0">
                <a:solidFill>
                  <a:srgbClr val="2F301D"/>
                </a:solidFill>
                <a:latin typeface="Verdana"/>
                <a:cs typeface="Verdana"/>
              </a:rPr>
              <a:t>commonly 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known as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root</a:t>
            </a:r>
            <a:r>
              <a:rPr sz="2400" spc="-10" dirty="0">
                <a:solidFill>
                  <a:srgbClr val="2F301D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fungi</a:t>
            </a:r>
            <a:r>
              <a:rPr sz="2400" spc="-5" dirty="0" smtClean="0">
                <a:solidFill>
                  <a:srgbClr val="2F301D"/>
                </a:solidFill>
                <a:latin typeface="Verdana"/>
                <a:cs typeface="Verdana"/>
              </a:rPr>
              <a:t>.</a:t>
            </a:r>
            <a:endParaRPr lang="en-US" sz="2400" spc="-5" dirty="0" smtClean="0">
              <a:solidFill>
                <a:srgbClr val="2F301D"/>
              </a:solidFill>
              <a:latin typeface="Verdana"/>
              <a:cs typeface="Verdana"/>
            </a:endParaRPr>
          </a:p>
          <a:p>
            <a:pPr marL="354965" marR="5080" indent="-342900" algn="just">
              <a:lnSpc>
                <a:spcPct val="100000"/>
              </a:lnSpc>
              <a:spcBef>
                <a:spcPts val="100"/>
              </a:spcBef>
              <a:buClr>
                <a:srgbClr val="F5B820"/>
              </a:buClr>
              <a:tabLst>
                <a:tab pos="355600" algn="l"/>
              </a:tabLst>
            </a:pPr>
            <a:endParaRPr sz="2400" dirty="0">
              <a:latin typeface="Verdana"/>
              <a:cs typeface="Verdana"/>
            </a:endParaRPr>
          </a:p>
          <a:p>
            <a:pPr marL="354965" marR="201930" indent="-342900" algn="just">
              <a:lnSpc>
                <a:spcPct val="100000"/>
              </a:lnSpc>
              <a:spcBef>
                <a:spcPts val="685"/>
              </a:spcBef>
              <a:buClr>
                <a:srgbClr val="F5B820"/>
              </a:buClr>
              <a:buFont typeface="Wingdings"/>
              <a:buChar char=""/>
              <a:tabLst>
                <a:tab pos="355600" algn="l"/>
              </a:tabLst>
            </a:pP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This asoociation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are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members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of the 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fungus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kingdom </a:t>
            </a:r>
            <a:r>
              <a:rPr sz="2400" spc="-5" dirty="0">
                <a:solidFill>
                  <a:srgbClr val="FF0000"/>
                </a:solidFill>
                <a:latin typeface="Verdana"/>
                <a:cs typeface="Verdana"/>
              </a:rPr>
              <a:t>(Basidomycetes,  Ascomycetes </a:t>
            </a:r>
            <a:r>
              <a:rPr sz="2400" dirty="0">
                <a:solidFill>
                  <a:srgbClr val="FF0000"/>
                </a:solidFill>
                <a:latin typeface="Verdana"/>
                <a:cs typeface="Verdana"/>
              </a:rPr>
              <a:t>and </a:t>
            </a:r>
            <a:r>
              <a:rPr sz="2400" spc="-5" dirty="0">
                <a:solidFill>
                  <a:srgbClr val="FF0000"/>
                </a:solidFill>
                <a:latin typeface="Verdana"/>
                <a:cs typeface="Verdana"/>
              </a:rPr>
              <a:t>Zygomycetes)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and  most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vascular</a:t>
            </a:r>
            <a:r>
              <a:rPr sz="2400" spc="5" dirty="0">
                <a:solidFill>
                  <a:srgbClr val="2F301D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plants</a:t>
            </a:r>
            <a:r>
              <a:rPr sz="2400" spc="-5" dirty="0" smtClean="0">
                <a:solidFill>
                  <a:srgbClr val="2F301D"/>
                </a:solidFill>
                <a:latin typeface="Verdana"/>
                <a:cs typeface="Verdana"/>
              </a:rPr>
              <a:t>.</a:t>
            </a:r>
            <a:endParaRPr lang="en-US" sz="2400" spc="-5" dirty="0" smtClean="0">
              <a:solidFill>
                <a:srgbClr val="2F301D"/>
              </a:solidFill>
              <a:latin typeface="Verdana"/>
              <a:cs typeface="Verdana"/>
            </a:endParaRPr>
          </a:p>
          <a:p>
            <a:pPr marL="354965" marR="201930" indent="-342900" algn="just">
              <a:lnSpc>
                <a:spcPct val="100000"/>
              </a:lnSpc>
              <a:spcBef>
                <a:spcPts val="685"/>
              </a:spcBef>
              <a:buClr>
                <a:srgbClr val="F5B820"/>
              </a:buClr>
              <a:tabLst>
                <a:tab pos="355600" algn="l"/>
              </a:tabLst>
            </a:pPr>
            <a:endParaRPr sz="2400" dirty="0">
              <a:latin typeface="Verdana"/>
              <a:cs typeface="Verdana"/>
            </a:endParaRPr>
          </a:p>
          <a:p>
            <a:pPr marL="354965" marR="49530" indent="-342900" algn="just">
              <a:lnSpc>
                <a:spcPct val="100000"/>
              </a:lnSpc>
              <a:spcBef>
                <a:spcPts val="665"/>
              </a:spcBef>
              <a:buClr>
                <a:srgbClr val="F5B820"/>
              </a:buClr>
              <a:buFont typeface="Wingdings"/>
              <a:buChar char=""/>
              <a:tabLst>
                <a:tab pos="355600" algn="l"/>
              </a:tabLst>
            </a:pP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Host plant receives mineral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nutrients 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while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the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fungus photosynthetically  derived carbon compounds from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the 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plants.</a:t>
            </a:r>
            <a:endParaRPr sz="2400" dirty="0">
              <a:latin typeface="Verdana"/>
              <a:cs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42060" y="708659"/>
            <a:ext cx="7320280" cy="5384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307079" y="2940304"/>
            <a:ext cx="2148840" cy="2148840"/>
          </a:xfrm>
          <a:custGeom>
            <a:avLst/>
            <a:gdLst/>
            <a:ahLst/>
            <a:cxnLst/>
            <a:rect l="l" t="t" r="r" b="b"/>
            <a:pathLst>
              <a:path w="2148840" h="2148840">
                <a:moveTo>
                  <a:pt x="1074420" y="0"/>
                </a:moveTo>
                <a:lnTo>
                  <a:pt x="1026564" y="1046"/>
                </a:lnTo>
                <a:lnTo>
                  <a:pt x="979244" y="4158"/>
                </a:lnTo>
                <a:lnTo>
                  <a:pt x="932503" y="9291"/>
                </a:lnTo>
                <a:lnTo>
                  <a:pt x="886386" y="16401"/>
                </a:lnTo>
                <a:lnTo>
                  <a:pt x="840935" y="25445"/>
                </a:lnTo>
                <a:lnTo>
                  <a:pt x="796195" y="36379"/>
                </a:lnTo>
                <a:lnTo>
                  <a:pt x="752209" y="49159"/>
                </a:lnTo>
                <a:lnTo>
                  <a:pt x="709021" y="63742"/>
                </a:lnTo>
                <a:lnTo>
                  <a:pt x="666674" y="80083"/>
                </a:lnTo>
                <a:lnTo>
                  <a:pt x="625213" y="98140"/>
                </a:lnTo>
                <a:lnTo>
                  <a:pt x="584681" y="117869"/>
                </a:lnTo>
                <a:lnTo>
                  <a:pt x="545121" y="139226"/>
                </a:lnTo>
                <a:lnTo>
                  <a:pt x="506577" y="162166"/>
                </a:lnTo>
                <a:lnTo>
                  <a:pt x="469093" y="186647"/>
                </a:lnTo>
                <a:lnTo>
                  <a:pt x="432713" y="212626"/>
                </a:lnTo>
                <a:lnTo>
                  <a:pt x="397481" y="240057"/>
                </a:lnTo>
                <a:lnTo>
                  <a:pt x="363439" y="268897"/>
                </a:lnTo>
                <a:lnTo>
                  <a:pt x="330632" y="299104"/>
                </a:lnTo>
                <a:lnTo>
                  <a:pt x="299104" y="330632"/>
                </a:lnTo>
                <a:lnTo>
                  <a:pt x="268897" y="363439"/>
                </a:lnTo>
                <a:lnTo>
                  <a:pt x="240057" y="397481"/>
                </a:lnTo>
                <a:lnTo>
                  <a:pt x="212626" y="432713"/>
                </a:lnTo>
                <a:lnTo>
                  <a:pt x="186647" y="469093"/>
                </a:lnTo>
                <a:lnTo>
                  <a:pt x="162166" y="506577"/>
                </a:lnTo>
                <a:lnTo>
                  <a:pt x="139226" y="545121"/>
                </a:lnTo>
                <a:lnTo>
                  <a:pt x="117869" y="584681"/>
                </a:lnTo>
                <a:lnTo>
                  <a:pt x="98140" y="625213"/>
                </a:lnTo>
                <a:lnTo>
                  <a:pt x="80083" y="666674"/>
                </a:lnTo>
                <a:lnTo>
                  <a:pt x="63742" y="709021"/>
                </a:lnTo>
                <a:lnTo>
                  <a:pt x="49159" y="752209"/>
                </a:lnTo>
                <a:lnTo>
                  <a:pt x="36379" y="796195"/>
                </a:lnTo>
                <a:lnTo>
                  <a:pt x="25445" y="840935"/>
                </a:lnTo>
                <a:lnTo>
                  <a:pt x="16401" y="886386"/>
                </a:lnTo>
                <a:lnTo>
                  <a:pt x="9291" y="932503"/>
                </a:lnTo>
                <a:lnTo>
                  <a:pt x="4158" y="979244"/>
                </a:lnTo>
                <a:lnTo>
                  <a:pt x="1046" y="1026564"/>
                </a:lnTo>
                <a:lnTo>
                  <a:pt x="0" y="1074420"/>
                </a:lnTo>
                <a:lnTo>
                  <a:pt x="1046" y="1122285"/>
                </a:lnTo>
                <a:lnTo>
                  <a:pt x="4158" y="1169614"/>
                </a:lnTo>
                <a:lnTo>
                  <a:pt x="9291" y="1216362"/>
                </a:lnTo>
                <a:lnTo>
                  <a:pt x="16401" y="1262486"/>
                </a:lnTo>
                <a:lnTo>
                  <a:pt x="25445" y="1307942"/>
                </a:lnTo>
                <a:lnTo>
                  <a:pt x="36379" y="1352687"/>
                </a:lnTo>
                <a:lnTo>
                  <a:pt x="49159" y="1396677"/>
                </a:lnTo>
                <a:lnTo>
                  <a:pt x="63742" y="1439869"/>
                </a:lnTo>
                <a:lnTo>
                  <a:pt x="80083" y="1482218"/>
                </a:lnTo>
                <a:lnTo>
                  <a:pt x="98140" y="1523681"/>
                </a:lnTo>
                <a:lnTo>
                  <a:pt x="117869" y="1564214"/>
                </a:lnTo>
                <a:lnTo>
                  <a:pt x="139226" y="1603775"/>
                </a:lnTo>
                <a:lnTo>
                  <a:pt x="162166" y="1642318"/>
                </a:lnTo>
                <a:lnTo>
                  <a:pt x="186647" y="1679801"/>
                </a:lnTo>
                <a:lnTo>
                  <a:pt x="212626" y="1716180"/>
                </a:lnTo>
                <a:lnTo>
                  <a:pt x="240057" y="1751411"/>
                </a:lnTo>
                <a:lnTo>
                  <a:pt x="268897" y="1785451"/>
                </a:lnTo>
                <a:lnTo>
                  <a:pt x="299104" y="1818256"/>
                </a:lnTo>
                <a:lnTo>
                  <a:pt x="330632" y="1849782"/>
                </a:lnTo>
                <a:lnTo>
                  <a:pt x="363439" y="1879985"/>
                </a:lnTo>
                <a:lnTo>
                  <a:pt x="397481" y="1908823"/>
                </a:lnTo>
                <a:lnTo>
                  <a:pt x="432713" y="1936251"/>
                </a:lnTo>
                <a:lnTo>
                  <a:pt x="469093" y="1962225"/>
                </a:lnTo>
                <a:lnTo>
                  <a:pt x="506577" y="1986703"/>
                </a:lnTo>
                <a:lnTo>
                  <a:pt x="545121" y="2009640"/>
                </a:lnTo>
                <a:lnTo>
                  <a:pt x="584681" y="2030994"/>
                </a:lnTo>
                <a:lnTo>
                  <a:pt x="625213" y="2050719"/>
                </a:lnTo>
                <a:lnTo>
                  <a:pt x="666674" y="2068773"/>
                </a:lnTo>
                <a:lnTo>
                  <a:pt x="709021" y="2085111"/>
                </a:lnTo>
                <a:lnTo>
                  <a:pt x="752209" y="2099691"/>
                </a:lnTo>
                <a:lnTo>
                  <a:pt x="796195" y="2112469"/>
                </a:lnTo>
                <a:lnTo>
                  <a:pt x="840935" y="2123400"/>
                </a:lnTo>
                <a:lnTo>
                  <a:pt x="886386" y="2132442"/>
                </a:lnTo>
                <a:lnTo>
                  <a:pt x="932503" y="2139550"/>
                </a:lnTo>
                <a:lnTo>
                  <a:pt x="979244" y="2144682"/>
                </a:lnTo>
                <a:lnTo>
                  <a:pt x="1026564" y="2147793"/>
                </a:lnTo>
                <a:lnTo>
                  <a:pt x="1074420" y="2148840"/>
                </a:lnTo>
                <a:lnTo>
                  <a:pt x="1122275" y="2147793"/>
                </a:lnTo>
                <a:lnTo>
                  <a:pt x="1169595" y="2144682"/>
                </a:lnTo>
                <a:lnTo>
                  <a:pt x="1216336" y="2139550"/>
                </a:lnTo>
                <a:lnTo>
                  <a:pt x="1262453" y="2132442"/>
                </a:lnTo>
                <a:lnTo>
                  <a:pt x="1307904" y="2123400"/>
                </a:lnTo>
                <a:lnTo>
                  <a:pt x="1352644" y="2112469"/>
                </a:lnTo>
                <a:lnTo>
                  <a:pt x="1396630" y="2099691"/>
                </a:lnTo>
                <a:lnTo>
                  <a:pt x="1439818" y="2085111"/>
                </a:lnTo>
                <a:lnTo>
                  <a:pt x="1482165" y="2068773"/>
                </a:lnTo>
                <a:lnTo>
                  <a:pt x="1523626" y="2050719"/>
                </a:lnTo>
                <a:lnTo>
                  <a:pt x="1564158" y="2030994"/>
                </a:lnTo>
                <a:lnTo>
                  <a:pt x="1603718" y="2009640"/>
                </a:lnTo>
                <a:lnTo>
                  <a:pt x="1642262" y="1986703"/>
                </a:lnTo>
                <a:lnTo>
                  <a:pt x="1679746" y="1962225"/>
                </a:lnTo>
                <a:lnTo>
                  <a:pt x="1716126" y="1936251"/>
                </a:lnTo>
                <a:lnTo>
                  <a:pt x="1751358" y="1908823"/>
                </a:lnTo>
                <a:lnTo>
                  <a:pt x="1785400" y="1879985"/>
                </a:lnTo>
                <a:lnTo>
                  <a:pt x="1818207" y="1849782"/>
                </a:lnTo>
                <a:lnTo>
                  <a:pt x="1849735" y="1818256"/>
                </a:lnTo>
                <a:lnTo>
                  <a:pt x="1879942" y="1785451"/>
                </a:lnTo>
                <a:lnTo>
                  <a:pt x="1908782" y="1751411"/>
                </a:lnTo>
                <a:lnTo>
                  <a:pt x="1936213" y="1716180"/>
                </a:lnTo>
                <a:lnTo>
                  <a:pt x="1962192" y="1679801"/>
                </a:lnTo>
                <a:lnTo>
                  <a:pt x="1986673" y="1642318"/>
                </a:lnTo>
                <a:lnTo>
                  <a:pt x="2009613" y="1603775"/>
                </a:lnTo>
                <a:lnTo>
                  <a:pt x="2030970" y="1564214"/>
                </a:lnTo>
                <a:lnTo>
                  <a:pt x="2050699" y="1523681"/>
                </a:lnTo>
                <a:lnTo>
                  <a:pt x="2068756" y="1482218"/>
                </a:lnTo>
                <a:lnTo>
                  <a:pt x="2085097" y="1439869"/>
                </a:lnTo>
                <a:lnTo>
                  <a:pt x="2099680" y="1396677"/>
                </a:lnTo>
                <a:lnTo>
                  <a:pt x="2112460" y="1352687"/>
                </a:lnTo>
                <a:lnTo>
                  <a:pt x="2123394" y="1307942"/>
                </a:lnTo>
                <a:lnTo>
                  <a:pt x="2132438" y="1262486"/>
                </a:lnTo>
                <a:lnTo>
                  <a:pt x="2139548" y="1216362"/>
                </a:lnTo>
                <a:lnTo>
                  <a:pt x="2144681" y="1169614"/>
                </a:lnTo>
                <a:lnTo>
                  <a:pt x="2147793" y="1122285"/>
                </a:lnTo>
                <a:lnTo>
                  <a:pt x="2148840" y="1074420"/>
                </a:lnTo>
                <a:lnTo>
                  <a:pt x="2147793" y="1026564"/>
                </a:lnTo>
                <a:lnTo>
                  <a:pt x="2144681" y="979244"/>
                </a:lnTo>
                <a:lnTo>
                  <a:pt x="2139548" y="932503"/>
                </a:lnTo>
                <a:lnTo>
                  <a:pt x="2132438" y="886386"/>
                </a:lnTo>
                <a:lnTo>
                  <a:pt x="2123394" y="840935"/>
                </a:lnTo>
                <a:lnTo>
                  <a:pt x="2112460" y="796195"/>
                </a:lnTo>
                <a:lnTo>
                  <a:pt x="2099680" y="752209"/>
                </a:lnTo>
                <a:lnTo>
                  <a:pt x="2085097" y="709021"/>
                </a:lnTo>
                <a:lnTo>
                  <a:pt x="2068756" y="666674"/>
                </a:lnTo>
                <a:lnTo>
                  <a:pt x="2050699" y="625213"/>
                </a:lnTo>
                <a:lnTo>
                  <a:pt x="2030970" y="584681"/>
                </a:lnTo>
                <a:lnTo>
                  <a:pt x="2009613" y="545121"/>
                </a:lnTo>
                <a:lnTo>
                  <a:pt x="1986673" y="506577"/>
                </a:lnTo>
                <a:lnTo>
                  <a:pt x="1962192" y="469093"/>
                </a:lnTo>
                <a:lnTo>
                  <a:pt x="1936213" y="432713"/>
                </a:lnTo>
                <a:lnTo>
                  <a:pt x="1908782" y="397481"/>
                </a:lnTo>
                <a:lnTo>
                  <a:pt x="1879942" y="363439"/>
                </a:lnTo>
                <a:lnTo>
                  <a:pt x="1849735" y="330632"/>
                </a:lnTo>
                <a:lnTo>
                  <a:pt x="1818207" y="299104"/>
                </a:lnTo>
                <a:lnTo>
                  <a:pt x="1785400" y="268897"/>
                </a:lnTo>
                <a:lnTo>
                  <a:pt x="1751358" y="240057"/>
                </a:lnTo>
                <a:lnTo>
                  <a:pt x="1716126" y="212626"/>
                </a:lnTo>
                <a:lnTo>
                  <a:pt x="1679746" y="186647"/>
                </a:lnTo>
                <a:lnTo>
                  <a:pt x="1642262" y="162166"/>
                </a:lnTo>
                <a:lnTo>
                  <a:pt x="1603718" y="139226"/>
                </a:lnTo>
                <a:lnTo>
                  <a:pt x="1564158" y="117869"/>
                </a:lnTo>
                <a:lnTo>
                  <a:pt x="1523626" y="98140"/>
                </a:lnTo>
                <a:lnTo>
                  <a:pt x="1482165" y="80083"/>
                </a:lnTo>
                <a:lnTo>
                  <a:pt x="1439818" y="63742"/>
                </a:lnTo>
                <a:lnTo>
                  <a:pt x="1396630" y="49159"/>
                </a:lnTo>
                <a:lnTo>
                  <a:pt x="1352644" y="36379"/>
                </a:lnTo>
                <a:lnTo>
                  <a:pt x="1307904" y="25445"/>
                </a:lnTo>
                <a:lnTo>
                  <a:pt x="1262453" y="16401"/>
                </a:lnTo>
                <a:lnTo>
                  <a:pt x="1216336" y="9291"/>
                </a:lnTo>
                <a:lnTo>
                  <a:pt x="1169595" y="4158"/>
                </a:lnTo>
                <a:lnTo>
                  <a:pt x="1122275" y="1046"/>
                </a:lnTo>
                <a:lnTo>
                  <a:pt x="1074420" y="0"/>
                </a:lnTo>
                <a:close/>
              </a:path>
            </a:pathLst>
          </a:custGeom>
          <a:solidFill>
            <a:srgbClr val="3EB563">
              <a:alpha val="5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36256" y="1478915"/>
            <a:ext cx="8226743" cy="2762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5080" indent="-342900" algn="just">
              <a:lnSpc>
                <a:spcPct val="100000"/>
              </a:lnSpc>
              <a:spcBef>
                <a:spcPts val="100"/>
              </a:spcBef>
              <a:buClr>
                <a:srgbClr val="F5B820"/>
              </a:buClr>
              <a:buFont typeface="Wingdings"/>
              <a:buChar char=""/>
              <a:tabLst>
                <a:tab pos="355600" algn="l"/>
              </a:tabLst>
            </a:pP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Mycorrhizal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associations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involve </a:t>
            </a:r>
            <a:r>
              <a:rPr sz="2400" spc="15" dirty="0" smtClean="0">
                <a:solidFill>
                  <a:srgbClr val="2F301D"/>
                </a:solidFill>
                <a:latin typeface="Verdana"/>
                <a:cs typeface="Verdana"/>
              </a:rPr>
              <a:t>3-</a:t>
            </a:r>
            <a:r>
              <a:rPr sz="2400" spc="-5" dirty="0" smtClean="0">
                <a:solidFill>
                  <a:srgbClr val="2F301D"/>
                </a:solidFill>
                <a:latin typeface="Verdana"/>
                <a:cs typeface="Verdana"/>
              </a:rPr>
              <a:t>way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interactions between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host 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plants,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mutualistic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fungi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and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soil  factors.</a:t>
            </a:r>
            <a:endParaRPr sz="2400" dirty="0">
              <a:latin typeface="Verdana"/>
              <a:cs typeface="Verdana"/>
            </a:endParaRPr>
          </a:p>
          <a:p>
            <a:pPr marL="3383279" marR="3076575" indent="43180">
              <a:lnSpc>
                <a:spcPts val="3180"/>
              </a:lnSpc>
              <a:spcBef>
                <a:spcPts val="1590"/>
              </a:spcBef>
            </a:pPr>
            <a:endParaRPr lang="en-US" sz="2900" spc="-5" dirty="0" smtClean="0">
              <a:solidFill>
                <a:srgbClr val="2F301D"/>
              </a:solidFill>
              <a:latin typeface="Verdana"/>
              <a:cs typeface="Verdana"/>
            </a:endParaRPr>
          </a:p>
          <a:p>
            <a:pPr marL="3383279" marR="3076575" indent="43180">
              <a:lnSpc>
                <a:spcPts val="3180"/>
              </a:lnSpc>
              <a:spcBef>
                <a:spcPts val="1590"/>
              </a:spcBef>
            </a:pPr>
            <a:r>
              <a:rPr sz="2800" spc="-5" dirty="0" smtClean="0">
                <a:solidFill>
                  <a:srgbClr val="2F301D"/>
                </a:solidFill>
                <a:latin typeface="Verdana"/>
                <a:cs typeface="Verdana"/>
              </a:rPr>
              <a:t>Host  </a:t>
            </a:r>
            <a:r>
              <a:rPr sz="2800" spc="-5" dirty="0">
                <a:solidFill>
                  <a:srgbClr val="2F301D"/>
                </a:solidFill>
                <a:latin typeface="Verdana"/>
                <a:cs typeface="Verdana"/>
              </a:rPr>
              <a:t>p</a:t>
            </a:r>
            <a:r>
              <a:rPr sz="2800" spc="-25" dirty="0">
                <a:solidFill>
                  <a:srgbClr val="2F301D"/>
                </a:solidFill>
                <a:latin typeface="Verdana"/>
                <a:cs typeface="Verdana"/>
              </a:rPr>
              <a:t>l</a:t>
            </a:r>
            <a:r>
              <a:rPr sz="2800" dirty="0">
                <a:solidFill>
                  <a:srgbClr val="2F301D"/>
                </a:solidFill>
                <a:latin typeface="Verdana"/>
                <a:cs typeface="Verdana"/>
              </a:rPr>
              <a:t>ant</a:t>
            </a:r>
            <a:endParaRPr sz="2800" dirty="0">
              <a:latin typeface="Verdana"/>
              <a:cs typeface="Verdan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082415" y="4283328"/>
            <a:ext cx="2148840" cy="2149475"/>
          </a:xfrm>
          <a:custGeom>
            <a:avLst/>
            <a:gdLst/>
            <a:ahLst/>
            <a:cxnLst/>
            <a:rect l="l" t="t" r="r" b="b"/>
            <a:pathLst>
              <a:path w="2148840" h="2149475">
                <a:moveTo>
                  <a:pt x="1074420" y="0"/>
                </a:moveTo>
                <a:lnTo>
                  <a:pt x="1026564" y="1046"/>
                </a:lnTo>
                <a:lnTo>
                  <a:pt x="979244" y="4158"/>
                </a:lnTo>
                <a:lnTo>
                  <a:pt x="932503" y="9291"/>
                </a:lnTo>
                <a:lnTo>
                  <a:pt x="886386" y="16401"/>
                </a:lnTo>
                <a:lnTo>
                  <a:pt x="840935" y="25445"/>
                </a:lnTo>
                <a:lnTo>
                  <a:pt x="796195" y="36379"/>
                </a:lnTo>
                <a:lnTo>
                  <a:pt x="752209" y="49159"/>
                </a:lnTo>
                <a:lnTo>
                  <a:pt x="709021" y="63742"/>
                </a:lnTo>
                <a:lnTo>
                  <a:pt x="666674" y="80083"/>
                </a:lnTo>
                <a:lnTo>
                  <a:pt x="625213" y="98140"/>
                </a:lnTo>
                <a:lnTo>
                  <a:pt x="584681" y="117869"/>
                </a:lnTo>
                <a:lnTo>
                  <a:pt x="545121" y="139226"/>
                </a:lnTo>
                <a:lnTo>
                  <a:pt x="506577" y="162166"/>
                </a:lnTo>
                <a:lnTo>
                  <a:pt x="469093" y="186647"/>
                </a:lnTo>
                <a:lnTo>
                  <a:pt x="432713" y="212626"/>
                </a:lnTo>
                <a:lnTo>
                  <a:pt x="397481" y="240057"/>
                </a:lnTo>
                <a:lnTo>
                  <a:pt x="363439" y="268897"/>
                </a:lnTo>
                <a:lnTo>
                  <a:pt x="330632" y="299104"/>
                </a:lnTo>
                <a:lnTo>
                  <a:pt x="299104" y="330632"/>
                </a:lnTo>
                <a:lnTo>
                  <a:pt x="268897" y="363439"/>
                </a:lnTo>
                <a:lnTo>
                  <a:pt x="240057" y="397481"/>
                </a:lnTo>
                <a:lnTo>
                  <a:pt x="212626" y="432713"/>
                </a:lnTo>
                <a:lnTo>
                  <a:pt x="186647" y="469093"/>
                </a:lnTo>
                <a:lnTo>
                  <a:pt x="162166" y="506577"/>
                </a:lnTo>
                <a:lnTo>
                  <a:pt x="139226" y="545121"/>
                </a:lnTo>
                <a:lnTo>
                  <a:pt x="117869" y="584681"/>
                </a:lnTo>
                <a:lnTo>
                  <a:pt x="98140" y="625213"/>
                </a:lnTo>
                <a:lnTo>
                  <a:pt x="80083" y="666674"/>
                </a:lnTo>
                <a:lnTo>
                  <a:pt x="63742" y="709021"/>
                </a:lnTo>
                <a:lnTo>
                  <a:pt x="49159" y="752209"/>
                </a:lnTo>
                <a:lnTo>
                  <a:pt x="36379" y="796195"/>
                </a:lnTo>
                <a:lnTo>
                  <a:pt x="25445" y="840935"/>
                </a:lnTo>
                <a:lnTo>
                  <a:pt x="16401" y="886386"/>
                </a:lnTo>
                <a:lnTo>
                  <a:pt x="9291" y="932503"/>
                </a:lnTo>
                <a:lnTo>
                  <a:pt x="4158" y="979244"/>
                </a:lnTo>
                <a:lnTo>
                  <a:pt x="1046" y="1026564"/>
                </a:lnTo>
                <a:lnTo>
                  <a:pt x="0" y="1074420"/>
                </a:lnTo>
                <a:lnTo>
                  <a:pt x="1046" y="1122283"/>
                </a:lnTo>
                <a:lnTo>
                  <a:pt x="4158" y="1169610"/>
                </a:lnTo>
                <a:lnTo>
                  <a:pt x="9291" y="1216358"/>
                </a:lnTo>
                <a:lnTo>
                  <a:pt x="16401" y="1262481"/>
                </a:lnTo>
                <a:lnTo>
                  <a:pt x="25445" y="1307938"/>
                </a:lnTo>
                <a:lnTo>
                  <a:pt x="36379" y="1352683"/>
                </a:lnTo>
                <a:lnTo>
                  <a:pt x="49159" y="1396674"/>
                </a:lnTo>
                <a:lnTo>
                  <a:pt x="63742" y="1439866"/>
                </a:lnTo>
                <a:lnTo>
                  <a:pt x="80083" y="1482216"/>
                </a:lnTo>
                <a:lnTo>
                  <a:pt x="98140" y="1523681"/>
                </a:lnTo>
                <a:lnTo>
                  <a:pt x="117869" y="1564217"/>
                </a:lnTo>
                <a:lnTo>
                  <a:pt x="139226" y="1603779"/>
                </a:lnTo>
                <a:lnTo>
                  <a:pt x="162166" y="1642325"/>
                </a:lnTo>
                <a:lnTo>
                  <a:pt x="186647" y="1679811"/>
                </a:lnTo>
                <a:lnTo>
                  <a:pt x="212626" y="1716192"/>
                </a:lnTo>
                <a:lnTo>
                  <a:pt x="240057" y="1751426"/>
                </a:lnTo>
                <a:lnTo>
                  <a:pt x="268897" y="1785469"/>
                </a:lnTo>
                <a:lnTo>
                  <a:pt x="299104" y="1818276"/>
                </a:lnTo>
                <a:lnTo>
                  <a:pt x="330632" y="1849805"/>
                </a:lnTo>
                <a:lnTo>
                  <a:pt x="363439" y="1880012"/>
                </a:lnTo>
                <a:lnTo>
                  <a:pt x="397481" y="1908853"/>
                </a:lnTo>
                <a:lnTo>
                  <a:pt x="432713" y="1936284"/>
                </a:lnTo>
                <a:lnTo>
                  <a:pt x="469093" y="1962262"/>
                </a:lnTo>
                <a:lnTo>
                  <a:pt x="506577" y="1986743"/>
                </a:lnTo>
                <a:lnTo>
                  <a:pt x="545121" y="2009683"/>
                </a:lnTo>
                <a:lnTo>
                  <a:pt x="584681" y="2031039"/>
                </a:lnTo>
                <a:lnTo>
                  <a:pt x="625213" y="2050767"/>
                </a:lnTo>
                <a:lnTo>
                  <a:pt x="666674" y="2068823"/>
                </a:lnTo>
                <a:lnTo>
                  <a:pt x="709021" y="2085164"/>
                </a:lnTo>
                <a:lnTo>
                  <a:pt x="752209" y="2099746"/>
                </a:lnTo>
                <a:lnTo>
                  <a:pt x="796195" y="2112526"/>
                </a:lnTo>
                <a:lnTo>
                  <a:pt x="840935" y="2123459"/>
                </a:lnTo>
                <a:lnTo>
                  <a:pt x="886386" y="2132503"/>
                </a:lnTo>
                <a:lnTo>
                  <a:pt x="932503" y="2139612"/>
                </a:lnTo>
                <a:lnTo>
                  <a:pt x="979244" y="2144745"/>
                </a:lnTo>
                <a:lnTo>
                  <a:pt x="1026564" y="2147856"/>
                </a:lnTo>
                <a:lnTo>
                  <a:pt x="1074420" y="2148903"/>
                </a:lnTo>
                <a:lnTo>
                  <a:pt x="1122285" y="2147856"/>
                </a:lnTo>
                <a:lnTo>
                  <a:pt x="1169614" y="2144745"/>
                </a:lnTo>
                <a:lnTo>
                  <a:pt x="1216362" y="2139612"/>
                </a:lnTo>
                <a:lnTo>
                  <a:pt x="1262486" y="2132503"/>
                </a:lnTo>
                <a:lnTo>
                  <a:pt x="1307942" y="2123459"/>
                </a:lnTo>
                <a:lnTo>
                  <a:pt x="1352687" y="2112526"/>
                </a:lnTo>
                <a:lnTo>
                  <a:pt x="1396677" y="2099746"/>
                </a:lnTo>
                <a:lnTo>
                  <a:pt x="1439869" y="2085164"/>
                </a:lnTo>
                <a:lnTo>
                  <a:pt x="1482218" y="2068823"/>
                </a:lnTo>
                <a:lnTo>
                  <a:pt x="1523681" y="2050767"/>
                </a:lnTo>
                <a:lnTo>
                  <a:pt x="1564214" y="2031039"/>
                </a:lnTo>
                <a:lnTo>
                  <a:pt x="1603775" y="2009683"/>
                </a:lnTo>
                <a:lnTo>
                  <a:pt x="1642318" y="1986743"/>
                </a:lnTo>
                <a:lnTo>
                  <a:pt x="1679801" y="1962262"/>
                </a:lnTo>
                <a:lnTo>
                  <a:pt x="1716180" y="1936284"/>
                </a:lnTo>
                <a:lnTo>
                  <a:pt x="1751411" y="1908853"/>
                </a:lnTo>
                <a:lnTo>
                  <a:pt x="1785451" y="1880012"/>
                </a:lnTo>
                <a:lnTo>
                  <a:pt x="1818256" y="1849805"/>
                </a:lnTo>
                <a:lnTo>
                  <a:pt x="1849782" y="1818276"/>
                </a:lnTo>
                <a:lnTo>
                  <a:pt x="1879985" y="1785469"/>
                </a:lnTo>
                <a:lnTo>
                  <a:pt x="1908823" y="1751426"/>
                </a:lnTo>
                <a:lnTo>
                  <a:pt x="1936251" y="1716192"/>
                </a:lnTo>
                <a:lnTo>
                  <a:pt x="1962225" y="1679811"/>
                </a:lnTo>
                <a:lnTo>
                  <a:pt x="1986703" y="1642325"/>
                </a:lnTo>
                <a:lnTo>
                  <a:pt x="2009640" y="1603779"/>
                </a:lnTo>
                <a:lnTo>
                  <a:pt x="2030994" y="1564217"/>
                </a:lnTo>
                <a:lnTo>
                  <a:pt x="2050719" y="1523681"/>
                </a:lnTo>
                <a:lnTo>
                  <a:pt x="2068773" y="1482216"/>
                </a:lnTo>
                <a:lnTo>
                  <a:pt x="2085111" y="1439866"/>
                </a:lnTo>
                <a:lnTo>
                  <a:pt x="2099691" y="1396674"/>
                </a:lnTo>
                <a:lnTo>
                  <a:pt x="2112469" y="1352683"/>
                </a:lnTo>
                <a:lnTo>
                  <a:pt x="2123400" y="1307938"/>
                </a:lnTo>
                <a:lnTo>
                  <a:pt x="2132442" y="1262481"/>
                </a:lnTo>
                <a:lnTo>
                  <a:pt x="2139550" y="1216358"/>
                </a:lnTo>
                <a:lnTo>
                  <a:pt x="2144682" y="1169610"/>
                </a:lnTo>
                <a:lnTo>
                  <a:pt x="2147793" y="1122283"/>
                </a:lnTo>
                <a:lnTo>
                  <a:pt x="2148840" y="1074420"/>
                </a:lnTo>
                <a:lnTo>
                  <a:pt x="2147793" y="1026564"/>
                </a:lnTo>
                <a:lnTo>
                  <a:pt x="2144682" y="979244"/>
                </a:lnTo>
                <a:lnTo>
                  <a:pt x="2139550" y="932503"/>
                </a:lnTo>
                <a:lnTo>
                  <a:pt x="2132442" y="886386"/>
                </a:lnTo>
                <a:lnTo>
                  <a:pt x="2123400" y="840935"/>
                </a:lnTo>
                <a:lnTo>
                  <a:pt x="2112469" y="796195"/>
                </a:lnTo>
                <a:lnTo>
                  <a:pt x="2099691" y="752209"/>
                </a:lnTo>
                <a:lnTo>
                  <a:pt x="2085111" y="709021"/>
                </a:lnTo>
                <a:lnTo>
                  <a:pt x="2068773" y="666674"/>
                </a:lnTo>
                <a:lnTo>
                  <a:pt x="2050719" y="625213"/>
                </a:lnTo>
                <a:lnTo>
                  <a:pt x="2030994" y="584681"/>
                </a:lnTo>
                <a:lnTo>
                  <a:pt x="2009640" y="545121"/>
                </a:lnTo>
                <a:lnTo>
                  <a:pt x="1986703" y="506577"/>
                </a:lnTo>
                <a:lnTo>
                  <a:pt x="1962225" y="469093"/>
                </a:lnTo>
                <a:lnTo>
                  <a:pt x="1936251" y="432713"/>
                </a:lnTo>
                <a:lnTo>
                  <a:pt x="1908823" y="397481"/>
                </a:lnTo>
                <a:lnTo>
                  <a:pt x="1879985" y="363439"/>
                </a:lnTo>
                <a:lnTo>
                  <a:pt x="1849782" y="330632"/>
                </a:lnTo>
                <a:lnTo>
                  <a:pt x="1818256" y="299104"/>
                </a:lnTo>
                <a:lnTo>
                  <a:pt x="1785451" y="268897"/>
                </a:lnTo>
                <a:lnTo>
                  <a:pt x="1751411" y="240057"/>
                </a:lnTo>
                <a:lnTo>
                  <a:pt x="1716180" y="212626"/>
                </a:lnTo>
                <a:lnTo>
                  <a:pt x="1679801" y="186647"/>
                </a:lnTo>
                <a:lnTo>
                  <a:pt x="1642318" y="162166"/>
                </a:lnTo>
                <a:lnTo>
                  <a:pt x="1603775" y="139226"/>
                </a:lnTo>
                <a:lnTo>
                  <a:pt x="1564214" y="117869"/>
                </a:lnTo>
                <a:lnTo>
                  <a:pt x="1523681" y="98140"/>
                </a:lnTo>
                <a:lnTo>
                  <a:pt x="1482218" y="80083"/>
                </a:lnTo>
                <a:lnTo>
                  <a:pt x="1439869" y="63742"/>
                </a:lnTo>
                <a:lnTo>
                  <a:pt x="1396677" y="49159"/>
                </a:lnTo>
                <a:lnTo>
                  <a:pt x="1352687" y="36379"/>
                </a:lnTo>
                <a:lnTo>
                  <a:pt x="1307942" y="25445"/>
                </a:lnTo>
                <a:lnTo>
                  <a:pt x="1262486" y="16401"/>
                </a:lnTo>
                <a:lnTo>
                  <a:pt x="1216362" y="9291"/>
                </a:lnTo>
                <a:lnTo>
                  <a:pt x="1169614" y="4158"/>
                </a:lnTo>
                <a:lnTo>
                  <a:pt x="1122285" y="1046"/>
                </a:lnTo>
                <a:lnTo>
                  <a:pt x="1074420" y="0"/>
                </a:lnTo>
                <a:close/>
              </a:path>
            </a:pathLst>
          </a:custGeom>
          <a:solidFill>
            <a:srgbClr val="3EB563">
              <a:alpha val="5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082415" y="4283328"/>
            <a:ext cx="2148840" cy="2149475"/>
          </a:xfrm>
          <a:custGeom>
            <a:avLst/>
            <a:gdLst/>
            <a:ahLst/>
            <a:cxnLst/>
            <a:rect l="l" t="t" r="r" b="b"/>
            <a:pathLst>
              <a:path w="2148840" h="2149475">
                <a:moveTo>
                  <a:pt x="0" y="1074420"/>
                </a:moveTo>
                <a:lnTo>
                  <a:pt x="1046" y="1026564"/>
                </a:lnTo>
                <a:lnTo>
                  <a:pt x="4158" y="979244"/>
                </a:lnTo>
                <a:lnTo>
                  <a:pt x="9291" y="932503"/>
                </a:lnTo>
                <a:lnTo>
                  <a:pt x="16401" y="886386"/>
                </a:lnTo>
                <a:lnTo>
                  <a:pt x="25445" y="840935"/>
                </a:lnTo>
                <a:lnTo>
                  <a:pt x="36379" y="796195"/>
                </a:lnTo>
                <a:lnTo>
                  <a:pt x="49159" y="752209"/>
                </a:lnTo>
                <a:lnTo>
                  <a:pt x="63742" y="709021"/>
                </a:lnTo>
                <a:lnTo>
                  <a:pt x="80083" y="666674"/>
                </a:lnTo>
                <a:lnTo>
                  <a:pt x="98140" y="625213"/>
                </a:lnTo>
                <a:lnTo>
                  <a:pt x="117869" y="584681"/>
                </a:lnTo>
                <a:lnTo>
                  <a:pt x="139226" y="545121"/>
                </a:lnTo>
                <a:lnTo>
                  <a:pt x="162166" y="506577"/>
                </a:lnTo>
                <a:lnTo>
                  <a:pt x="186647" y="469093"/>
                </a:lnTo>
                <a:lnTo>
                  <a:pt x="212626" y="432713"/>
                </a:lnTo>
                <a:lnTo>
                  <a:pt x="240057" y="397481"/>
                </a:lnTo>
                <a:lnTo>
                  <a:pt x="268897" y="363439"/>
                </a:lnTo>
                <a:lnTo>
                  <a:pt x="299104" y="330632"/>
                </a:lnTo>
                <a:lnTo>
                  <a:pt x="330632" y="299104"/>
                </a:lnTo>
                <a:lnTo>
                  <a:pt x="363439" y="268897"/>
                </a:lnTo>
                <a:lnTo>
                  <a:pt x="397481" y="240057"/>
                </a:lnTo>
                <a:lnTo>
                  <a:pt x="432713" y="212626"/>
                </a:lnTo>
                <a:lnTo>
                  <a:pt x="469093" y="186647"/>
                </a:lnTo>
                <a:lnTo>
                  <a:pt x="506577" y="162166"/>
                </a:lnTo>
                <a:lnTo>
                  <a:pt x="545121" y="139226"/>
                </a:lnTo>
                <a:lnTo>
                  <a:pt x="584681" y="117869"/>
                </a:lnTo>
                <a:lnTo>
                  <a:pt x="625213" y="98140"/>
                </a:lnTo>
                <a:lnTo>
                  <a:pt x="666674" y="80083"/>
                </a:lnTo>
                <a:lnTo>
                  <a:pt x="709021" y="63742"/>
                </a:lnTo>
                <a:lnTo>
                  <a:pt x="752209" y="49159"/>
                </a:lnTo>
                <a:lnTo>
                  <a:pt x="796195" y="36379"/>
                </a:lnTo>
                <a:lnTo>
                  <a:pt x="840935" y="25445"/>
                </a:lnTo>
                <a:lnTo>
                  <a:pt x="886386" y="16401"/>
                </a:lnTo>
                <a:lnTo>
                  <a:pt x="932503" y="9291"/>
                </a:lnTo>
                <a:lnTo>
                  <a:pt x="979244" y="4158"/>
                </a:lnTo>
                <a:lnTo>
                  <a:pt x="1026564" y="1046"/>
                </a:lnTo>
                <a:lnTo>
                  <a:pt x="1074420" y="0"/>
                </a:lnTo>
                <a:lnTo>
                  <a:pt x="1122285" y="1046"/>
                </a:lnTo>
                <a:lnTo>
                  <a:pt x="1169614" y="4158"/>
                </a:lnTo>
                <a:lnTo>
                  <a:pt x="1216362" y="9291"/>
                </a:lnTo>
                <a:lnTo>
                  <a:pt x="1262486" y="16401"/>
                </a:lnTo>
                <a:lnTo>
                  <a:pt x="1307942" y="25445"/>
                </a:lnTo>
                <a:lnTo>
                  <a:pt x="1352687" y="36379"/>
                </a:lnTo>
                <a:lnTo>
                  <a:pt x="1396677" y="49159"/>
                </a:lnTo>
                <a:lnTo>
                  <a:pt x="1439869" y="63742"/>
                </a:lnTo>
                <a:lnTo>
                  <a:pt x="1482218" y="80083"/>
                </a:lnTo>
                <a:lnTo>
                  <a:pt x="1523681" y="98140"/>
                </a:lnTo>
                <a:lnTo>
                  <a:pt x="1564214" y="117869"/>
                </a:lnTo>
                <a:lnTo>
                  <a:pt x="1603775" y="139226"/>
                </a:lnTo>
                <a:lnTo>
                  <a:pt x="1642318" y="162166"/>
                </a:lnTo>
                <a:lnTo>
                  <a:pt x="1679801" y="186647"/>
                </a:lnTo>
                <a:lnTo>
                  <a:pt x="1716180" y="212626"/>
                </a:lnTo>
                <a:lnTo>
                  <a:pt x="1751411" y="240057"/>
                </a:lnTo>
                <a:lnTo>
                  <a:pt x="1785451" y="268897"/>
                </a:lnTo>
                <a:lnTo>
                  <a:pt x="1818256" y="299104"/>
                </a:lnTo>
                <a:lnTo>
                  <a:pt x="1849782" y="330632"/>
                </a:lnTo>
                <a:lnTo>
                  <a:pt x="1879985" y="363439"/>
                </a:lnTo>
                <a:lnTo>
                  <a:pt x="1908823" y="397481"/>
                </a:lnTo>
                <a:lnTo>
                  <a:pt x="1936251" y="432713"/>
                </a:lnTo>
                <a:lnTo>
                  <a:pt x="1962225" y="469093"/>
                </a:lnTo>
                <a:lnTo>
                  <a:pt x="1986703" y="506577"/>
                </a:lnTo>
                <a:lnTo>
                  <a:pt x="2009640" y="545121"/>
                </a:lnTo>
                <a:lnTo>
                  <a:pt x="2030994" y="584681"/>
                </a:lnTo>
                <a:lnTo>
                  <a:pt x="2050719" y="625213"/>
                </a:lnTo>
                <a:lnTo>
                  <a:pt x="2068773" y="666674"/>
                </a:lnTo>
                <a:lnTo>
                  <a:pt x="2085111" y="709021"/>
                </a:lnTo>
                <a:lnTo>
                  <a:pt x="2099691" y="752209"/>
                </a:lnTo>
                <a:lnTo>
                  <a:pt x="2112469" y="796195"/>
                </a:lnTo>
                <a:lnTo>
                  <a:pt x="2123400" y="840935"/>
                </a:lnTo>
                <a:lnTo>
                  <a:pt x="2132442" y="886386"/>
                </a:lnTo>
                <a:lnTo>
                  <a:pt x="2139550" y="932503"/>
                </a:lnTo>
                <a:lnTo>
                  <a:pt x="2144682" y="979244"/>
                </a:lnTo>
                <a:lnTo>
                  <a:pt x="2147793" y="1026564"/>
                </a:lnTo>
                <a:lnTo>
                  <a:pt x="2148840" y="1074420"/>
                </a:lnTo>
                <a:lnTo>
                  <a:pt x="2147793" y="1122283"/>
                </a:lnTo>
                <a:lnTo>
                  <a:pt x="2144682" y="1169610"/>
                </a:lnTo>
                <a:lnTo>
                  <a:pt x="2139550" y="1216358"/>
                </a:lnTo>
                <a:lnTo>
                  <a:pt x="2132442" y="1262481"/>
                </a:lnTo>
                <a:lnTo>
                  <a:pt x="2123400" y="1307938"/>
                </a:lnTo>
                <a:lnTo>
                  <a:pt x="2112469" y="1352683"/>
                </a:lnTo>
                <a:lnTo>
                  <a:pt x="2099691" y="1396674"/>
                </a:lnTo>
                <a:lnTo>
                  <a:pt x="2085111" y="1439866"/>
                </a:lnTo>
                <a:lnTo>
                  <a:pt x="2068773" y="1482216"/>
                </a:lnTo>
                <a:lnTo>
                  <a:pt x="2050719" y="1523681"/>
                </a:lnTo>
                <a:lnTo>
                  <a:pt x="2030994" y="1564217"/>
                </a:lnTo>
                <a:lnTo>
                  <a:pt x="2009640" y="1603779"/>
                </a:lnTo>
                <a:lnTo>
                  <a:pt x="1986703" y="1642325"/>
                </a:lnTo>
                <a:lnTo>
                  <a:pt x="1962225" y="1679811"/>
                </a:lnTo>
                <a:lnTo>
                  <a:pt x="1936251" y="1716192"/>
                </a:lnTo>
                <a:lnTo>
                  <a:pt x="1908823" y="1751426"/>
                </a:lnTo>
                <a:lnTo>
                  <a:pt x="1879985" y="1785469"/>
                </a:lnTo>
                <a:lnTo>
                  <a:pt x="1849782" y="1818276"/>
                </a:lnTo>
                <a:lnTo>
                  <a:pt x="1818256" y="1849805"/>
                </a:lnTo>
                <a:lnTo>
                  <a:pt x="1785451" y="1880012"/>
                </a:lnTo>
                <a:lnTo>
                  <a:pt x="1751411" y="1908853"/>
                </a:lnTo>
                <a:lnTo>
                  <a:pt x="1716180" y="1936284"/>
                </a:lnTo>
                <a:lnTo>
                  <a:pt x="1679801" y="1962262"/>
                </a:lnTo>
                <a:lnTo>
                  <a:pt x="1642318" y="1986743"/>
                </a:lnTo>
                <a:lnTo>
                  <a:pt x="1603775" y="2009683"/>
                </a:lnTo>
                <a:lnTo>
                  <a:pt x="1564214" y="2031039"/>
                </a:lnTo>
                <a:lnTo>
                  <a:pt x="1523681" y="2050767"/>
                </a:lnTo>
                <a:lnTo>
                  <a:pt x="1482218" y="2068823"/>
                </a:lnTo>
                <a:lnTo>
                  <a:pt x="1439869" y="2085164"/>
                </a:lnTo>
                <a:lnTo>
                  <a:pt x="1396677" y="2099746"/>
                </a:lnTo>
                <a:lnTo>
                  <a:pt x="1352687" y="2112526"/>
                </a:lnTo>
                <a:lnTo>
                  <a:pt x="1307942" y="2123459"/>
                </a:lnTo>
                <a:lnTo>
                  <a:pt x="1262486" y="2132503"/>
                </a:lnTo>
                <a:lnTo>
                  <a:pt x="1216362" y="2139612"/>
                </a:lnTo>
                <a:lnTo>
                  <a:pt x="1169614" y="2144745"/>
                </a:lnTo>
                <a:lnTo>
                  <a:pt x="1122285" y="2147856"/>
                </a:lnTo>
                <a:lnTo>
                  <a:pt x="1074420" y="2148903"/>
                </a:lnTo>
                <a:lnTo>
                  <a:pt x="1026564" y="2147856"/>
                </a:lnTo>
                <a:lnTo>
                  <a:pt x="979244" y="2144745"/>
                </a:lnTo>
                <a:lnTo>
                  <a:pt x="932503" y="2139612"/>
                </a:lnTo>
                <a:lnTo>
                  <a:pt x="886386" y="2132503"/>
                </a:lnTo>
                <a:lnTo>
                  <a:pt x="840935" y="2123459"/>
                </a:lnTo>
                <a:lnTo>
                  <a:pt x="796195" y="2112526"/>
                </a:lnTo>
                <a:lnTo>
                  <a:pt x="752209" y="2099746"/>
                </a:lnTo>
                <a:lnTo>
                  <a:pt x="709021" y="2085164"/>
                </a:lnTo>
                <a:lnTo>
                  <a:pt x="666674" y="2068823"/>
                </a:lnTo>
                <a:lnTo>
                  <a:pt x="625213" y="2050767"/>
                </a:lnTo>
                <a:lnTo>
                  <a:pt x="584681" y="2031039"/>
                </a:lnTo>
                <a:lnTo>
                  <a:pt x="545121" y="2009683"/>
                </a:lnTo>
                <a:lnTo>
                  <a:pt x="506577" y="1986743"/>
                </a:lnTo>
                <a:lnTo>
                  <a:pt x="469093" y="1962262"/>
                </a:lnTo>
                <a:lnTo>
                  <a:pt x="432713" y="1936284"/>
                </a:lnTo>
                <a:lnTo>
                  <a:pt x="397481" y="1908853"/>
                </a:lnTo>
                <a:lnTo>
                  <a:pt x="363439" y="1880012"/>
                </a:lnTo>
                <a:lnTo>
                  <a:pt x="330632" y="1849805"/>
                </a:lnTo>
                <a:lnTo>
                  <a:pt x="299104" y="1818276"/>
                </a:lnTo>
                <a:lnTo>
                  <a:pt x="268897" y="1785469"/>
                </a:lnTo>
                <a:lnTo>
                  <a:pt x="240057" y="1751426"/>
                </a:lnTo>
                <a:lnTo>
                  <a:pt x="212626" y="1716192"/>
                </a:lnTo>
                <a:lnTo>
                  <a:pt x="186647" y="1679811"/>
                </a:lnTo>
                <a:lnTo>
                  <a:pt x="162166" y="1642325"/>
                </a:lnTo>
                <a:lnTo>
                  <a:pt x="139226" y="1603779"/>
                </a:lnTo>
                <a:lnTo>
                  <a:pt x="117869" y="1564217"/>
                </a:lnTo>
                <a:lnTo>
                  <a:pt x="98140" y="1523681"/>
                </a:lnTo>
                <a:lnTo>
                  <a:pt x="80083" y="1482216"/>
                </a:lnTo>
                <a:lnTo>
                  <a:pt x="63742" y="1439866"/>
                </a:lnTo>
                <a:lnTo>
                  <a:pt x="49159" y="1396674"/>
                </a:lnTo>
                <a:lnTo>
                  <a:pt x="36379" y="1352683"/>
                </a:lnTo>
                <a:lnTo>
                  <a:pt x="25445" y="1307938"/>
                </a:lnTo>
                <a:lnTo>
                  <a:pt x="16401" y="1262481"/>
                </a:lnTo>
                <a:lnTo>
                  <a:pt x="9291" y="1216358"/>
                </a:lnTo>
                <a:lnTo>
                  <a:pt x="4158" y="1169610"/>
                </a:lnTo>
                <a:lnTo>
                  <a:pt x="1046" y="1122283"/>
                </a:lnTo>
                <a:lnTo>
                  <a:pt x="0" y="1074420"/>
                </a:lnTo>
                <a:close/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741290" y="4972684"/>
            <a:ext cx="1289050" cy="871855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L="12700" marR="5080" indent="294005">
              <a:lnSpc>
                <a:spcPts val="3180"/>
              </a:lnSpc>
              <a:spcBef>
                <a:spcPts val="455"/>
              </a:spcBef>
            </a:pPr>
            <a:r>
              <a:rPr sz="2900" spc="-5" dirty="0">
                <a:solidFill>
                  <a:srgbClr val="2F301D"/>
                </a:solidFill>
                <a:latin typeface="Verdana"/>
                <a:cs typeface="Verdana"/>
              </a:rPr>
              <a:t>Soil  </a:t>
            </a:r>
            <a:r>
              <a:rPr sz="2900" dirty="0">
                <a:solidFill>
                  <a:srgbClr val="2F301D"/>
                </a:solidFill>
                <a:latin typeface="Verdana"/>
                <a:cs typeface="Verdana"/>
              </a:rPr>
              <a:t>factors</a:t>
            </a:r>
            <a:endParaRPr sz="2900" dirty="0">
              <a:latin typeface="Verdana"/>
              <a:cs typeface="Verdan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531745" y="4283328"/>
            <a:ext cx="2148840" cy="2149475"/>
          </a:xfrm>
          <a:custGeom>
            <a:avLst/>
            <a:gdLst/>
            <a:ahLst/>
            <a:cxnLst/>
            <a:rect l="l" t="t" r="r" b="b"/>
            <a:pathLst>
              <a:path w="2148840" h="2149475">
                <a:moveTo>
                  <a:pt x="1074420" y="0"/>
                </a:moveTo>
                <a:lnTo>
                  <a:pt x="1026554" y="1046"/>
                </a:lnTo>
                <a:lnTo>
                  <a:pt x="979225" y="4158"/>
                </a:lnTo>
                <a:lnTo>
                  <a:pt x="932477" y="9291"/>
                </a:lnTo>
                <a:lnTo>
                  <a:pt x="886353" y="16401"/>
                </a:lnTo>
                <a:lnTo>
                  <a:pt x="840897" y="25445"/>
                </a:lnTo>
                <a:lnTo>
                  <a:pt x="796152" y="36379"/>
                </a:lnTo>
                <a:lnTo>
                  <a:pt x="752162" y="49159"/>
                </a:lnTo>
                <a:lnTo>
                  <a:pt x="708970" y="63742"/>
                </a:lnTo>
                <a:lnTo>
                  <a:pt x="666621" y="80083"/>
                </a:lnTo>
                <a:lnTo>
                  <a:pt x="625158" y="98140"/>
                </a:lnTo>
                <a:lnTo>
                  <a:pt x="584625" y="117869"/>
                </a:lnTo>
                <a:lnTo>
                  <a:pt x="545064" y="139226"/>
                </a:lnTo>
                <a:lnTo>
                  <a:pt x="506521" y="162166"/>
                </a:lnTo>
                <a:lnTo>
                  <a:pt x="469038" y="186647"/>
                </a:lnTo>
                <a:lnTo>
                  <a:pt x="432659" y="212626"/>
                </a:lnTo>
                <a:lnTo>
                  <a:pt x="397428" y="240057"/>
                </a:lnTo>
                <a:lnTo>
                  <a:pt x="363388" y="268897"/>
                </a:lnTo>
                <a:lnTo>
                  <a:pt x="330583" y="299104"/>
                </a:lnTo>
                <a:lnTo>
                  <a:pt x="299057" y="330632"/>
                </a:lnTo>
                <a:lnTo>
                  <a:pt x="268854" y="363439"/>
                </a:lnTo>
                <a:lnTo>
                  <a:pt x="240016" y="397481"/>
                </a:lnTo>
                <a:lnTo>
                  <a:pt x="212588" y="432713"/>
                </a:lnTo>
                <a:lnTo>
                  <a:pt x="186614" y="469093"/>
                </a:lnTo>
                <a:lnTo>
                  <a:pt x="162136" y="506577"/>
                </a:lnTo>
                <a:lnTo>
                  <a:pt x="139199" y="545121"/>
                </a:lnTo>
                <a:lnTo>
                  <a:pt x="117845" y="584681"/>
                </a:lnTo>
                <a:lnTo>
                  <a:pt x="98120" y="625213"/>
                </a:lnTo>
                <a:lnTo>
                  <a:pt x="80066" y="666674"/>
                </a:lnTo>
                <a:lnTo>
                  <a:pt x="63728" y="709021"/>
                </a:lnTo>
                <a:lnTo>
                  <a:pt x="49148" y="752209"/>
                </a:lnTo>
                <a:lnTo>
                  <a:pt x="36370" y="796195"/>
                </a:lnTo>
                <a:lnTo>
                  <a:pt x="25439" y="840935"/>
                </a:lnTo>
                <a:lnTo>
                  <a:pt x="16397" y="886386"/>
                </a:lnTo>
                <a:lnTo>
                  <a:pt x="9289" y="932503"/>
                </a:lnTo>
                <a:lnTo>
                  <a:pt x="4157" y="979244"/>
                </a:lnTo>
                <a:lnTo>
                  <a:pt x="1046" y="1026564"/>
                </a:lnTo>
                <a:lnTo>
                  <a:pt x="0" y="1074420"/>
                </a:lnTo>
                <a:lnTo>
                  <a:pt x="1046" y="1122283"/>
                </a:lnTo>
                <a:lnTo>
                  <a:pt x="4157" y="1169610"/>
                </a:lnTo>
                <a:lnTo>
                  <a:pt x="9289" y="1216358"/>
                </a:lnTo>
                <a:lnTo>
                  <a:pt x="16397" y="1262481"/>
                </a:lnTo>
                <a:lnTo>
                  <a:pt x="25439" y="1307938"/>
                </a:lnTo>
                <a:lnTo>
                  <a:pt x="36370" y="1352683"/>
                </a:lnTo>
                <a:lnTo>
                  <a:pt x="49148" y="1396674"/>
                </a:lnTo>
                <a:lnTo>
                  <a:pt x="63728" y="1439866"/>
                </a:lnTo>
                <a:lnTo>
                  <a:pt x="80066" y="1482216"/>
                </a:lnTo>
                <a:lnTo>
                  <a:pt x="98120" y="1523681"/>
                </a:lnTo>
                <a:lnTo>
                  <a:pt x="117845" y="1564217"/>
                </a:lnTo>
                <a:lnTo>
                  <a:pt x="139199" y="1603779"/>
                </a:lnTo>
                <a:lnTo>
                  <a:pt x="162136" y="1642325"/>
                </a:lnTo>
                <a:lnTo>
                  <a:pt x="186614" y="1679811"/>
                </a:lnTo>
                <a:lnTo>
                  <a:pt x="212588" y="1716192"/>
                </a:lnTo>
                <a:lnTo>
                  <a:pt x="240016" y="1751426"/>
                </a:lnTo>
                <a:lnTo>
                  <a:pt x="268854" y="1785469"/>
                </a:lnTo>
                <a:lnTo>
                  <a:pt x="299057" y="1818276"/>
                </a:lnTo>
                <a:lnTo>
                  <a:pt x="330583" y="1849805"/>
                </a:lnTo>
                <a:lnTo>
                  <a:pt x="363388" y="1880012"/>
                </a:lnTo>
                <a:lnTo>
                  <a:pt x="397428" y="1908853"/>
                </a:lnTo>
                <a:lnTo>
                  <a:pt x="432659" y="1936284"/>
                </a:lnTo>
                <a:lnTo>
                  <a:pt x="469038" y="1962262"/>
                </a:lnTo>
                <a:lnTo>
                  <a:pt x="506521" y="1986743"/>
                </a:lnTo>
                <a:lnTo>
                  <a:pt x="545064" y="2009683"/>
                </a:lnTo>
                <a:lnTo>
                  <a:pt x="584625" y="2031039"/>
                </a:lnTo>
                <a:lnTo>
                  <a:pt x="625158" y="2050767"/>
                </a:lnTo>
                <a:lnTo>
                  <a:pt x="666621" y="2068823"/>
                </a:lnTo>
                <a:lnTo>
                  <a:pt x="708970" y="2085164"/>
                </a:lnTo>
                <a:lnTo>
                  <a:pt x="752162" y="2099746"/>
                </a:lnTo>
                <a:lnTo>
                  <a:pt x="796152" y="2112526"/>
                </a:lnTo>
                <a:lnTo>
                  <a:pt x="840897" y="2123459"/>
                </a:lnTo>
                <a:lnTo>
                  <a:pt x="886353" y="2132503"/>
                </a:lnTo>
                <a:lnTo>
                  <a:pt x="932477" y="2139612"/>
                </a:lnTo>
                <a:lnTo>
                  <a:pt x="979225" y="2144745"/>
                </a:lnTo>
                <a:lnTo>
                  <a:pt x="1026554" y="2147856"/>
                </a:lnTo>
                <a:lnTo>
                  <a:pt x="1074420" y="2148903"/>
                </a:lnTo>
                <a:lnTo>
                  <a:pt x="1122275" y="2147856"/>
                </a:lnTo>
                <a:lnTo>
                  <a:pt x="1169595" y="2144745"/>
                </a:lnTo>
                <a:lnTo>
                  <a:pt x="1216336" y="2139612"/>
                </a:lnTo>
                <a:lnTo>
                  <a:pt x="1262453" y="2132503"/>
                </a:lnTo>
                <a:lnTo>
                  <a:pt x="1307904" y="2123459"/>
                </a:lnTo>
                <a:lnTo>
                  <a:pt x="1352644" y="2112526"/>
                </a:lnTo>
                <a:lnTo>
                  <a:pt x="1396630" y="2099746"/>
                </a:lnTo>
                <a:lnTo>
                  <a:pt x="1439818" y="2085164"/>
                </a:lnTo>
                <a:lnTo>
                  <a:pt x="1482165" y="2068823"/>
                </a:lnTo>
                <a:lnTo>
                  <a:pt x="1523626" y="2050767"/>
                </a:lnTo>
                <a:lnTo>
                  <a:pt x="1564158" y="2031039"/>
                </a:lnTo>
                <a:lnTo>
                  <a:pt x="1603718" y="2009683"/>
                </a:lnTo>
                <a:lnTo>
                  <a:pt x="1642262" y="1986743"/>
                </a:lnTo>
                <a:lnTo>
                  <a:pt x="1679746" y="1962262"/>
                </a:lnTo>
                <a:lnTo>
                  <a:pt x="1716126" y="1936284"/>
                </a:lnTo>
                <a:lnTo>
                  <a:pt x="1751358" y="1908853"/>
                </a:lnTo>
                <a:lnTo>
                  <a:pt x="1785400" y="1880012"/>
                </a:lnTo>
                <a:lnTo>
                  <a:pt x="1818207" y="1849805"/>
                </a:lnTo>
                <a:lnTo>
                  <a:pt x="1849735" y="1818276"/>
                </a:lnTo>
                <a:lnTo>
                  <a:pt x="1879942" y="1785469"/>
                </a:lnTo>
                <a:lnTo>
                  <a:pt x="1908782" y="1751426"/>
                </a:lnTo>
                <a:lnTo>
                  <a:pt x="1936213" y="1716192"/>
                </a:lnTo>
                <a:lnTo>
                  <a:pt x="1962192" y="1679811"/>
                </a:lnTo>
                <a:lnTo>
                  <a:pt x="1986673" y="1642325"/>
                </a:lnTo>
                <a:lnTo>
                  <a:pt x="2009613" y="1603779"/>
                </a:lnTo>
                <a:lnTo>
                  <a:pt x="2030970" y="1564217"/>
                </a:lnTo>
                <a:lnTo>
                  <a:pt x="2050699" y="1523681"/>
                </a:lnTo>
                <a:lnTo>
                  <a:pt x="2068756" y="1482216"/>
                </a:lnTo>
                <a:lnTo>
                  <a:pt x="2085097" y="1439866"/>
                </a:lnTo>
                <a:lnTo>
                  <a:pt x="2099680" y="1396674"/>
                </a:lnTo>
                <a:lnTo>
                  <a:pt x="2112460" y="1352683"/>
                </a:lnTo>
                <a:lnTo>
                  <a:pt x="2123394" y="1307938"/>
                </a:lnTo>
                <a:lnTo>
                  <a:pt x="2132438" y="1262481"/>
                </a:lnTo>
                <a:lnTo>
                  <a:pt x="2139548" y="1216358"/>
                </a:lnTo>
                <a:lnTo>
                  <a:pt x="2144681" y="1169610"/>
                </a:lnTo>
                <a:lnTo>
                  <a:pt x="2147793" y="1122283"/>
                </a:lnTo>
                <a:lnTo>
                  <a:pt x="2148840" y="1074420"/>
                </a:lnTo>
                <a:lnTo>
                  <a:pt x="2147793" y="1026564"/>
                </a:lnTo>
                <a:lnTo>
                  <a:pt x="2144681" y="979244"/>
                </a:lnTo>
                <a:lnTo>
                  <a:pt x="2139548" y="932503"/>
                </a:lnTo>
                <a:lnTo>
                  <a:pt x="2132438" y="886386"/>
                </a:lnTo>
                <a:lnTo>
                  <a:pt x="2123394" y="840935"/>
                </a:lnTo>
                <a:lnTo>
                  <a:pt x="2112460" y="796195"/>
                </a:lnTo>
                <a:lnTo>
                  <a:pt x="2099680" y="752209"/>
                </a:lnTo>
                <a:lnTo>
                  <a:pt x="2085097" y="709021"/>
                </a:lnTo>
                <a:lnTo>
                  <a:pt x="2068756" y="666674"/>
                </a:lnTo>
                <a:lnTo>
                  <a:pt x="2050699" y="625213"/>
                </a:lnTo>
                <a:lnTo>
                  <a:pt x="2030970" y="584681"/>
                </a:lnTo>
                <a:lnTo>
                  <a:pt x="2009613" y="545121"/>
                </a:lnTo>
                <a:lnTo>
                  <a:pt x="1986673" y="506577"/>
                </a:lnTo>
                <a:lnTo>
                  <a:pt x="1962192" y="469093"/>
                </a:lnTo>
                <a:lnTo>
                  <a:pt x="1936213" y="432713"/>
                </a:lnTo>
                <a:lnTo>
                  <a:pt x="1908782" y="397481"/>
                </a:lnTo>
                <a:lnTo>
                  <a:pt x="1879942" y="363439"/>
                </a:lnTo>
                <a:lnTo>
                  <a:pt x="1849735" y="330632"/>
                </a:lnTo>
                <a:lnTo>
                  <a:pt x="1818207" y="299104"/>
                </a:lnTo>
                <a:lnTo>
                  <a:pt x="1785400" y="268897"/>
                </a:lnTo>
                <a:lnTo>
                  <a:pt x="1751358" y="240057"/>
                </a:lnTo>
                <a:lnTo>
                  <a:pt x="1716126" y="212626"/>
                </a:lnTo>
                <a:lnTo>
                  <a:pt x="1679746" y="186647"/>
                </a:lnTo>
                <a:lnTo>
                  <a:pt x="1642262" y="162166"/>
                </a:lnTo>
                <a:lnTo>
                  <a:pt x="1603718" y="139226"/>
                </a:lnTo>
                <a:lnTo>
                  <a:pt x="1564158" y="117869"/>
                </a:lnTo>
                <a:lnTo>
                  <a:pt x="1523626" y="98140"/>
                </a:lnTo>
                <a:lnTo>
                  <a:pt x="1482165" y="80083"/>
                </a:lnTo>
                <a:lnTo>
                  <a:pt x="1439818" y="63742"/>
                </a:lnTo>
                <a:lnTo>
                  <a:pt x="1396630" y="49159"/>
                </a:lnTo>
                <a:lnTo>
                  <a:pt x="1352644" y="36379"/>
                </a:lnTo>
                <a:lnTo>
                  <a:pt x="1307904" y="25445"/>
                </a:lnTo>
                <a:lnTo>
                  <a:pt x="1262453" y="16401"/>
                </a:lnTo>
                <a:lnTo>
                  <a:pt x="1216336" y="9291"/>
                </a:lnTo>
                <a:lnTo>
                  <a:pt x="1169595" y="4158"/>
                </a:lnTo>
                <a:lnTo>
                  <a:pt x="1122275" y="1046"/>
                </a:lnTo>
                <a:lnTo>
                  <a:pt x="1074420" y="0"/>
                </a:lnTo>
                <a:close/>
              </a:path>
            </a:pathLst>
          </a:custGeom>
          <a:solidFill>
            <a:srgbClr val="3EB563">
              <a:alpha val="5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531745" y="4283328"/>
            <a:ext cx="2148840" cy="2149475"/>
          </a:xfrm>
          <a:custGeom>
            <a:avLst/>
            <a:gdLst/>
            <a:ahLst/>
            <a:cxnLst/>
            <a:rect l="l" t="t" r="r" b="b"/>
            <a:pathLst>
              <a:path w="2148840" h="2149475">
                <a:moveTo>
                  <a:pt x="0" y="1074420"/>
                </a:moveTo>
                <a:lnTo>
                  <a:pt x="1046" y="1026564"/>
                </a:lnTo>
                <a:lnTo>
                  <a:pt x="4157" y="979244"/>
                </a:lnTo>
                <a:lnTo>
                  <a:pt x="9289" y="932503"/>
                </a:lnTo>
                <a:lnTo>
                  <a:pt x="16397" y="886386"/>
                </a:lnTo>
                <a:lnTo>
                  <a:pt x="25439" y="840935"/>
                </a:lnTo>
                <a:lnTo>
                  <a:pt x="36370" y="796195"/>
                </a:lnTo>
                <a:lnTo>
                  <a:pt x="49148" y="752209"/>
                </a:lnTo>
                <a:lnTo>
                  <a:pt x="63728" y="709021"/>
                </a:lnTo>
                <a:lnTo>
                  <a:pt x="80066" y="666674"/>
                </a:lnTo>
                <a:lnTo>
                  <a:pt x="98120" y="625213"/>
                </a:lnTo>
                <a:lnTo>
                  <a:pt x="117845" y="584681"/>
                </a:lnTo>
                <a:lnTo>
                  <a:pt x="139199" y="545121"/>
                </a:lnTo>
                <a:lnTo>
                  <a:pt x="162136" y="506577"/>
                </a:lnTo>
                <a:lnTo>
                  <a:pt x="186614" y="469093"/>
                </a:lnTo>
                <a:lnTo>
                  <a:pt x="212588" y="432713"/>
                </a:lnTo>
                <a:lnTo>
                  <a:pt x="240016" y="397481"/>
                </a:lnTo>
                <a:lnTo>
                  <a:pt x="268854" y="363439"/>
                </a:lnTo>
                <a:lnTo>
                  <a:pt x="299057" y="330632"/>
                </a:lnTo>
                <a:lnTo>
                  <a:pt x="330583" y="299104"/>
                </a:lnTo>
                <a:lnTo>
                  <a:pt x="363388" y="268897"/>
                </a:lnTo>
                <a:lnTo>
                  <a:pt x="397428" y="240057"/>
                </a:lnTo>
                <a:lnTo>
                  <a:pt x="432659" y="212626"/>
                </a:lnTo>
                <a:lnTo>
                  <a:pt x="469038" y="186647"/>
                </a:lnTo>
                <a:lnTo>
                  <a:pt x="506521" y="162166"/>
                </a:lnTo>
                <a:lnTo>
                  <a:pt x="545064" y="139226"/>
                </a:lnTo>
                <a:lnTo>
                  <a:pt x="584625" y="117869"/>
                </a:lnTo>
                <a:lnTo>
                  <a:pt x="625158" y="98140"/>
                </a:lnTo>
                <a:lnTo>
                  <a:pt x="666621" y="80083"/>
                </a:lnTo>
                <a:lnTo>
                  <a:pt x="708970" y="63742"/>
                </a:lnTo>
                <a:lnTo>
                  <a:pt x="752162" y="49159"/>
                </a:lnTo>
                <a:lnTo>
                  <a:pt x="796152" y="36379"/>
                </a:lnTo>
                <a:lnTo>
                  <a:pt x="840897" y="25445"/>
                </a:lnTo>
                <a:lnTo>
                  <a:pt x="886353" y="16401"/>
                </a:lnTo>
                <a:lnTo>
                  <a:pt x="932477" y="9291"/>
                </a:lnTo>
                <a:lnTo>
                  <a:pt x="979225" y="4158"/>
                </a:lnTo>
                <a:lnTo>
                  <a:pt x="1026554" y="1046"/>
                </a:lnTo>
                <a:lnTo>
                  <a:pt x="1074420" y="0"/>
                </a:lnTo>
                <a:lnTo>
                  <a:pt x="1122275" y="1046"/>
                </a:lnTo>
                <a:lnTo>
                  <a:pt x="1169595" y="4158"/>
                </a:lnTo>
                <a:lnTo>
                  <a:pt x="1216336" y="9291"/>
                </a:lnTo>
                <a:lnTo>
                  <a:pt x="1262453" y="16401"/>
                </a:lnTo>
                <a:lnTo>
                  <a:pt x="1307904" y="25445"/>
                </a:lnTo>
                <a:lnTo>
                  <a:pt x="1352644" y="36379"/>
                </a:lnTo>
                <a:lnTo>
                  <a:pt x="1396630" y="49159"/>
                </a:lnTo>
                <a:lnTo>
                  <a:pt x="1439818" y="63742"/>
                </a:lnTo>
                <a:lnTo>
                  <a:pt x="1482165" y="80083"/>
                </a:lnTo>
                <a:lnTo>
                  <a:pt x="1523626" y="98140"/>
                </a:lnTo>
                <a:lnTo>
                  <a:pt x="1564158" y="117869"/>
                </a:lnTo>
                <a:lnTo>
                  <a:pt x="1603718" y="139226"/>
                </a:lnTo>
                <a:lnTo>
                  <a:pt x="1642262" y="162166"/>
                </a:lnTo>
                <a:lnTo>
                  <a:pt x="1679746" y="186647"/>
                </a:lnTo>
                <a:lnTo>
                  <a:pt x="1716126" y="212626"/>
                </a:lnTo>
                <a:lnTo>
                  <a:pt x="1751358" y="240057"/>
                </a:lnTo>
                <a:lnTo>
                  <a:pt x="1785400" y="268897"/>
                </a:lnTo>
                <a:lnTo>
                  <a:pt x="1818207" y="299104"/>
                </a:lnTo>
                <a:lnTo>
                  <a:pt x="1849735" y="330632"/>
                </a:lnTo>
                <a:lnTo>
                  <a:pt x="1879942" y="363439"/>
                </a:lnTo>
                <a:lnTo>
                  <a:pt x="1908782" y="397481"/>
                </a:lnTo>
                <a:lnTo>
                  <a:pt x="1936213" y="432713"/>
                </a:lnTo>
                <a:lnTo>
                  <a:pt x="1962192" y="469093"/>
                </a:lnTo>
                <a:lnTo>
                  <a:pt x="1986673" y="506577"/>
                </a:lnTo>
                <a:lnTo>
                  <a:pt x="2009613" y="545121"/>
                </a:lnTo>
                <a:lnTo>
                  <a:pt x="2030970" y="584681"/>
                </a:lnTo>
                <a:lnTo>
                  <a:pt x="2050699" y="625213"/>
                </a:lnTo>
                <a:lnTo>
                  <a:pt x="2068756" y="666674"/>
                </a:lnTo>
                <a:lnTo>
                  <a:pt x="2085097" y="709021"/>
                </a:lnTo>
                <a:lnTo>
                  <a:pt x="2099680" y="752209"/>
                </a:lnTo>
                <a:lnTo>
                  <a:pt x="2112460" y="796195"/>
                </a:lnTo>
                <a:lnTo>
                  <a:pt x="2123394" y="840935"/>
                </a:lnTo>
                <a:lnTo>
                  <a:pt x="2132438" y="886386"/>
                </a:lnTo>
                <a:lnTo>
                  <a:pt x="2139548" y="932503"/>
                </a:lnTo>
                <a:lnTo>
                  <a:pt x="2144681" y="979244"/>
                </a:lnTo>
                <a:lnTo>
                  <a:pt x="2147793" y="1026564"/>
                </a:lnTo>
                <a:lnTo>
                  <a:pt x="2148840" y="1074420"/>
                </a:lnTo>
                <a:lnTo>
                  <a:pt x="2147793" y="1122283"/>
                </a:lnTo>
                <a:lnTo>
                  <a:pt x="2144681" y="1169610"/>
                </a:lnTo>
                <a:lnTo>
                  <a:pt x="2139548" y="1216358"/>
                </a:lnTo>
                <a:lnTo>
                  <a:pt x="2132438" y="1262481"/>
                </a:lnTo>
                <a:lnTo>
                  <a:pt x="2123394" y="1307938"/>
                </a:lnTo>
                <a:lnTo>
                  <a:pt x="2112460" y="1352683"/>
                </a:lnTo>
                <a:lnTo>
                  <a:pt x="2099680" y="1396674"/>
                </a:lnTo>
                <a:lnTo>
                  <a:pt x="2085097" y="1439866"/>
                </a:lnTo>
                <a:lnTo>
                  <a:pt x="2068756" y="1482216"/>
                </a:lnTo>
                <a:lnTo>
                  <a:pt x="2050699" y="1523681"/>
                </a:lnTo>
                <a:lnTo>
                  <a:pt x="2030970" y="1564217"/>
                </a:lnTo>
                <a:lnTo>
                  <a:pt x="2009613" y="1603779"/>
                </a:lnTo>
                <a:lnTo>
                  <a:pt x="1986673" y="1642325"/>
                </a:lnTo>
                <a:lnTo>
                  <a:pt x="1962192" y="1679811"/>
                </a:lnTo>
                <a:lnTo>
                  <a:pt x="1936213" y="1716192"/>
                </a:lnTo>
                <a:lnTo>
                  <a:pt x="1908782" y="1751426"/>
                </a:lnTo>
                <a:lnTo>
                  <a:pt x="1879942" y="1785469"/>
                </a:lnTo>
                <a:lnTo>
                  <a:pt x="1849735" y="1818276"/>
                </a:lnTo>
                <a:lnTo>
                  <a:pt x="1818207" y="1849805"/>
                </a:lnTo>
                <a:lnTo>
                  <a:pt x="1785400" y="1880012"/>
                </a:lnTo>
                <a:lnTo>
                  <a:pt x="1751358" y="1908853"/>
                </a:lnTo>
                <a:lnTo>
                  <a:pt x="1716126" y="1936284"/>
                </a:lnTo>
                <a:lnTo>
                  <a:pt x="1679746" y="1962262"/>
                </a:lnTo>
                <a:lnTo>
                  <a:pt x="1642262" y="1986743"/>
                </a:lnTo>
                <a:lnTo>
                  <a:pt x="1603718" y="2009683"/>
                </a:lnTo>
                <a:lnTo>
                  <a:pt x="1564158" y="2031039"/>
                </a:lnTo>
                <a:lnTo>
                  <a:pt x="1523626" y="2050767"/>
                </a:lnTo>
                <a:lnTo>
                  <a:pt x="1482165" y="2068823"/>
                </a:lnTo>
                <a:lnTo>
                  <a:pt x="1439818" y="2085164"/>
                </a:lnTo>
                <a:lnTo>
                  <a:pt x="1396630" y="2099746"/>
                </a:lnTo>
                <a:lnTo>
                  <a:pt x="1352644" y="2112526"/>
                </a:lnTo>
                <a:lnTo>
                  <a:pt x="1307904" y="2123459"/>
                </a:lnTo>
                <a:lnTo>
                  <a:pt x="1262453" y="2132503"/>
                </a:lnTo>
                <a:lnTo>
                  <a:pt x="1216336" y="2139612"/>
                </a:lnTo>
                <a:lnTo>
                  <a:pt x="1169595" y="2144745"/>
                </a:lnTo>
                <a:lnTo>
                  <a:pt x="1122275" y="2147856"/>
                </a:lnTo>
                <a:lnTo>
                  <a:pt x="1074420" y="2148903"/>
                </a:lnTo>
                <a:lnTo>
                  <a:pt x="1026554" y="2147856"/>
                </a:lnTo>
                <a:lnTo>
                  <a:pt x="979225" y="2144745"/>
                </a:lnTo>
                <a:lnTo>
                  <a:pt x="932477" y="2139612"/>
                </a:lnTo>
                <a:lnTo>
                  <a:pt x="886353" y="2132503"/>
                </a:lnTo>
                <a:lnTo>
                  <a:pt x="840897" y="2123459"/>
                </a:lnTo>
                <a:lnTo>
                  <a:pt x="796152" y="2112526"/>
                </a:lnTo>
                <a:lnTo>
                  <a:pt x="752162" y="2099746"/>
                </a:lnTo>
                <a:lnTo>
                  <a:pt x="708970" y="2085164"/>
                </a:lnTo>
                <a:lnTo>
                  <a:pt x="666621" y="2068823"/>
                </a:lnTo>
                <a:lnTo>
                  <a:pt x="625158" y="2050767"/>
                </a:lnTo>
                <a:lnTo>
                  <a:pt x="584625" y="2031039"/>
                </a:lnTo>
                <a:lnTo>
                  <a:pt x="545064" y="2009683"/>
                </a:lnTo>
                <a:lnTo>
                  <a:pt x="506521" y="1986743"/>
                </a:lnTo>
                <a:lnTo>
                  <a:pt x="469038" y="1962262"/>
                </a:lnTo>
                <a:lnTo>
                  <a:pt x="432659" y="1936284"/>
                </a:lnTo>
                <a:lnTo>
                  <a:pt x="397428" y="1908853"/>
                </a:lnTo>
                <a:lnTo>
                  <a:pt x="363388" y="1880012"/>
                </a:lnTo>
                <a:lnTo>
                  <a:pt x="330583" y="1849805"/>
                </a:lnTo>
                <a:lnTo>
                  <a:pt x="299057" y="1818276"/>
                </a:lnTo>
                <a:lnTo>
                  <a:pt x="268854" y="1785469"/>
                </a:lnTo>
                <a:lnTo>
                  <a:pt x="240016" y="1751426"/>
                </a:lnTo>
                <a:lnTo>
                  <a:pt x="212588" y="1716192"/>
                </a:lnTo>
                <a:lnTo>
                  <a:pt x="186614" y="1679811"/>
                </a:lnTo>
                <a:lnTo>
                  <a:pt x="162136" y="1642325"/>
                </a:lnTo>
                <a:lnTo>
                  <a:pt x="139199" y="1603779"/>
                </a:lnTo>
                <a:lnTo>
                  <a:pt x="117845" y="1564217"/>
                </a:lnTo>
                <a:lnTo>
                  <a:pt x="98120" y="1523681"/>
                </a:lnTo>
                <a:lnTo>
                  <a:pt x="80066" y="1482216"/>
                </a:lnTo>
                <a:lnTo>
                  <a:pt x="63728" y="1439866"/>
                </a:lnTo>
                <a:lnTo>
                  <a:pt x="49148" y="1396674"/>
                </a:lnTo>
                <a:lnTo>
                  <a:pt x="36370" y="1352683"/>
                </a:lnTo>
                <a:lnTo>
                  <a:pt x="25439" y="1307938"/>
                </a:lnTo>
                <a:lnTo>
                  <a:pt x="16397" y="1262481"/>
                </a:lnTo>
                <a:lnTo>
                  <a:pt x="9289" y="1216358"/>
                </a:lnTo>
                <a:lnTo>
                  <a:pt x="4157" y="1169610"/>
                </a:lnTo>
                <a:lnTo>
                  <a:pt x="1046" y="1122283"/>
                </a:lnTo>
                <a:lnTo>
                  <a:pt x="0" y="1074420"/>
                </a:lnTo>
                <a:close/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2864485" y="5173916"/>
            <a:ext cx="1034415" cy="4679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900" spc="-10" dirty="0">
                <a:solidFill>
                  <a:srgbClr val="2F301D"/>
                </a:solidFill>
                <a:latin typeface="Verdana"/>
                <a:cs typeface="Verdana"/>
              </a:rPr>
              <a:t>F</a:t>
            </a:r>
            <a:r>
              <a:rPr sz="2900" dirty="0">
                <a:solidFill>
                  <a:srgbClr val="2F301D"/>
                </a:solidFill>
                <a:latin typeface="Verdana"/>
                <a:cs typeface="Verdana"/>
              </a:rPr>
              <a:t>ungi</a:t>
            </a:r>
            <a:endParaRPr sz="2900" dirty="0">
              <a:latin typeface="Verdana"/>
              <a:cs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4260912" cy="68579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52400" y="228600"/>
            <a:ext cx="8839200" cy="6324600"/>
          </a:xfrm>
          <a:custGeom>
            <a:avLst/>
            <a:gdLst/>
            <a:ahLst/>
            <a:cxnLst/>
            <a:rect l="l" t="t" r="r" b="b"/>
            <a:pathLst>
              <a:path w="8839200" h="6324600">
                <a:moveTo>
                  <a:pt x="0" y="288925"/>
                </a:moveTo>
                <a:lnTo>
                  <a:pt x="3782" y="242073"/>
                </a:lnTo>
                <a:lnTo>
                  <a:pt x="14731" y="197624"/>
                </a:lnTo>
                <a:lnTo>
                  <a:pt x="32254" y="156172"/>
                </a:lnTo>
                <a:lnTo>
                  <a:pt x="55754" y="118314"/>
                </a:lnTo>
                <a:lnTo>
                  <a:pt x="84637" y="84645"/>
                </a:lnTo>
                <a:lnTo>
                  <a:pt x="118308" y="55762"/>
                </a:lnTo>
                <a:lnTo>
                  <a:pt x="156173" y="32260"/>
                </a:lnTo>
                <a:lnTo>
                  <a:pt x="197635" y="14735"/>
                </a:lnTo>
                <a:lnTo>
                  <a:pt x="242101" y="3783"/>
                </a:lnTo>
                <a:lnTo>
                  <a:pt x="288975" y="0"/>
                </a:lnTo>
                <a:lnTo>
                  <a:pt x="8550275" y="0"/>
                </a:lnTo>
                <a:lnTo>
                  <a:pt x="8597126" y="3783"/>
                </a:lnTo>
                <a:lnTo>
                  <a:pt x="8641575" y="14735"/>
                </a:lnTo>
                <a:lnTo>
                  <a:pt x="8683027" y="32260"/>
                </a:lnTo>
                <a:lnTo>
                  <a:pt x="8720885" y="55762"/>
                </a:lnTo>
                <a:lnTo>
                  <a:pt x="8754554" y="84645"/>
                </a:lnTo>
                <a:lnTo>
                  <a:pt x="8783437" y="118314"/>
                </a:lnTo>
                <a:lnTo>
                  <a:pt x="8806939" y="156172"/>
                </a:lnTo>
                <a:lnTo>
                  <a:pt x="8824464" y="197624"/>
                </a:lnTo>
                <a:lnTo>
                  <a:pt x="8835416" y="242073"/>
                </a:lnTo>
                <a:lnTo>
                  <a:pt x="8839200" y="288925"/>
                </a:lnTo>
                <a:lnTo>
                  <a:pt x="8839200" y="6035624"/>
                </a:lnTo>
                <a:lnTo>
                  <a:pt x="8835416" y="6082498"/>
                </a:lnTo>
                <a:lnTo>
                  <a:pt x="8824464" y="6126964"/>
                </a:lnTo>
                <a:lnTo>
                  <a:pt x="8806939" y="6168426"/>
                </a:lnTo>
                <a:lnTo>
                  <a:pt x="8783437" y="6206291"/>
                </a:lnTo>
                <a:lnTo>
                  <a:pt x="8754554" y="6239962"/>
                </a:lnTo>
                <a:lnTo>
                  <a:pt x="8720885" y="6268845"/>
                </a:lnTo>
                <a:lnTo>
                  <a:pt x="8683027" y="6292345"/>
                </a:lnTo>
                <a:lnTo>
                  <a:pt x="8641575" y="6309868"/>
                </a:lnTo>
                <a:lnTo>
                  <a:pt x="8597126" y="6320817"/>
                </a:lnTo>
                <a:lnTo>
                  <a:pt x="8550275" y="6324600"/>
                </a:lnTo>
                <a:lnTo>
                  <a:pt x="288975" y="6324600"/>
                </a:lnTo>
                <a:lnTo>
                  <a:pt x="242101" y="6320817"/>
                </a:lnTo>
                <a:lnTo>
                  <a:pt x="197635" y="6309868"/>
                </a:lnTo>
                <a:lnTo>
                  <a:pt x="156173" y="6292345"/>
                </a:lnTo>
                <a:lnTo>
                  <a:pt x="118308" y="6268845"/>
                </a:lnTo>
                <a:lnTo>
                  <a:pt x="84637" y="6239962"/>
                </a:lnTo>
                <a:lnTo>
                  <a:pt x="55754" y="6206291"/>
                </a:lnTo>
                <a:lnTo>
                  <a:pt x="32254" y="6168426"/>
                </a:lnTo>
                <a:lnTo>
                  <a:pt x="14731" y="6126964"/>
                </a:lnTo>
                <a:lnTo>
                  <a:pt x="3782" y="6082498"/>
                </a:lnTo>
                <a:lnTo>
                  <a:pt x="0" y="6035624"/>
                </a:lnTo>
                <a:lnTo>
                  <a:pt x="0" y="288925"/>
                </a:lnTo>
                <a:close/>
              </a:path>
            </a:pathLst>
          </a:custGeom>
          <a:ln w="28575">
            <a:solidFill>
              <a:srgbClr val="C0C0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739004" y="2675572"/>
            <a:ext cx="324485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52832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solidFill>
                  <a:srgbClr val="3EB563"/>
                </a:solidFill>
              </a:rPr>
              <a:t>Types of  </a:t>
            </a:r>
            <a:r>
              <a:rPr sz="3600" spc="-5" dirty="0">
                <a:solidFill>
                  <a:srgbClr val="3EB563"/>
                </a:solidFill>
              </a:rPr>
              <a:t>A</a:t>
            </a:r>
            <a:r>
              <a:rPr sz="3600" spc="5" dirty="0">
                <a:solidFill>
                  <a:srgbClr val="3EB563"/>
                </a:solidFill>
              </a:rPr>
              <a:t>s</a:t>
            </a:r>
            <a:r>
              <a:rPr sz="3600" spc="-5" dirty="0">
                <a:solidFill>
                  <a:srgbClr val="3EB563"/>
                </a:solidFill>
              </a:rPr>
              <a:t>s</a:t>
            </a:r>
            <a:r>
              <a:rPr sz="3600" spc="5" dirty="0">
                <a:solidFill>
                  <a:srgbClr val="3EB563"/>
                </a:solidFill>
              </a:rPr>
              <a:t>o</a:t>
            </a:r>
            <a:r>
              <a:rPr sz="3600" spc="-5" dirty="0">
                <a:solidFill>
                  <a:srgbClr val="3EB563"/>
                </a:solidFill>
              </a:rPr>
              <a:t>c</a:t>
            </a:r>
            <a:r>
              <a:rPr sz="3600" spc="5" dirty="0">
                <a:solidFill>
                  <a:srgbClr val="3EB563"/>
                </a:solidFill>
              </a:rPr>
              <a:t>i</a:t>
            </a:r>
            <a:r>
              <a:rPr sz="3600" dirty="0">
                <a:solidFill>
                  <a:srgbClr val="3EB563"/>
                </a:solidFill>
              </a:rPr>
              <a:t>ations</a:t>
            </a:r>
            <a:endParaRPr sz="36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18260" y="736600"/>
            <a:ext cx="7320280" cy="5384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96339" y="683259"/>
            <a:ext cx="4993640" cy="7518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374394" y="752728"/>
            <a:ext cx="434086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Types </a:t>
            </a:r>
            <a:r>
              <a:rPr dirty="0"/>
              <a:t>of</a:t>
            </a:r>
            <a:r>
              <a:rPr spc="-10" dirty="0"/>
              <a:t> </a:t>
            </a:r>
            <a:r>
              <a:rPr spc="-5" dirty="0"/>
              <a:t>Associations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81000" y="1478914"/>
            <a:ext cx="8382000" cy="36907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5080" indent="-342900" algn="just">
              <a:lnSpc>
                <a:spcPct val="100000"/>
              </a:lnSpc>
              <a:spcBef>
                <a:spcPts val="100"/>
              </a:spcBef>
              <a:buClr>
                <a:srgbClr val="F5B820"/>
              </a:buClr>
              <a:buFont typeface="Wingdings"/>
              <a:buChar char=""/>
              <a:tabLst>
                <a:tab pos="355600" algn="l"/>
              </a:tabLst>
            </a:pP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Mycorrhizas are </a:t>
            </a:r>
            <a:r>
              <a:rPr sz="2400" spc="-10" dirty="0">
                <a:solidFill>
                  <a:srgbClr val="2F301D"/>
                </a:solidFill>
                <a:latin typeface="Verdana"/>
                <a:cs typeface="Verdana"/>
              </a:rPr>
              <a:t>commonly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divided 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into </a:t>
            </a:r>
            <a:r>
              <a:rPr sz="2400" spc="-5" dirty="0" err="1" smtClean="0">
                <a:solidFill>
                  <a:srgbClr val="FF0000"/>
                </a:solidFill>
                <a:latin typeface="Verdana"/>
                <a:cs typeface="Verdana"/>
              </a:rPr>
              <a:t>ectomycorrhizas</a:t>
            </a:r>
            <a:r>
              <a:rPr lang="en-US" sz="2400" spc="-5" dirty="0" smtClean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2400" spc="-5" dirty="0" smtClean="0">
                <a:solidFill>
                  <a:srgbClr val="2F301D"/>
                </a:solidFill>
                <a:latin typeface="Verdana"/>
                <a:cs typeface="Verdana"/>
              </a:rPr>
              <a:t>(extracellular)</a:t>
            </a:r>
            <a:r>
              <a:rPr lang="en-US" sz="2400" spc="-5" dirty="0" smtClean="0">
                <a:solidFill>
                  <a:srgbClr val="2F301D"/>
                </a:solidFill>
                <a:latin typeface="Verdana"/>
                <a:cs typeface="Verdana"/>
              </a:rPr>
              <a:t> </a:t>
            </a:r>
            <a:r>
              <a:rPr sz="2400" spc="-5" dirty="0" smtClean="0">
                <a:solidFill>
                  <a:srgbClr val="2F301D"/>
                </a:solidFill>
                <a:latin typeface="Verdana"/>
                <a:cs typeface="Verdana"/>
              </a:rPr>
              <a:t>and</a:t>
            </a:r>
            <a:r>
              <a:rPr lang="en-US" sz="2400" spc="-5" dirty="0" smtClean="0">
                <a:solidFill>
                  <a:srgbClr val="2F301D"/>
                </a:solidFill>
                <a:latin typeface="Verdana"/>
                <a:cs typeface="Verdana"/>
              </a:rPr>
              <a:t> </a:t>
            </a:r>
            <a:r>
              <a:rPr sz="2400" spc="-5" dirty="0" err="1" smtClean="0">
                <a:solidFill>
                  <a:srgbClr val="FF0000"/>
                </a:solidFill>
                <a:latin typeface="Verdana"/>
                <a:cs typeface="Verdana"/>
              </a:rPr>
              <a:t>endomycorrhizas</a:t>
            </a:r>
            <a:r>
              <a:rPr sz="2400" spc="-5" dirty="0" smtClean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2400" spc="-5" dirty="0" smtClean="0">
                <a:solidFill>
                  <a:srgbClr val="2F301D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(Intracellular</a:t>
            </a:r>
            <a:r>
              <a:rPr sz="2400" dirty="0" smtClean="0">
                <a:solidFill>
                  <a:srgbClr val="2F301D"/>
                </a:solidFill>
                <a:latin typeface="Verdana"/>
                <a:cs typeface="Verdana"/>
              </a:rPr>
              <a:t>).</a:t>
            </a:r>
            <a:endParaRPr lang="en-US" sz="2400" dirty="0" smtClean="0">
              <a:solidFill>
                <a:srgbClr val="2F301D"/>
              </a:solidFill>
              <a:latin typeface="Verdana"/>
              <a:cs typeface="Verdana"/>
            </a:endParaRPr>
          </a:p>
          <a:p>
            <a:pPr marL="354965" marR="5080" indent="-342900" algn="just">
              <a:lnSpc>
                <a:spcPct val="100000"/>
              </a:lnSpc>
              <a:spcBef>
                <a:spcPts val="100"/>
              </a:spcBef>
              <a:buClr>
                <a:srgbClr val="F5B820"/>
              </a:buClr>
              <a:buFont typeface="Wingdings"/>
              <a:buChar char=""/>
              <a:tabLst>
                <a:tab pos="355600" algn="l"/>
              </a:tabLst>
            </a:pPr>
            <a:endParaRPr sz="2400" dirty="0">
              <a:latin typeface="Verdana"/>
              <a:cs typeface="Verdana"/>
            </a:endParaRPr>
          </a:p>
          <a:p>
            <a:pPr marL="354965" marR="156210" indent="-342900" algn="just">
              <a:lnSpc>
                <a:spcPct val="100000"/>
              </a:lnSpc>
              <a:spcBef>
                <a:spcPts val="685"/>
              </a:spcBef>
              <a:buClr>
                <a:srgbClr val="F5B820"/>
              </a:buClr>
              <a:buFont typeface="Wingdings"/>
              <a:buChar char=""/>
              <a:tabLst>
                <a:tab pos="355600" algn="l"/>
              </a:tabLst>
            </a:pP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The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two types are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differentiated by 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the fact that the </a:t>
            </a:r>
            <a:r>
              <a:rPr sz="2400" dirty="0" err="1">
                <a:solidFill>
                  <a:srgbClr val="2F301D"/>
                </a:solidFill>
                <a:latin typeface="Verdana"/>
                <a:cs typeface="Verdana"/>
              </a:rPr>
              <a:t>hyphae</a:t>
            </a:r>
            <a:r>
              <a:rPr sz="2400" spc="-20" dirty="0">
                <a:solidFill>
                  <a:srgbClr val="2F301D"/>
                </a:solidFill>
                <a:latin typeface="Verdana"/>
                <a:cs typeface="Verdana"/>
              </a:rPr>
              <a:t> </a:t>
            </a:r>
            <a:r>
              <a:rPr sz="2400" dirty="0" smtClean="0">
                <a:solidFill>
                  <a:srgbClr val="2F301D"/>
                </a:solidFill>
                <a:latin typeface="Verdana"/>
                <a:cs typeface="Verdana"/>
              </a:rPr>
              <a:t>of</a:t>
            </a:r>
            <a:endParaRPr lang="en-US" sz="2400" dirty="0" smtClean="0">
              <a:solidFill>
                <a:srgbClr val="2F301D"/>
              </a:solidFill>
              <a:latin typeface="Verdana"/>
              <a:cs typeface="Verdana"/>
            </a:endParaRPr>
          </a:p>
          <a:p>
            <a:pPr marL="812800" lvl="1" indent="-342900" algn="just">
              <a:spcBef>
                <a:spcPts val="480"/>
              </a:spcBef>
              <a:buClr>
                <a:srgbClr val="F5B820"/>
              </a:buClr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2000" spc="-5" dirty="0" err="1" smtClean="0">
                <a:solidFill>
                  <a:srgbClr val="2F301D"/>
                </a:solidFill>
                <a:latin typeface="Verdana"/>
                <a:cs typeface="Verdana"/>
              </a:rPr>
              <a:t>ectomycorrhizal</a:t>
            </a:r>
            <a:r>
              <a:rPr sz="2000" spc="-5" dirty="0" smtClean="0">
                <a:solidFill>
                  <a:srgbClr val="2F301D"/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rgbClr val="2F301D"/>
                </a:solidFill>
                <a:latin typeface="Verdana"/>
                <a:cs typeface="Verdana"/>
              </a:rPr>
              <a:t>fungi do not penetrate</a:t>
            </a:r>
            <a:r>
              <a:rPr sz="2000" spc="70" dirty="0">
                <a:solidFill>
                  <a:srgbClr val="2F301D"/>
                </a:solidFill>
                <a:latin typeface="Verdana"/>
                <a:cs typeface="Verdana"/>
              </a:rPr>
              <a:t> </a:t>
            </a:r>
            <a:r>
              <a:rPr sz="2000" spc="-10" dirty="0" smtClean="0">
                <a:solidFill>
                  <a:srgbClr val="2F301D"/>
                </a:solidFill>
                <a:latin typeface="Verdana"/>
                <a:cs typeface="Verdana"/>
              </a:rPr>
              <a:t>individual</a:t>
            </a:r>
            <a:r>
              <a:rPr lang="en-US" sz="2000" dirty="0" smtClean="0">
                <a:latin typeface="Verdana"/>
                <a:cs typeface="Verdana"/>
              </a:rPr>
              <a:t> </a:t>
            </a:r>
            <a:r>
              <a:rPr sz="2000" spc="-5" dirty="0" smtClean="0">
                <a:solidFill>
                  <a:srgbClr val="2F301D"/>
                </a:solidFill>
                <a:latin typeface="Verdana"/>
                <a:cs typeface="Verdana"/>
              </a:rPr>
              <a:t>cells </a:t>
            </a:r>
            <a:r>
              <a:rPr sz="2000" spc="-5" dirty="0">
                <a:solidFill>
                  <a:srgbClr val="2F301D"/>
                </a:solidFill>
                <a:latin typeface="Verdana"/>
                <a:cs typeface="Verdana"/>
              </a:rPr>
              <a:t>within the</a:t>
            </a:r>
            <a:r>
              <a:rPr sz="2000" spc="35" dirty="0">
                <a:solidFill>
                  <a:srgbClr val="2F301D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2F301D"/>
                </a:solidFill>
                <a:latin typeface="Verdana"/>
                <a:cs typeface="Verdana"/>
              </a:rPr>
              <a:t>root</a:t>
            </a:r>
            <a:endParaRPr sz="2000" dirty="0">
              <a:latin typeface="Verdana"/>
              <a:cs typeface="Verdana"/>
            </a:endParaRPr>
          </a:p>
          <a:p>
            <a:pPr marL="812165" marR="105410" lvl="1" indent="-342900" algn="just">
              <a:spcBef>
                <a:spcPts val="480"/>
              </a:spcBef>
              <a:buClr>
                <a:srgbClr val="F5B820"/>
              </a:buClr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2000" spc="-5" dirty="0">
                <a:solidFill>
                  <a:srgbClr val="2F301D"/>
                </a:solidFill>
                <a:latin typeface="Verdana"/>
                <a:cs typeface="Verdana"/>
              </a:rPr>
              <a:t>endomycorrhizal fungi penetrate </a:t>
            </a:r>
            <a:r>
              <a:rPr sz="2000" dirty="0">
                <a:solidFill>
                  <a:srgbClr val="2F301D"/>
                </a:solidFill>
                <a:latin typeface="Verdana"/>
                <a:cs typeface="Verdana"/>
              </a:rPr>
              <a:t>the </a:t>
            </a:r>
            <a:r>
              <a:rPr sz="2000" spc="-5" dirty="0">
                <a:solidFill>
                  <a:srgbClr val="2F301D"/>
                </a:solidFill>
                <a:latin typeface="Verdana"/>
                <a:cs typeface="Verdana"/>
              </a:rPr>
              <a:t>cell wall </a:t>
            </a:r>
            <a:r>
              <a:rPr sz="2000" dirty="0">
                <a:solidFill>
                  <a:srgbClr val="2F301D"/>
                </a:solidFill>
                <a:latin typeface="Verdana"/>
                <a:cs typeface="Verdana"/>
              </a:rPr>
              <a:t>and  </a:t>
            </a:r>
            <a:r>
              <a:rPr sz="2000" spc="-5" dirty="0">
                <a:solidFill>
                  <a:srgbClr val="2F301D"/>
                </a:solidFill>
                <a:latin typeface="Verdana"/>
                <a:cs typeface="Verdana"/>
              </a:rPr>
              <a:t>invaginate </a:t>
            </a:r>
            <a:r>
              <a:rPr sz="2000" dirty="0">
                <a:solidFill>
                  <a:srgbClr val="2F301D"/>
                </a:solidFill>
                <a:latin typeface="Verdana"/>
                <a:cs typeface="Verdana"/>
              </a:rPr>
              <a:t>the </a:t>
            </a:r>
            <a:r>
              <a:rPr sz="2000" spc="-5" dirty="0">
                <a:solidFill>
                  <a:srgbClr val="2F301D"/>
                </a:solidFill>
                <a:latin typeface="Verdana"/>
                <a:cs typeface="Verdana"/>
              </a:rPr>
              <a:t>cell</a:t>
            </a:r>
            <a:r>
              <a:rPr sz="2000" spc="20" dirty="0">
                <a:solidFill>
                  <a:srgbClr val="2F301D"/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rgbClr val="2F301D"/>
                </a:solidFill>
                <a:latin typeface="Verdana"/>
                <a:cs typeface="Verdana"/>
              </a:rPr>
              <a:t>membrane.</a:t>
            </a:r>
            <a:endParaRPr sz="2000" dirty="0">
              <a:latin typeface="Verdana"/>
              <a:cs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18260" y="736600"/>
            <a:ext cx="7320280" cy="5384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57200" y="1478915"/>
            <a:ext cx="8153399" cy="37959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306070" indent="-342900" algn="just">
              <a:lnSpc>
                <a:spcPct val="100000"/>
              </a:lnSpc>
              <a:spcBef>
                <a:spcPts val="100"/>
              </a:spcBef>
              <a:buClr>
                <a:srgbClr val="F5B820"/>
              </a:buClr>
              <a:buFont typeface="Wingdings"/>
              <a:buChar char=""/>
              <a:tabLst>
                <a:tab pos="355600" algn="l"/>
              </a:tabLst>
            </a:pP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Endomycorrhizas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are variable and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have 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been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further classified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as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arbuscular, </a:t>
            </a:r>
            <a:r>
              <a:rPr sz="2400" dirty="0" smtClean="0">
                <a:solidFill>
                  <a:srgbClr val="2F301D"/>
                </a:solidFill>
                <a:latin typeface="Verdana"/>
                <a:cs typeface="Verdana"/>
              </a:rPr>
              <a:t>ericoid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,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arbutoid, monotropoid, and orchid  </a:t>
            </a:r>
            <a:r>
              <a:rPr sz="2400" spc="-5" dirty="0" err="1">
                <a:solidFill>
                  <a:srgbClr val="2F301D"/>
                </a:solidFill>
                <a:latin typeface="Verdana"/>
                <a:cs typeface="Verdana"/>
              </a:rPr>
              <a:t>mycorrhizas</a:t>
            </a:r>
            <a:r>
              <a:rPr sz="2400" spc="-5" dirty="0" smtClean="0">
                <a:solidFill>
                  <a:srgbClr val="2F301D"/>
                </a:solidFill>
                <a:latin typeface="Verdana"/>
                <a:cs typeface="Verdana"/>
              </a:rPr>
              <a:t>.</a:t>
            </a:r>
            <a:endParaRPr lang="en-US" sz="2400" spc="-5" dirty="0" smtClean="0">
              <a:solidFill>
                <a:srgbClr val="2F301D"/>
              </a:solidFill>
              <a:latin typeface="Verdana"/>
              <a:cs typeface="Verdana"/>
            </a:endParaRPr>
          </a:p>
          <a:p>
            <a:pPr marL="354965" marR="306070" indent="-342900" algn="just">
              <a:lnSpc>
                <a:spcPct val="100000"/>
              </a:lnSpc>
              <a:spcBef>
                <a:spcPts val="100"/>
              </a:spcBef>
              <a:buClr>
                <a:srgbClr val="F5B820"/>
              </a:buClr>
              <a:tabLst>
                <a:tab pos="355600" algn="l"/>
              </a:tabLst>
            </a:pPr>
            <a:endParaRPr sz="2400" dirty="0">
              <a:latin typeface="Verdana"/>
              <a:cs typeface="Verdana"/>
            </a:endParaRPr>
          </a:p>
          <a:p>
            <a:pPr marL="354965" marR="5080" indent="-342900" algn="just">
              <a:lnSpc>
                <a:spcPct val="100000"/>
              </a:lnSpc>
              <a:spcBef>
                <a:spcPts val="585"/>
              </a:spcBef>
              <a:buClr>
                <a:srgbClr val="F5B820"/>
              </a:buClr>
              <a:buFont typeface="Wingdings"/>
              <a:buChar char=""/>
              <a:tabLst>
                <a:tab pos="355600" algn="l"/>
              </a:tabLst>
            </a:pP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Arbuscular mycorrhizas, or AM (formerly  known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as </a:t>
            </a:r>
            <a:r>
              <a:rPr sz="2400" spc="-5" dirty="0">
                <a:solidFill>
                  <a:srgbClr val="FF0000"/>
                </a:solidFill>
                <a:latin typeface="Verdana"/>
                <a:cs typeface="Verdana"/>
              </a:rPr>
              <a:t>vesicular-arbuscular mycorrhizas,  or </a:t>
            </a:r>
            <a:r>
              <a:rPr sz="2400" dirty="0">
                <a:solidFill>
                  <a:srgbClr val="FF0000"/>
                </a:solidFill>
                <a:latin typeface="Verdana"/>
                <a:cs typeface="Verdana"/>
              </a:rPr>
              <a:t>VAM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), are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mycorrhizas whose hyphae  enter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into the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plant cells, producing  structures that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are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either balloon-like  (vesicles) or dichotomously branching  invaginations</a:t>
            </a:r>
            <a:r>
              <a:rPr sz="2400" spc="45" dirty="0">
                <a:solidFill>
                  <a:srgbClr val="2F301D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(arbuscules).</a:t>
            </a:r>
            <a:endParaRPr sz="2400" dirty="0">
              <a:latin typeface="Verdana"/>
              <a:cs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18260" y="736600"/>
            <a:ext cx="7320280" cy="5384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04801" y="1478915"/>
            <a:ext cx="8382000" cy="38266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5080" indent="-342900" algn="just">
              <a:lnSpc>
                <a:spcPct val="100000"/>
              </a:lnSpc>
              <a:spcBef>
                <a:spcPts val="100"/>
              </a:spcBef>
              <a:buClr>
                <a:srgbClr val="F5B820"/>
              </a:buClr>
              <a:buFont typeface="Wingdings"/>
              <a:buChar char=""/>
              <a:tabLst>
                <a:tab pos="355600" algn="l"/>
              </a:tabLst>
            </a:pPr>
            <a:r>
              <a:rPr sz="2200" spc="-5" dirty="0">
                <a:solidFill>
                  <a:srgbClr val="FF0000"/>
                </a:solidFill>
                <a:latin typeface="Verdana"/>
                <a:cs typeface="Verdana"/>
              </a:rPr>
              <a:t>Ectomycorrhizas, or </a:t>
            </a:r>
            <a:r>
              <a:rPr sz="2200" dirty="0">
                <a:solidFill>
                  <a:srgbClr val="FF0000"/>
                </a:solidFill>
                <a:latin typeface="Verdana"/>
                <a:cs typeface="Verdana"/>
              </a:rPr>
              <a:t>EcM</a:t>
            </a:r>
            <a:r>
              <a:rPr sz="2200" dirty="0">
                <a:solidFill>
                  <a:srgbClr val="2F301D"/>
                </a:solidFill>
                <a:latin typeface="Verdana"/>
                <a:cs typeface="Verdana"/>
              </a:rPr>
              <a:t>, are typically  </a:t>
            </a:r>
            <a:r>
              <a:rPr sz="2200" spc="-5" dirty="0">
                <a:solidFill>
                  <a:srgbClr val="2F301D"/>
                </a:solidFill>
                <a:latin typeface="Verdana"/>
                <a:cs typeface="Verdana"/>
              </a:rPr>
              <a:t>formed </a:t>
            </a:r>
            <a:r>
              <a:rPr sz="2200" dirty="0">
                <a:solidFill>
                  <a:srgbClr val="2F301D"/>
                </a:solidFill>
                <a:latin typeface="Verdana"/>
                <a:cs typeface="Verdana"/>
              </a:rPr>
              <a:t>between </a:t>
            </a:r>
            <a:r>
              <a:rPr sz="2200" spc="-5" dirty="0">
                <a:solidFill>
                  <a:srgbClr val="2F301D"/>
                </a:solidFill>
                <a:latin typeface="Verdana"/>
                <a:cs typeface="Verdana"/>
              </a:rPr>
              <a:t>the roots </a:t>
            </a:r>
            <a:r>
              <a:rPr sz="2200" spc="-10" dirty="0">
                <a:solidFill>
                  <a:srgbClr val="2F301D"/>
                </a:solidFill>
                <a:latin typeface="Verdana"/>
                <a:cs typeface="Verdana"/>
              </a:rPr>
              <a:t>of </a:t>
            </a:r>
            <a:r>
              <a:rPr sz="2200" spc="-5" dirty="0">
                <a:solidFill>
                  <a:srgbClr val="2F301D"/>
                </a:solidFill>
                <a:latin typeface="Verdana"/>
                <a:cs typeface="Verdana"/>
              </a:rPr>
              <a:t>around 10% of  </a:t>
            </a:r>
            <a:r>
              <a:rPr sz="2200" spc="-10" dirty="0">
                <a:solidFill>
                  <a:srgbClr val="2F301D"/>
                </a:solidFill>
                <a:latin typeface="Verdana"/>
                <a:cs typeface="Verdana"/>
              </a:rPr>
              <a:t>plant </a:t>
            </a:r>
            <a:r>
              <a:rPr sz="2200" dirty="0">
                <a:solidFill>
                  <a:srgbClr val="2F301D"/>
                </a:solidFill>
                <a:latin typeface="Verdana"/>
                <a:cs typeface="Verdana"/>
              </a:rPr>
              <a:t>families, </a:t>
            </a:r>
            <a:r>
              <a:rPr sz="2200" spc="-5" dirty="0">
                <a:solidFill>
                  <a:srgbClr val="2F301D"/>
                </a:solidFill>
                <a:latin typeface="Verdana"/>
                <a:cs typeface="Verdana"/>
              </a:rPr>
              <a:t>mostly woody plants  including </a:t>
            </a:r>
            <a:r>
              <a:rPr sz="2200" dirty="0">
                <a:solidFill>
                  <a:srgbClr val="2F301D"/>
                </a:solidFill>
                <a:latin typeface="Verdana"/>
                <a:cs typeface="Verdana"/>
              </a:rPr>
              <a:t>the </a:t>
            </a:r>
            <a:r>
              <a:rPr sz="2200" spc="-5" dirty="0">
                <a:solidFill>
                  <a:srgbClr val="2F301D"/>
                </a:solidFill>
                <a:latin typeface="Verdana"/>
                <a:cs typeface="Verdana"/>
              </a:rPr>
              <a:t>birch, </a:t>
            </a:r>
            <a:r>
              <a:rPr sz="2200" dirty="0">
                <a:solidFill>
                  <a:srgbClr val="2F301D"/>
                </a:solidFill>
                <a:latin typeface="Verdana"/>
                <a:cs typeface="Verdana"/>
              </a:rPr>
              <a:t>dipterocarp, </a:t>
            </a:r>
            <a:r>
              <a:rPr sz="2200" spc="-10" dirty="0">
                <a:solidFill>
                  <a:srgbClr val="2F301D"/>
                </a:solidFill>
                <a:latin typeface="Verdana"/>
                <a:cs typeface="Verdana"/>
              </a:rPr>
              <a:t>eucalyptus,  </a:t>
            </a:r>
            <a:r>
              <a:rPr sz="2200" spc="-5" dirty="0">
                <a:solidFill>
                  <a:srgbClr val="2F301D"/>
                </a:solidFill>
                <a:latin typeface="Verdana"/>
                <a:cs typeface="Verdana"/>
              </a:rPr>
              <a:t>oak, pine, and rose families, orchids, and  </a:t>
            </a:r>
            <a:r>
              <a:rPr sz="2200" spc="-10" dirty="0">
                <a:solidFill>
                  <a:srgbClr val="2F301D"/>
                </a:solidFill>
                <a:latin typeface="Verdana"/>
                <a:cs typeface="Verdana"/>
              </a:rPr>
              <a:t>fungi </a:t>
            </a:r>
            <a:r>
              <a:rPr sz="2200" spc="-5" dirty="0">
                <a:solidFill>
                  <a:srgbClr val="2F301D"/>
                </a:solidFill>
                <a:latin typeface="Verdana"/>
                <a:cs typeface="Verdana"/>
              </a:rPr>
              <a:t>belonging </a:t>
            </a:r>
            <a:r>
              <a:rPr sz="2200" dirty="0">
                <a:solidFill>
                  <a:srgbClr val="2F301D"/>
                </a:solidFill>
                <a:latin typeface="Verdana"/>
                <a:cs typeface="Verdana"/>
              </a:rPr>
              <a:t>to the </a:t>
            </a:r>
            <a:r>
              <a:rPr sz="2200" spc="-5" dirty="0">
                <a:solidFill>
                  <a:srgbClr val="FF0000"/>
                </a:solidFill>
                <a:latin typeface="Verdana"/>
                <a:cs typeface="Verdana"/>
              </a:rPr>
              <a:t>Basidiomycota,  Ascomycota, and</a:t>
            </a:r>
            <a:r>
              <a:rPr sz="2200" spc="20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2200" spc="-5" dirty="0" err="1">
                <a:solidFill>
                  <a:srgbClr val="FF0000"/>
                </a:solidFill>
                <a:latin typeface="Verdana"/>
                <a:cs typeface="Verdana"/>
              </a:rPr>
              <a:t>Zygomycota</a:t>
            </a:r>
            <a:r>
              <a:rPr sz="2200" spc="-5" dirty="0" smtClean="0">
                <a:solidFill>
                  <a:srgbClr val="2F301D"/>
                </a:solidFill>
                <a:latin typeface="Verdana"/>
                <a:cs typeface="Verdana"/>
              </a:rPr>
              <a:t>.</a:t>
            </a:r>
            <a:endParaRPr lang="en-US" sz="2200" spc="-5" dirty="0" smtClean="0">
              <a:solidFill>
                <a:srgbClr val="2F301D"/>
              </a:solidFill>
              <a:latin typeface="Verdana"/>
              <a:cs typeface="Verdana"/>
            </a:endParaRPr>
          </a:p>
          <a:p>
            <a:pPr marL="354965" marR="5080" indent="-342900" algn="just">
              <a:lnSpc>
                <a:spcPct val="100000"/>
              </a:lnSpc>
              <a:spcBef>
                <a:spcPts val="100"/>
              </a:spcBef>
              <a:buClr>
                <a:srgbClr val="F5B820"/>
              </a:buClr>
              <a:tabLst>
                <a:tab pos="355600" algn="l"/>
              </a:tabLst>
            </a:pPr>
            <a:endParaRPr sz="2200" dirty="0">
              <a:latin typeface="Verdana"/>
              <a:cs typeface="Verdana"/>
            </a:endParaRPr>
          </a:p>
          <a:p>
            <a:pPr marL="354965" marR="112395" indent="-342900" algn="just">
              <a:lnSpc>
                <a:spcPct val="100000"/>
              </a:lnSpc>
              <a:spcBef>
                <a:spcPts val="585"/>
              </a:spcBef>
              <a:buClr>
                <a:srgbClr val="F5B820"/>
              </a:buClr>
              <a:buFont typeface="Wingdings"/>
              <a:buChar char=""/>
              <a:tabLst>
                <a:tab pos="355600" algn="l"/>
              </a:tabLst>
            </a:pPr>
            <a:r>
              <a:rPr sz="2200" spc="-10" dirty="0">
                <a:solidFill>
                  <a:srgbClr val="2F301D"/>
                </a:solidFill>
                <a:latin typeface="Verdana"/>
                <a:cs typeface="Verdana"/>
              </a:rPr>
              <a:t>Some </a:t>
            </a:r>
            <a:r>
              <a:rPr sz="2200" dirty="0">
                <a:solidFill>
                  <a:srgbClr val="2F301D"/>
                </a:solidFill>
                <a:latin typeface="Verdana"/>
                <a:cs typeface="Verdana"/>
              </a:rPr>
              <a:t>EcM </a:t>
            </a:r>
            <a:r>
              <a:rPr sz="2200" spc="-10" dirty="0">
                <a:solidFill>
                  <a:srgbClr val="2F301D"/>
                </a:solidFill>
                <a:latin typeface="Verdana"/>
                <a:cs typeface="Verdana"/>
              </a:rPr>
              <a:t>fungi, </a:t>
            </a:r>
            <a:r>
              <a:rPr sz="2200" spc="-5" dirty="0">
                <a:solidFill>
                  <a:srgbClr val="2F301D"/>
                </a:solidFill>
                <a:latin typeface="Verdana"/>
                <a:cs typeface="Verdana"/>
              </a:rPr>
              <a:t>such </a:t>
            </a:r>
            <a:r>
              <a:rPr sz="2200" dirty="0">
                <a:solidFill>
                  <a:srgbClr val="2F301D"/>
                </a:solidFill>
                <a:latin typeface="Verdana"/>
                <a:cs typeface="Verdana"/>
              </a:rPr>
              <a:t>as </a:t>
            </a:r>
            <a:r>
              <a:rPr sz="2200" spc="-10" dirty="0">
                <a:solidFill>
                  <a:srgbClr val="2F301D"/>
                </a:solidFill>
                <a:latin typeface="Verdana"/>
                <a:cs typeface="Verdana"/>
              </a:rPr>
              <a:t>many </a:t>
            </a:r>
            <a:r>
              <a:rPr sz="2200" i="1" spc="-5" dirty="0">
                <a:solidFill>
                  <a:srgbClr val="2F301D"/>
                </a:solidFill>
                <a:latin typeface="Verdana"/>
                <a:cs typeface="Verdana"/>
              </a:rPr>
              <a:t>Leccinum</a:t>
            </a:r>
            <a:r>
              <a:rPr sz="2200" spc="-5" dirty="0">
                <a:solidFill>
                  <a:srgbClr val="2F301D"/>
                </a:solidFill>
                <a:latin typeface="Verdana"/>
                <a:cs typeface="Verdana"/>
              </a:rPr>
              <a:t>  and </a:t>
            </a:r>
            <a:r>
              <a:rPr sz="2200" i="1" spc="-5" dirty="0">
                <a:solidFill>
                  <a:srgbClr val="2F301D"/>
                </a:solidFill>
                <a:latin typeface="Verdana"/>
                <a:cs typeface="Verdana"/>
              </a:rPr>
              <a:t>Suillus</a:t>
            </a:r>
            <a:r>
              <a:rPr sz="2200" spc="-5" dirty="0">
                <a:solidFill>
                  <a:srgbClr val="2F301D"/>
                </a:solidFill>
                <a:latin typeface="Verdana"/>
                <a:cs typeface="Verdana"/>
              </a:rPr>
              <a:t>, </a:t>
            </a:r>
            <a:r>
              <a:rPr sz="2200" dirty="0">
                <a:solidFill>
                  <a:srgbClr val="2F301D"/>
                </a:solidFill>
                <a:latin typeface="Verdana"/>
                <a:cs typeface="Verdana"/>
              </a:rPr>
              <a:t>are </a:t>
            </a:r>
            <a:r>
              <a:rPr sz="2200" spc="-5" dirty="0">
                <a:solidFill>
                  <a:srgbClr val="2F301D"/>
                </a:solidFill>
                <a:latin typeface="Verdana"/>
                <a:cs typeface="Verdana"/>
              </a:rPr>
              <a:t>symbiotic </a:t>
            </a:r>
            <a:r>
              <a:rPr sz="2200" dirty="0">
                <a:solidFill>
                  <a:srgbClr val="2F301D"/>
                </a:solidFill>
                <a:latin typeface="Verdana"/>
                <a:cs typeface="Verdana"/>
              </a:rPr>
              <a:t>with </a:t>
            </a:r>
            <a:r>
              <a:rPr sz="2200" spc="-10" dirty="0">
                <a:solidFill>
                  <a:srgbClr val="2F301D"/>
                </a:solidFill>
                <a:latin typeface="Verdana"/>
                <a:cs typeface="Verdana"/>
              </a:rPr>
              <a:t>only one  </a:t>
            </a:r>
            <a:r>
              <a:rPr sz="2200" spc="-5" dirty="0">
                <a:solidFill>
                  <a:srgbClr val="2F301D"/>
                </a:solidFill>
                <a:latin typeface="Verdana"/>
                <a:cs typeface="Verdana"/>
              </a:rPr>
              <a:t>particular </a:t>
            </a:r>
            <a:r>
              <a:rPr sz="2200" spc="-10" dirty="0">
                <a:solidFill>
                  <a:srgbClr val="2F301D"/>
                </a:solidFill>
                <a:latin typeface="Verdana"/>
                <a:cs typeface="Verdana"/>
              </a:rPr>
              <a:t>genus </a:t>
            </a:r>
            <a:r>
              <a:rPr sz="2200" spc="-5" dirty="0">
                <a:solidFill>
                  <a:srgbClr val="2F301D"/>
                </a:solidFill>
                <a:latin typeface="Verdana"/>
                <a:cs typeface="Verdana"/>
              </a:rPr>
              <a:t>of plant, while other </a:t>
            </a:r>
            <a:r>
              <a:rPr sz="2200" spc="-10" dirty="0">
                <a:solidFill>
                  <a:srgbClr val="2F301D"/>
                </a:solidFill>
                <a:latin typeface="Verdana"/>
                <a:cs typeface="Verdana"/>
              </a:rPr>
              <a:t>fungi,  </a:t>
            </a:r>
            <a:r>
              <a:rPr sz="2200" spc="-5" dirty="0">
                <a:solidFill>
                  <a:srgbClr val="2F301D"/>
                </a:solidFill>
                <a:latin typeface="Verdana"/>
                <a:cs typeface="Verdana"/>
              </a:rPr>
              <a:t>such </a:t>
            </a:r>
            <a:r>
              <a:rPr sz="2200" dirty="0">
                <a:solidFill>
                  <a:srgbClr val="2F301D"/>
                </a:solidFill>
                <a:latin typeface="Verdana"/>
                <a:cs typeface="Verdana"/>
              </a:rPr>
              <a:t>as the </a:t>
            </a:r>
            <a:r>
              <a:rPr sz="2200" i="1" spc="-5" dirty="0">
                <a:solidFill>
                  <a:srgbClr val="2F301D"/>
                </a:solidFill>
                <a:latin typeface="Verdana"/>
                <a:cs typeface="Verdana"/>
              </a:rPr>
              <a:t>Amanita</a:t>
            </a:r>
            <a:r>
              <a:rPr sz="2200" spc="-5" dirty="0">
                <a:solidFill>
                  <a:srgbClr val="2F301D"/>
                </a:solidFill>
                <a:latin typeface="Verdana"/>
                <a:cs typeface="Verdana"/>
              </a:rPr>
              <a:t>, </a:t>
            </a:r>
            <a:r>
              <a:rPr sz="2200" dirty="0">
                <a:solidFill>
                  <a:srgbClr val="2F301D"/>
                </a:solidFill>
                <a:latin typeface="Verdana"/>
                <a:cs typeface="Verdana"/>
              </a:rPr>
              <a:t>are </a:t>
            </a:r>
            <a:r>
              <a:rPr sz="2200" spc="-5" dirty="0">
                <a:solidFill>
                  <a:srgbClr val="2F301D"/>
                </a:solidFill>
                <a:latin typeface="Verdana"/>
                <a:cs typeface="Verdana"/>
              </a:rPr>
              <a:t>generalists </a:t>
            </a:r>
            <a:r>
              <a:rPr sz="2200" dirty="0">
                <a:solidFill>
                  <a:srgbClr val="2F301D"/>
                </a:solidFill>
                <a:latin typeface="Verdana"/>
                <a:cs typeface="Verdana"/>
              </a:rPr>
              <a:t>that  </a:t>
            </a:r>
            <a:r>
              <a:rPr sz="2200" spc="-5" dirty="0">
                <a:solidFill>
                  <a:srgbClr val="2F301D"/>
                </a:solidFill>
                <a:latin typeface="Verdana"/>
                <a:cs typeface="Verdana"/>
              </a:rPr>
              <a:t>form mycorrhizas </a:t>
            </a:r>
            <a:r>
              <a:rPr sz="2200" dirty="0">
                <a:solidFill>
                  <a:srgbClr val="2F301D"/>
                </a:solidFill>
                <a:latin typeface="Verdana"/>
                <a:cs typeface="Verdana"/>
              </a:rPr>
              <a:t>with </a:t>
            </a:r>
            <a:r>
              <a:rPr sz="2200" spc="-10" dirty="0">
                <a:solidFill>
                  <a:srgbClr val="2F301D"/>
                </a:solidFill>
                <a:latin typeface="Verdana"/>
                <a:cs typeface="Verdana"/>
              </a:rPr>
              <a:t>many </a:t>
            </a:r>
            <a:r>
              <a:rPr sz="2200" spc="-5" dirty="0">
                <a:solidFill>
                  <a:srgbClr val="2F301D"/>
                </a:solidFill>
                <a:latin typeface="Verdana"/>
                <a:cs typeface="Verdana"/>
              </a:rPr>
              <a:t>different  plants.</a:t>
            </a:r>
            <a:endParaRPr sz="2200" dirty="0">
              <a:latin typeface="Verdana"/>
              <a:cs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18260" y="736600"/>
            <a:ext cx="7320280" cy="5384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304800" y="1441450"/>
          <a:ext cx="8458200" cy="45021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50507"/>
                <a:gridCol w="6007693"/>
              </a:tblGrid>
              <a:tr h="429616">
                <a:tc>
                  <a:txBody>
                    <a:bodyPr/>
                    <a:lstStyle/>
                    <a:p>
                      <a:pPr marL="445134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Association</a:t>
                      </a:r>
                      <a:endParaRPr sz="1800" dirty="0">
                        <a:latin typeface="Verdana"/>
                        <a:cs typeface="Verdana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3EB563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Occurrence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3EB563"/>
                    </a:solidFill>
                  </a:tcPr>
                </a:tc>
              </a:tr>
              <a:tr h="1424210">
                <a:tc>
                  <a:txBody>
                    <a:bodyPr/>
                    <a:lstStyle/>
                    <a:p>
                      <a:pPr marL="91440" marR="170180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800" spc="-15" dirty="0">
                          <a:solidFill>
                            <a:srgbClr val="2F301D"/>
                          </a:solidFill>
                          <a:latin typeface="Verdana"/>
                          <a:cs typeface="Verdana"/>
                        </a:rPr>
                        <a:t>Vesicular  </a:t>
                      </a:r>
                      <a:r>
                        <a:rPr sz="1800" spc="-5" dirty="0">
                          <a:solidFill>
                            <a:srgbClr val="2F301D"/>
                          </a:solidFill>
                          <a:latin typeface="Verdana"/>
                          <a:cs typeface="Verdana"/>
                        </a:rPr>
                        <a:t>Arbuscular  </a:t>
                      </a:r>
                      <a:r>
                        <a:rPr sz="1800" spc="-10" dirty="0">
                          <a:solidFill>
                            <a:srgbClr val="2F301D"/>
                          </a:solidFill>
                          <a:latin typeface="Verdana"/>
                          <a:cs typeface="Verdana"/>
                        </a:rPr>
                        <a:t>Mycorrhizal (VAM)  plants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EE4D2"/>
                    </a:solidFill>
                  </a:tcPr>
                </a:tc>
                <a:tc>
                  <a:txBody>
                    <a:bodyPr/>
                    <a:lstStyle/>
                    <a:p>
                      <a:pPr marL="379095" indent="-287655">
                        <a:lnSpc>
                          <a:spcPct val="100000"/>
                        </a:lnSpc>
                        <a:spcBef>
                          <a:spcPts val="345"/>
                        </a:spcBef>
                        <a:buFont typeface="Arial"/>
                        <a:buChar char="•"/>
                        <a:tabLst>
                          <a:tab pos="379095" algn="l"/>
                          <a:tab pos="379730" algn="l"/>
                        </a:tabLst>
                      </a:pPr>
                      <a:r>
                        <a:rPr sz="1800" spc="-10" dirty="0">
                          <a:solidFill>
                            <a:srgbClr val="2F301D"/>
                          </a:solidFill>
                          <a:latin typeface="Verdana"/>
                          <a:cs typeface="Verdana"/>
                        </a:rPr>
                        <a:t>Plants with </a:t>
                      </a:r>
                      <a:r>
                        <a:rPr sz="1800" spc="-15" dirty="0">
                          <a:solidFill>
                            <a:srgbClr val="2F301D"/>
                          </a:solidFill>
                          <a:latin typeface="Verdana"/>
                          <a:cs typeface="Verdana"/>
                        </a:rPr>
                        <a:t>VAM </a:t>
                      </a:r>
                      <a:r>
                        <a:rPr sz="1800" spc="-5" dirty="0">
                          <a:solidFill>
                            <a:srgbClr val="2F301D"/>
                          </a:solidFill>
                          <a:latin typeface="Verdana"/>
                          <a:cs typeface="Verdana"/>
                        </a:rPr>
                        <a:t>are </a:t>
                      </a:r>
                      <a:r>
                        <a:rPr sz="1800" dirty="0">
                          <a:solidFill>
                            <a:srgbClr val="2F301D"/>
                          </a:solidFill>
                          <a:latin typeface="Verdana"/>
                          <a:cs typeface="Verdana"/>
                        </a:rPr>
                        <a:t>common </a:t>
                      </a:r>
                      <a:r>
                        <a:rPr sz="1800" spc="-10" dirty="0">
                          <a:solidFill>
                            <a:srgbClr val="2F301D"/>
                          </a:solidFill>
                          <a:latin typeface="Verdana"/>
                          <a:cs typeface="Verdana"/>
                        </a:rPr>
                        <a:t>in </a:t>
                      </a:r>
                      <a:r>
                        <a:rPr sz="1800" dirty="0">
                          <a:solidFill>
                            <a:srgbClr val="2F301D"/>
                          </a:solidFill>
                          <a:latin typeface="Verdana"/>
                          <a:cs typeface="Verdana"/>
                        </a:rPr>
                        <a:t>most</a:t>
                      </a:r>
                      <a:r>
                        <a:rPr sz="1800" spc="50" dirty="0">
                          <a:solidFill>
                            <a:srgbClr val="2F301D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800" spc="-10" dirty="0">
                          <a:solidFill>
                            <a:srgbClr val="2F301D"/>
                          </a:solidFill>
                          <a:latin typeface="Verdana"/>
                          <a:cs typeface="Verdana"/>
                        </a:rPr>
                        <a:t>habitats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EE4D2"/>
                    </a:solidFill>
                  </a:tcPr>
                </a:tc>
              </a:tr>
              <a:tr h="2648324">
                <a:tc>
                  <a:txBody>
                    <a:bodyPr/>
                    <a:lstStyle/>
                    <a:p>
                      <a:pPr marL="91440" marR="44069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800" spc="-5" dirty="0">
                          <a:solidFill>
                            <a:srgbClr val="2F301D"/>
                          </a:solidFill>
                          <a:latin typeface="Verdana"/>
                          <a:cs typeface="Verdana"/>
                        </a:rPr>
                        <a:t>Ecto</a:t>
                      </a:r>
                      <a:r>
                        <a:rPr sz="1800" spc="-10" dirty="0">
                          <a:solidFill>
                            <a:srgbClr val="2F301D"/>
                          </a:solidFill>
                          <a:latin typeface="Verdana"/>
                          <a:cs typeface="Verdana"/>
                        </a:rPr>
                        <a:t>m</a:t>
                      </a:r>
                      <a:r>
                        <a:rPr sz="1800" spc="-25" dirty="0">
                          <a:solidFill>
                            <a:srgbClr val="2F301D"/>
                          </a:solidFill>
                          <a:latin typeface="Verdana"/>
                          <a:cs typeface="Verdana"/>
                        </a:rPr>
                        <a:t>y</a:t>
                      </a:r>
                      <a:r>
                        <a:rPr sz="1800" dirty="0">
                          <a:solidFill>
                            <a:srgbClr val="2F301D"/>
                          </a:solidFill>
                          <a:latin typeface="Verdana"/>
                          <a:cs typeface="Verdana"/>
                        </a:rPr>
                        <a:t>c</a:t>
                      </a:r>
                      <a:r>
                        <a:rPr sz="1800" spc="5" dirty="0">
                          <a:solidFill>
                            <a:srgbClr val="2F301D"/>
                          </a:solidFill>
                          <a:latin typeface="Verdana"/>
                          <a:cs typeface="Verdana"/>
                        </a:rPr>
                        <a:t>o</a:t>
                      </a:r>
                      <a:r>
                        <a:rPr sz="1800" spc="-10" dirty="0">
                          <a:solidFill>
                            <a:srgbClr val="2F301D"/>
                          </a:solidFill>
                          <a:latin typeface="Verdana"/>
                          <a:cs typeface="Verdana"/>
                        </a:rPr>
                        <a:t>rr</a:t>
                      </a:r>
                      <a:r>
                        <a:rPr sz="1800" dirty="0">
                          <a:solidFill>
                            <a:srgbClr val="2F301D"/>
                          </a:solidFill>
                          <a:latin typeface="Verdana"/>
                          <a:cs typeface="Verdana"/>
                        </a:rPr>
                        <a:t>h</a:t>
                      </a:r>
                      <a:r>
                        <a:rPr sz="1800" spc="-15" dirty="0">
                          <a:solidFill>
                            <a:srgbClr val="2F301D"/>
                          </a:solidFill>
                          <a:latin typeface="Verdana"/>
                          <a:cs typeface="Verdana"/>
                        </a:rPr>
                        <a:t>i</a:t>
                      </a:r>
                      <a:r>
                        <a:rPr sz="1800" spc="-5" dirty="0">
                          <a:solidFill>
                            <a:srgbClr val="2F301D"/>
                          </a:solidFill>
                          <a:latin typeface="Verdana"/>
                          <a:cs typeface="Verdana"/>
                        </a:rPr>
                        <a:t>z</a:t>
                      </a:r>
                      <a:r>
                        <a:rPr sz="1800" spc="-10" dirty="0">
                          <a:solidFill>
                            <a:srgbClr val="2F301D"/>
                          </a:solidFill>
                          <a:latin typeface="Verdana"/>
                          <a:cs typeface="Verdana"/>
                        </a:rPr>
                        <a:t>a</a:t>
                      </a:r>
                      <a:r>
                        <a:rPr sz="1800" dirty="0">
                          <a:solidFill>
                            <a:srgbClr val="2F301D"/>
                          </a:solidFill>
                          <a:latin typeface="Verdana"/>
                          <a:cs typeface="Verdana"/>
                        </a:rPr>
                        <a:t>l  </a:t>
                      </a:r>
                      <a:r>
                        <a:rPr sz="1800" spc="-5" dirty="0">
                          <a:solidFill>
                            <a:srgbClr val="2F301D"/>
                          </a:solidFill>
                          <a:latin typeface="Verdana"/>
                          <a:cs typeface="Verdana"/>
                        </a:rPr>
                        <a:t>(ECM)</a:t>
                      </a:r>
                      <a:r>
                        <a:rPr sz="1800" spc="-25" dirty="0">
                          <a:solidFill>
                            <a:srgbClr val="2F301D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800" spc="-10" dirty="0">
                          <a:solidFill>
                            <a:srgbClr val="2F301D"/>
                          </a:solidFill>
                          <a:latin typeface="Verdana"/>
                          <a:cs typeface="Verdana"/>
                        </a:rPr>
                        <a:t>plants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F3EA"/>
                    </a:solidFill>
                  </a:tcPr>
                </a:tc>
                <a:tc>
                  <a:txBody>
                    <a:bodyPr/>
                    <a:lstStyle/>
                    <a:p>
                      <a:pPr marL="379095" marR="488315" indent="-287655" algn="just">
                        <a:lnSpc>
                          <a:spcPct val="100000"/>
                        </a:lnSpc>
                        <a:spcBef>
                          <a:spcPts val="350"/>
                        </a:spcBef>
                        <a:buFont typeface="Arial"/>
                        <a:buChar char="•"/>
                        <a:tabLst>
                          <a:tab pos="379095" algn="l"/>
                          <a:tab pos="379730" algn="l"/>
                        </a:tabLst>
                      </a:pPr>
                      <a:r>
                        <a:rPr sz="1800" spc="-40" dirty="0">
                          <a:solidFill>
                            <a:srgbClr val="2F301D"/>
                          </a:solidFill>
                          <a:latin typeface="Verdana"/>
                          <a:cs typeface="Verdana"/>
                        </a:rPr>
                        <a:t>Trees </a:t>
                      </a:r>
                      <a:r>
                        <a:rPr sz="1800" spc="-10" dirty="0">
                          <a:solidFill>
                            <a:srgbClr val="2F301D"/>
                          </a:solidFill>
                          <a:latin typeface="Verdana"/>
                          <a:cs typeface="Verdana"/>
                        </a:rPr>
                        <a:t>with </a:t>
                      </a:r>
                      <a:r>
                        <a:rPr sz="1800" spc="-5" dirty="0">
                          <a:solidFill>
                            <a:srgbClr val="2F301D"/>
                          </a:solidFill>
                          <a:latin typeface="Verdana"/>
                          <a:cs typeface="Verdana"/>
                        </a:rPr>
                        <a:t>ECM are dominant </a:t>
                      </a:r>
                      <a:r>
                        <a:rPr sz="1800" spc="-10" dirty="0">
                          <a:solidFill>
                            <a:srgbClr val="2F301D"/>
                          </a:solidFill>
                          <a:latin typeface="Verdana"/>
                          <a:cs typeface="Verdana"/>
                        </a:rPr>
                        <a:t>in </a:t>
                      </a:r>
                      <a:r>
                        <a:rPr sz="1800" spc="-5" dirty="0">
                          <a:solidFill>
                            <a:srgbClr val="2F301D"/>
                          </a:solidFill>
                          <a:latin typeface="Verdana"/>
                          <a:cs typeface="Verdana"/>
                        </a:rPr>
                        <a:t>coniferous  forests, especially </a:t>
                      </a:r>
                      <a:r>
                        <a:rPr sz="1800" spc="-10" dirty="0">
                          <a:solidFill>
                            <a:srgbClr val="2F301D"/>
                          </a:solidFill>
                          <a:latin typeface="Verdana"/>
                          <a:cs typeface="Verdana"/>
                        </a:rPr>
                        <a:t>in </a:t>
                      </a:r>
                      <a:r>
                        <a:rPr sz="1800" spc="-5" dirty="0">
                          <a:solidFill>
                            <a:srgbClr val="2F301D"/>
                          </a:solidFill>
                          <a:latin typeface="Verdana"/>
                          <a:cs typeface="Verdana"/>
                        </a:rPr>
                        <a:t>cold boreal </a:t>
                      </a:r>
                      <a:r>
                        <a:rPr sz="1800" dirty="0">
                          <a:solidFill>
                            <a:srgbClr val="2F301D"/>
                          </a:solidFill>
                          <a:latin typeface="Verdana"/>
                          <a:cs typeface="Verdana"/>
                        </a:rPr>
                        <a:t>or </a:t>
                      </a:r>
                      <a:r>
                        <a:rPr sz="1800" spc="-10" dirty="0">
                          <a:solidFill>
                            <a:srgbClr val="2F301D"/>
                          </a:solidFill>
                          <a:latin typeface="Verdana"/>
                          <a:cs typeface="Verdana"/>
                        </a:rPr>
                        <a:t>alpine  </a:t>
                      </a:r>
                      <a:r>
                        <a:rPr sz="1800" spc="-5" dirty="0" smtClean="0">
                          <a:solidFill>
                            <a:srgbClr val="2F301D"/>
                          </a:solidFill>
                          <a:latin typeface="Verdana"/>
                          <a:cs typeface="Verdana"/>
                        </a:rPr>
                        <a:t>regions</a:t>
                      </a:r>
                      <a:endParaRPr lang="en-US" sz="1800" spc="-5" dirty="0" smtClean="0">
                        <a:solidFill>
                          <a:srgbClr val="2F301D"/>
                        </a:solidFill>
                        <a:latin typeface="Verdana"/>
                        <a:cs typeface="Verdana"/>
                      </a:endParaRPr>
                    </a:p>
                    <a:p>
                      <a:pPr marL="379095" marR="822960" indent="-287655" algn="just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379095" algn="l"/>
                          <a:tab pos="379730" algn="l"/>
                        </a:tabLst>
                      </a:pPr>
                      <a:r>
                        <a:rPr sz="1800" spc="-5" dirty="0" smtClean="0">
                          <a:solidFill>
                            <a:srgbClr val="2F301D"/>
                          </a:solidFill>
                          <a:latin typeface="Verdana"/>
                          <a:cs typeface="Verdana"/>
                        </a:rPr>
                        <a:t>ECM </a:t>
                      </a:r>
                      <a:r>
                        <a:rPr sz="1800" spc="-5" dirty="0">
                          <a:solidFill>
                            <a:srgbClr val="2F301D"/>
                          </a:solidFill>
                          <a:latin typeface="Verdana"/>
                          <a:cs typeface="Verdana"/>
                        </a:rPr>
                        <a:t>trees </a:t>
                      </a:r>
                      <a:r>
                        <a:rPr sz="1800" dirty="0">
                          <a:solidFill>
                            <a:srgbClr val="2F301D"/>
                          </a:solidFill>
                          <a:latin typeface="Verdana"/>
                          <a:cs typeface="Verdana"/>
                        </a:rPr>
                        <a:t>and </a:t>
                      </a:r>
                      <a:r>
                        <a:rPr sz="1800" spc="-5" dirty="0">
                          <a:solidFill>
                            <a:srgbClr val="2F301D"/>
                          </a:solidFill>
                          <a:latin typeface="Verdana"/>
                          <a:cs typeface="Verdana"/>
                        </a:rPr>
                        <a:t>shrubs </a:t>
                      </a:r>
                      <a:r>
                        <a:rPr sz="1800" dirty="0">
                          <a:solidFill>
                            <a:srgbClr val="2F301D"/>
                          </a:solidFill>
                          <a:latin typeface="Verdana"/>
                          <a:cs typeface="Verdana"/>
                        </a:rPr>
                        <a:t>common </a:t>
                      </a:r>
                      <a:r>
                        <a:rPr sz="1800" spc="-10" dirty="0">
                          <a:solidFill>
                            <a:srgbClr val="2F301D"/>
                          </a:solidFill>
                          <a:latin typeface="Verdana"/>
                          <a:cs typeface="Verdana"/>
                        </a:rPr>
                        <a:t>in </a:t>
                      </a:r>
                      <a:r>
                        <a:rPr sz="1800" spc="-5" dirty="0">
                          <a:solidFill>
                            <a:srgbClr val="2F301D"/>
                          </a:solidFill>
                          <a:latin typeface="Verdana"/>
                          <a:cs typeface="Verdana"/>
                        </a:rPr>
                        <a:t>many  </a:t>
                      </a:r>
                      <a:r>
                        <a:rPr sz="1800" spc="-10" dirty="0">
                          <a:solidFill>
                            <a:srgbClr val="2F301D"/>
                          </a:solidFill>
                          <a:latin typeface="Verdana"/>
                          <a:cs typeface="Verdana"/>
                        </a:rPr>
                        <a:t>broad-leaved </a:t>
                      </a:r>
                      <a:r>
                        <a:rPr sz="1800" spc="-5" dirty="0">
                          <a:solidFill>
                            <a:srgbClr val="2F301D"/>
                          </a:solidFill>
                          <a:latin typeface="Verdana"/>
                          <a:cs typeface="Verdana"/>
                        </a:rPr>
                        <a:t>forests </a:t>
                      </a:r>
                      <a:r>
                        <a:rPr sz="1800" spc="-10" dirty="0">
                          <a:solidFill>
                            <a:srgbClr val="2F301D"/>
                          </a:solidFill>
                          <a:latin typeface="Verdana"/>
                          <a:cs typeface="Verdana"/>
                        </a:rPr>
                        <a:t>in temperate </a:t>
                      </a:r>
                      <a:r>
                        <a:rPr sz="1800" dirty="0">
                          <a:solidFill>
                            <a:srgbClr val="2F301D"/>
                          </a:solidFill>
                          <a:latin typeface="Verdana"/>
                          <a:cs typeface="Verdana"/>
                        </a:rPr>
                        <a:t>or  </a:t>
                      </a:r>
                      <a:r>
                        <a:rPr sz="1800" spc="-10" dirty="0">
                          <a:solidFill>
                            <a:srgbClr val="2F301D"/>
                          </a:solidFill>
                          <a:latin typeface="Verdana"/>
                          <a:cs typeface="Verdana"/>
                        </a:rPr>
                        <a:t>Mediterranean</a:t>
                      </a:r>
                      <a:r>
                        <a:rPr sz="1800" spc="20" dirty="0">
                          <a:solidFill>
                            <a:srgbClr val="2F301D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800" spc="-5" dirty="0">
                          <a:solidFill>
                            <a:srgbClr val="2F301D"/>
                          </a:solidFill>
                          <a:latin typeface="Verdana"/>
                          <a:cs typeface="Verdana"/>
                        </a:rPr>
                        <a:t>regions</a:t>
                      </a:r>
                      <a:endParaRPr sz="1800" dirty="0">
                        <a:latin typeface="Verdana"/>
                        <a:cs typeface="Verdana"/>
                      </a:endParaRPr>
                    </a:p>
                    <a:p>
                      <a:pPr marL="379095" marR="662940" indent="-287655" algn="just">
                        <a:lnSpc>
                          <a:spcPct val="100000"/>
                        </a:lnSpc>
                        <a:spcBef>
                          <a:spcPts val="5"/>
                        </a:spcBef>
                        <a:buFont typeface="Arial"/>
                        <a:buChar char="•"/>
                        <a:tabLst>
                          <a:tab pos="379095" algn="l"/>
                          <a:tab pos="379730" algn="l"/>
                        </a:tabLst>
                      </a:pPr>
                      <a:r>
                        <a:rPr sz="1800" spc="-5" dirty="0">
                          <a:solidFill>
                            <a:srgbClr val="2F301D"/>
                          </a:solidFill>
                          <a:latin typeface="Verdana"/>
                          <a:cs typeface="Verdana"/>
                        </a:rPr>
                        <a:t>Also </a:t>
                      </a:r>
                      <a:r>
                        <a:rPr sz="1800" dirty="0">
                          <a:solidFill>
                            <a:srgbClr val="2F301D"/>
                          </a:solidFill>
                          <a:latin typeface="Verdana"/>
                          <a:cs typeface="Verdana"/>
                        </a:rPr>
                        <a:t>occur </a:t>
                      </a:r>
                      <a:r>
                        <a:rPr sz="1800" spc="-10" dirty="0">
                          <a:solidFill>
                            <a:srgbClr val="2F301D"/>
                          </a:solidFill>
                          <a:latin typeface="Verdana"/>
                          <a:cs typeface="Verdana"/>
                        </a:rPr>
                        <a:t>in </a:t>
                      </a:r>
                      <a:r>
                        <a:rPr sz="1800" dirty="0">
                          <a:solidFill>
                            <a:srgbClr val="2F301D"/>
                          </a:solidFill>
                          <a:latin typeface="Verdana"/>
                          <a:cs typeface="Verdana"/>
                        </a:rPr>
                        <a:t>some </a:t>
                      </a:r>
                      <a:r>
                        <a:rPr sz="1800" spc="-5" dirty="0">
                          <a:solidFill>
                            <a:srgbClr val="2F301D"/>
                          </a:solidFill>
                          <a:latin typeface="Verdana"/>
                          <a:cs typeface="Verdana"/>
                        </a:rPr>
                        <a:t>tropical </a:t>
                      </a:r>
                      <a:r>
                        <a:rPr sz="1800" dirty="0">
                          <a:solidFill>
                            <a:srgbClr val="2F301D"/>
                          </a:solidFill>
                          <a:latin typeface="Verdana"/>
                          <a:cs typeface="Verdana"/>
                        </a:rPr>
                        <a:t>or </a:t>
                      </a:r>
                      <a:r>
                        <a:rPr sz="1800" spc="-5" dirty="0">
                          <a:solidFill>
                            <a:srgbClr val="2F301D"/>
                          </a:solidFill>
                          <a:latin typeface="Verdana"/>
                          <a:cs typeface="Verdana"/>
                        </a:rPr>
                        <a:t>subtropical  </a:t>
                      </a:r>
                      <a:r>
                        <a:rPr sz="1800" spc="-10" dirty="0">
                          <a:solidFill>
                            <a:srgbClr val="2F301D"/>
                          </a:solidFill>
                          <a:latin typeface="Verdana"/>
                          <a:cs typeface="Verdana"/>
                        </a:rPr>
                        <a:t>savanna </a:t>
                      </a:r>
                      <a:r>
                        <a:rPr sz="1800" dirty="0">
                          <a:solidFill>
                            <a:srgbClr val="2F301D"/>
                          </a:solidFill>
                          <a:latin typeface="Verdana"/>
                          <a:cs typeface="Verdana"/>
                        </a:rPr>
                        <a:t>or </a:t>
                      </a:r>
                      <a:r>
                        <a:rPr sz="1800" spc="-20" dirty="0">
                          <a:solidFill>
                            <a:srgbClr val="2F301D"/>
                          </a:solidFill>
                          <a:latin typeface="Verdana"/>
                          <a:cs typeface="Verdana"/>
                        </a:rPr>
                        <a:t>rain </a:t>
                      </a:r>
                      <a:r>
                        <a:rPr sz="1800" spc="-5" dirty="0">
                          <a:solidFill>
                            <a:srgbClr val="2F301D"/>
                          </a:solidFill>
                          <a:latin typeface="Verdana"/>
                          <a:cs typeface="Verdana"/>
                        </a:rPr>
                        <a:t>forests</a:t>
                      </a:r>
                      <a:r>
                        <a:rPr sz="1800" spc="20" dirty="0">
                          <a:solidFill>
                            <a:srgbClr val="2F301D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800" spc="-10" dirty="0">
                          <a:solidFill>
                            <a:srgbClr val="2F301D"/>
                          </a:solidFill>
                          <a:latin typeface="Verdana"/>
                          <a:cs typeface="Verdana"/>
                        </a:rPr>
                        <a:t>habitats</a:t>
                      </a:r>
                      <a:endParaRPr sz="1800" dirty="0">
                        <a:latin typeface="Verdana"/>
                        <a:cs typeface="Verdana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F3E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4260912" cy="68579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52400" y="228600"/>
            <a:ext cx="8839200" cy="6324600"/>
          </a:xfrm>
          <a:custGeom>
            <a:avLst/>
            <a:gdLst/>
            <a:ahLst/>
            <a:cxnLst/>
            <a:rect l="l" t="t" r="r" b="b"/>
            <a:pathLst>
              <a:path w="8839200" h="6324600">
                <a:moveTo>
                  <a:pt x="0" y="288925"/>
                </a:moveTo>
                <a:lnTo>
                  <a:pt x="3782" y="242073"/>
                </a:lnTo>
                <a:lnTo>
                  <a:pt x="14731" y="197624"/>
                </a:lnTo>
                <a:lnTo>
                  <a:pt x="32254" y="156172"/>
                </a:lnTo>
                <a:lnTo>
                  <a:pt x="55754" y="118314"/>
                </a:lnTo>
                <a:lnTo>
                  <a:pt x="84637" y="84645"/>
                </a:lnTo>
                <a:lnTo>
                  <a:pt x="118308" y="55762"/>
                </a:lnTo>
                <a:lnTo>
                  <a:pt x="156173" y="32260"/>
                </a:lnTo>
                <a:lnTo>
                  <a:pt x="197635" y="14735"/>
                </a:lnTo>
                <a:lnTo>
                  <a:pt x="242101" y="3783"/>
                </a:lnTo>
                <a:lnTo>
                  <a:pt x="288975" y="0"/>
                </a:lnTo>
                <a:lnTo>
                  <a:pt x="8550275" y="0"/>
                </a:lnTo>
                <a:lnTo>
                  <a:pt x="8597126" y="3783"/>
                </a:lnTo>
                <a:lnTo>
                  <a:pt x="8641575" y="14735"/>
                </a:lnTo>
                <a:lnTo>
                  <a:pt x="8683027" y="32260"/>
                </a:lnTo>
                <a:lnTo>
                  <a:pt x="8720885" y="55762"/>
                </a:lnTo>
                <a:lnTo>
                  <a:pt x="8754554" y="84645"/>
                </a:lnTo>
                <a:lnTo>
                  <a:pt x="8783437" y="118314"/>
                </a:lnTo>
                <a:lnTo>
                  <a:pt x="8806939" y="156172"/>
                </a:lnTo>
                <a:lnTo>
                  <a:pt x="8824464" y="197624"/>
                </a:lnTo>
                <a:lnTo>
                  <a:pt x="8835416" y="242073"/>
                </a:lnTo>
                <a:lnTo>
                  <a:pt x="8839200" y="288925"/>
                </a:lnTo>
                <a:lnTo>
                  <a:pt x="8839200" y="6035624"/>
                </a:lnTo>
                <a:lnTo>
                  <a:pt x="8835416" y="6082498"/>
                </a:lnTo>
                <a:lnTo>
                  <a:pt x="8824464" y="6126964"/>
                </a:lnTo>
                <a:lnTo>
                  <a:pt x="8806939" y="6168426"/>
                </a:lnTo>
                <a:lnTo>
                  <a:pt x="8783437" y="6206291"/>
                </a:lnTo>
                <a:lnTo>
                  <a:pt x="8754554" y="6239962"/>
                </a:lnTo>
                <a:lnTo>
                  <a:pt x="8720885" y="6268845"/>
                </a:lnTo>
                <a:lnTo>
                  <a:pt x="8683027" y="6292345"/>
                </a:lnTo>
                <a:lnTo>
                  <a:pt x="8641575" y="6309868"/>
                </a:lnTo>
                <a:lnTo>
                  <a:pt x="8597126" y="6320817"/>
                </a:lnTo>
                <a:lnTo>
                  <a:pt x="8550275" y="6324600"/>
                </a:lnTo>
                <a:lnTo>
                  <a:pt x="288975" y="6324600"/>
                </a:lnTo>
                <a:lnTo>
                  <a:pt x="242101" y="6320817"/>
                </a:lnTo>
                <a:lnTo>
                  <a:pt x="197635" y="6309868"/>
                </a:lnTo>
                <a:lnTo>
                  <a:pt x="156173" y="6292345"/>
                </a:lnTo>
                <a:lnTo>
                  <a:pt x="118308" y="6268845"/>
                </a:lnTo>
                <a:lnTo>
                  <a:pt x="84637" y="6239962"/>
                </a:lnTo>
                <a:lnTo>
                  <a:pt x="55754" y="6206291"/>
                </a:lnTo>
                <a:lnTo>
                  <a:pt x="32254" y="6168426"/>
                </a:lnTo>
                <a:lnTo>
                  <a:pt x="14731" y="6126964"/>
                </a:lnTo>
                <a:lnTo>
                  <a:pt x="3782" y="6082498"/>
                </a:lnTo>
                <a:lnTo>
                  <a:pt x="0" y="6035624"/>
                </a:lnTo>
                <a:lnTo>
                  <a:pt x="0" y="288925"/>
                </a:lnTo>
                <a:close/>
              </a:path>
            </a:pathLst>
          </a:custGeom>
          <a:ln w="28575">
            <a:solidFill>
              <a:srgbClr val="C0C0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436745" y="2797492"/>
            <a:ext cx="430720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10" dirty="0">
                <a:solidFill>
                  <a:srgbClr val="3EB563"/>
                </a:solidFill>
              </a:rPr>
              <a:t>Ectomycorrhizae</a:t>
            </a:r>
            <a:endParaRPr sz="36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18260" y="736600"/>
            <a:ext cx="7320280" cy="5384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96339" y="683259"/>
            <a:ext cx="3891279" cy="7518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04800" y="1942916"/>
            <a:ext cx="8595041" cy="36958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2355"/>
              </a:spcBef>
              <a:buClr>
                <a:srgbClr val="F5B820"/>
              </a:buClr>
              <a:buFont typeface="Wingdings"/>
              <a:buChar char=""/>
              <a:tabLst>
                <a:tab pos="355600" algn="l"/>
              </a:tabLst>
            </a:pPr>
            <a:r>
              <a:rPr sz="2400" dirty="0" smtClean="0">
                <a:solidFill>
                  <a:srgbClr val="2F301D"/>
                </a:solidFill>
                <a:latin typeface="Verdana"/>
                <a:cs typeface="Verdana"/>
              </a:rPr>
              <a:t>Most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conspicuous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and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easily</a:t>
            </a:r>
            <a:r>
              <a:rPr sz="2400" spc="25" dirty="0">
                <a:solidFill>
                  <a:srgbClr val="2F301D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recognized</a:t>
            </a:r>
            <a:endParaRPr sz="2400" dirty="0">
              <a:latin typeface="Verdana"/>
              <a:cs typeface="Verdana"/>
            </a:endParaRPr>
          </a:p>
          <a:p>
            <a:pPr marL="355600" indent="-342900">
              <a:lnSpc>
                <a:spcPct val="100000"/>
              </a:lnSpc>
              <a:spcBef>
                <a:spcPts val="685"/>
              </a:spcBef>
              <a:buClr>
                <a:srgbClr val="F5B820"/>
              </a:buClr>
              <a:buFont typeface="Wingdings"/>
              <a:buChar char=""/>
              <a:tabLst>
                <a:tab pos="355600" algn="l"/>
              </a:tabLst>
            </a:pP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Best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 characterized</a:t>
            </a:r>
            <a:endParaRPr sz="2400" dirty="0">
              <a:latin typeface="Verdana"/>
              <a:cs typeface="Verdana"/>
            </a:endParaRPr>
          </a:p>
          <a:p>
            <a:pPr marL="354965" marR="192405" indent="-342900">
              <a:lnSpc>
                <a:spcPct val="100000"/>
              </a:lnSpc>
              <a:spcBef>
                <a:spcPts val="660"/>
              </a:spcBef>
              <a:buClr>
                <a:srgbClr val="F5B820"/>
              </a:buClr>
              <a:buFont typeface="Wingdings"/>
              <a:buChar char=""/>
              <a:tabLst>
                <a:tab pos="355600" algn="l"/>
              </a:tabLst>
            </a:pP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Plant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roots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are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enclosed by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a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sheath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of 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fungal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hyphae –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fungal mycelium  penetrates between cells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in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cortex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of  the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root</a:t>
            </a:r>
            <a:endParaRPr sz="2400" dirty="0">
              <a:latin typeface="Verdana"/>
              <a:cs typeface="Verdana"/>
            </a:endParaRPr>
          </a:p>
          <a:p>
            <a:pPr marL="354965" marR="825500" indent="-342900">
              <a:lnSpc>
                <a:spcPct val="100000"/>
              </a:lnSpc>
              <a:spcBef>
                <a:spcPts val="685"/>
              </a:spcBef>
              <a:buClr>
                <a:srgbClr val="F5B820"/>
              </a:buClr>
              <a:buFont typeface="Wingdings"/>
              <a:buChar char=""/>
              <a:tabLst>
                <a:tab pos="355600" algn="l"/>
              </a:tabLst>
            </a:pP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Fungal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tissue may account for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up to  40%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mass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of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 root</a:t>
            </a:r>
            <a:endParaRPr sz="2400" dirty="0">
              <a:latin typeface="Verdana"/>
              <a:cs typeface="Verdana"/>
            </a:endParaRPr>
          </a:p>
          <a:p>
            <a:pPr marL="354965" marR="394335" indent="-342900">
              <a:lnSpc>
                <a:spcPct val="100000"/>
              </a:lnSpc>
              <a:spcBef>
                <a:spcPts val="665"/>
              </a:spcBef>
              <a:buClr>
                <a:srgbClr val="F5B820"/>
              </a:buClr>
              <a:buFont typeface="Wingdings"/>
              <a:buChar char=""/>
              <a:tabLst>
                <a:tab pos="355600" algn="l"/>
              </a:tabLst>
            </a:pP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Hyphae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also extend out into the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soil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– 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extramatrical</a:t>
            </a:r>
            <a:r>
              <a:rPr sz="2400" spc="-15" dirty="0">
                <a:solidFill>
                  <a:srgbClr val="2F301D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hyphae</a:t>
            </a:r>
            <a:endParaRPr sz="2400" dirty="0">
              <a:latin typeface="Verdana"/>
              <a:cs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61060" y="403859"/>
            <a:ext cx="4881880" cy="8432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85521" y="609600"/>
            <a:ext cx="3891279" cy="7518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28600" y="2514601"/>
            <a:ext cx="4200525" cy="29443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347345" indent="-342900">
              <a:lnSpc>
                <a:spcPct val="100000"/>
              </a:lnSpc>
              <a:spcBef>
                <a:spcPts val="1980"/>
              </a:spcBef>
              <a:buClr>
                <a:srgbClr val="F5B820"/>
              </a:buClr>
              <a:buFont typeface="Wingdings"/>
              <a:buChar char=""/>
              <a:tabLst>
                <a:tab pos="355600" algn="l"/>
              </a:tabLst>
            </a:pPr>
            <a:r>
              <a:rPr sz="2400" spc="-5" dirty="0" smtClean="0">
                <a:solidFill>
                  <a:srgbClr val="2F301D"/>
                </a:solidFill>
                <a:latin typeface="Verdana"/>
                <a:cs typeface="Verdana"/>
              </a:rPr>
              <a:t>Contains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a</a:t>
            </a:r>
            <a:r>
              <a:rPr sz="2400" spc="-65" dirty="0">
                <a:solidFill>
                  <a:srgbClr val="2F301D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fungal  </a:t>
            </a:r>
            <a:r>
              <a:rPr sz="2400" spc="-5" dirty="0" smtClean="0">
                <a:solidFill>
                  <a:srgbClr val="2F301D"/>
                </a:solidFill>
                <a:latin typeface="Verdana"/>
                <a:cs typeface="Verdana"/>
              </a:rPr>
              <a:t>sheath</a:t>
            </a:r>
            <a:endParaRPr lang="en-US" sz="2400" spc="-5" dirty="0" smtClean="0">
              <a:solidFill>
                <a:srgbClr val="2F301D"/>
              </a:solidFill>
              <a:latin typeface="Verdana"/>
              <a:cs typeface="Verdana"/>
            </a:endParaRPr>
          </a:p>
          <a:p>
            <a:pPr marL="355600" marR="347345" indent="-342900">
              <a:lnSpc>
                <a:spcPct val="100000"/>
              </a:lnSpc>
              <a:spcBef>
                <a:spcPts val="1980"/>
              </a:spcBef>
              <a:buClr>
                <a:srgbClr val="F5B820"/>
              </a:buClr>
              <a:tabLst>
                <a:tab pos="355600" algn="l"/>
              </a:tabLst>
            </a:pPr>
            <a:endParaRPr sz="2400" dirty="0">
              <a:latin typeface="Verdana"/>
              <a:cs typeface="Verdana"/>
            </a:endParaRPr>
          </a:p>
          <a:p>
            <a:pPr marL="355600" marR="629285" indent="-342900">
              <a:lnSpc>
                <a:spcPct val="100000"/>
              </a:lnSpc>
              <a:spcBef>
                <a:spcPts val="685"/>
              </a:spcBef>
              <a:buClr>
                <a:srgbClr val="F5B820"/>
              </a:buClr>
              <a:buFont typeface="Wingdings"/>
              <a:buChar char=""/>
              <a:tabLst>
                <a:tab pos="355600" algn="l"/>
              </a:tabLst>
            </a:pP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Parenchyma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of 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root cortex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is </a:t>
            </a:r>
            <a:r>
              <a:rPr sz="2400" spc="-5" dirty="0" smtClean="0">
                <a:solidFill>
                  <a:srgbClr val="2F301D"/>
                </a:solidFill>
                <a:latin typeface="Verdana"/>
                <a:cs typeface="Verdana"/>
              </a:rPr>
              <a:t>surrounded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by  hyphae –</a:t>
            </a:r>
            <a:r>
              <a:rPr sz="2400" spc="-75" dirty="0">
                <a:solidFill>
                  <a:srgbClr val="2F301D"/>
                </a:solidFill>
                <a:latin typeface="Verdana"/>
                <a:cs typeface="Verdana"/>
              </a:rPr>
              <a:t> </a:t>
            </a:r>
            <a:r>
              <a:rPr sz="2400" dirty="0" smtClean="0">
                <a:solidFill>
                  <a:srgbClr val="2F301D"/>
                </a:solidFill>
                <a:latin typeface="Verdana"/>
                <a:cs typeface="Verdana"/>
              </a:rPr>
              <a:t>Hartig</a:t>
            </a:r>
            <a:r>
              <a:rPr lang="en-US" sz="2400" dirty="0" smtClean="0">
                <a:solidFill>
                  <a:srgbClr val="2F301D"/>
                </a:solidFill>
                <a:latin typeface="Verdana"/>
                <a:cs typeface="Verdana"/>
              </a:rPr>
              <a:t> </a:t>
            </a:r>
            <a:r>
              <a:rPr sz="2400" spc="-5" dirty="0" smtClean="0">
                <a:solidFill>
                  <a:srgbClr val="2F301D"/>
                </a:solidFill>
                <a:latin typeface="Verdana"/>
                <a:cs typeface="Verdana"/>
              </a:rPr>
              <a:t>net</a:t>
            </a:r>
            <a:endParaRPr sz="2400" dirty="0">
              <a:latin typeface="Verdana"/>
              <a:cs typeface="Verdan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648200" y="1295400"/>
            <a:ext cx="4343400" cy="3048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648200" y="4340225"/>
            <a:ext cx="3276600" cy="221297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80059" y="297179"/>
            <a:ext cx="8234680" cy="11480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52400" y="152399"/>
            <a:ext cx="8991599" cy="67055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80059" y="297179"/>
            <a:ext cx="8234680" cy="11480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886" y="1251873"/>
            <a:ext cx="9133113" cy="55952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18260" y="736600"/>
            <a:ext cx="7320280" cy="5384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52400" y="1447800"/>
            <a:ext cx="8839200" cy="5181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18260" y="736600"/>
            <a:ext cx="7320280" cy="5384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96339" y="683259"/>
            <a:ext cx="4726940" cy="7518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374394" y="752728"/>
            <a:ext cx="419798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Ectomycorrhizal</a:t>
            </a:r>
            <a:r>
              <a:rPr spc="-50" dirty="0"/>
              <a:t> </a:t>
            </a:r>
            <a:r>
              <a:rPr dirty="0"/>
              <a:t>root</a:t>
            </a:r>
          </a:p>
        </p:txBody>
      </p:sp>
      <p:sp>
        <p:nvSpPr>
          <p:cNvPr id="5" name="object 5"/>
          <p:cNvSpPr/>
          <p:nvPr/>
        </p:nvSpPr>
        <p:spPr>
          <a:xfrm>
            <a:off x="0" y="1371599"/>
            <a:ext cx="9143999" cy="548639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80059" y="228600"/>
            <a:ext cx="8234680" cy="11480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90600" y="685800"/>
            <a:ext cx="3891279" cy="7518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57200" y="2057400"/>
            <a:ext cx="8150543" cy="16696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5080" indent="-342900">
              <a:lnSpc>
                <a:spcPct val="100000"/>
              </a:lnSpc>
              <a:spcBef>
                <a:spcPts val="2820"/>
              </a:spcBef>
              <a:buClr>
                <a:srgbClr val="F5B820"/>
              </a:buClr>
              <a:buFont typeface="Wingdings"/>
              <a:buChar char=""/>
              <a:tabLst>
                <a:tab pos="355600" algn="l"/>
              </a:tabLst>
            </a:pPr>
            <a:r>
              <a:rPr sz="2400" spc="-5" dirty="0" smtClean="0">
                <a:solidFill>
                  <a:srgbClr val="2F301D"/>
                </a:solidFill>
                <a:latin typeface="Verdana"/>
                <a:cs typeface="Verdana"/>
              </a:rPr>
              <a:t>Absorbing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roots are those that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are 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affected</a:t>
            </a:r>
            <a:endParaRPr sz="2400" dirty="0">
              <a:latin typeface="Verdana"/>
              <a:cs typeface="Verdana"/>
            </a:endParaRPr>
          </a:p>
          <a:p>
            <a:pPr marL="354965" marR="690245" indent="-342900">
              <a:lnSpc>
                <a:spcPct val="100000"/>
              </a:lnSpc>
              <a:spcBef>
                <a:spcPts val="680"/>
              </a:spcBef>
              <a:buClr>
                <a:srgbClr val="F5B820"/>
              </a:buClr>
              <a:buFont typeface="Wingdings"/>
              <a:buChar char=""/>
              <a:tabLst>
                <a:tab pos="355600" algn="l"/>
              </a:tabLst>
            </a:pPr>
            <a:endParaRPr lang="en-US" sz="2400" dirty="0" smtClean="0">
              <a:solidFill>
                <a:srgbClr val="2F301D"/>
              </a:solidFill>
              <a:latin typeface="Verdana"/>
              <a:cs typeface="Verdana"/>
            </a:endParaRPr>
          </a:p>
          <a:p>
            <a:pPr marL="354965" marR="690245" indent="-342900">
              <a:lnSpc>
                <a:spcPct val="100000"/>
              </a:lnSpc>
              <a:spcBef>
                <a:spcPts val="680"/>
              </a:spcBef>
              <a:buClr>
                <a:srgbClr val="F5B820"/>
              </a:buClr>
              <a:buFont typeface="Wingdings"/>
              <a:buChar char=""/>
              <a:tabLst>
                <a:tab pos="355600" algn="l"/>
              </a:tabLst>
            </a:pPr>
            <a:r>
              <a:rPr sz="2400" dirty="0" smtClean="0">
                <a:solidFill>
                  <a:srgbClr val="2F301D"/>
                </a:solidFill>
                <a:latin typeface="Verdana"/>
                <a:cs typeface="Verdana"/>
              </a:rPr>
              <a:t>Become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thicker and</a:t>
            </a:r>
            <a:r>
              <a:rPr sz="2400" spc="-65" dirty="0">
                <a:solidFill>
                  <a:srgbClr val="2F301D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repeatedly 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branched after</a:t>
            </a:r>
            <a:r>
              <a:rPr sz="2400" spc="-10" dirty="0">
                <a:solidFill>
                  <a:srgbClr val="2F301D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infection</a:t>
            </a:r>
            <a:endParaRPr sz="2400" dirty="0">
              <a:latin typeface="Verdana"/>
              <a:cs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18260" y="736600"/>
            <a:ext cx="7320280" cy="5384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>
            <a:spLocks/>
          </p:cNvSpPr>
          <p:nvPr/>
        </p:nvSpPr>
        <p:spPr>
          <a:xfrm>
            <a:off x="0" y="0"/>
            <a:ext cx="9144000" cy="66293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0" y="5334000"/>
            <a:ext cx="80772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050" b="1" dirty="0" smtClean="0">
                <a:solidFill>
                  <a:srgbClr val="00B050"/>
                </a:solidFill>
              </a:rPr>
              <a:t>Roots of Pine seedlings with (left) and without (right) the </a:t>
            </a:r>
            <a:r>
              <a:rPr lang="en-US" sz="1050" b="1" dirty="0" err="1" smtClean="0">
                <a:solidFill>
                  <a:srgbClr val="00B050"/>
                </a:solidFill>
              </a:rPr>
              <a:t>ectomycorrhizal</a:t>
            </a:r>
            <a:r>
              <a:rPr lang="en-US" sz="1050" b="1" dirty="0" smtClean="0">
                <a:solidFill>
                  <a:srgbClr val="00B050"/>
                </a:solidFill>
              </a:rPr>
              <a:t> fungus </a:t>
            </a:r>
            <a:r>
              <a:rPr lang="en-US" sz="1050" b="1" i="1" dirty="0" err="1" smtClean="0">
                <a:solidFill>
                  <a:srgbClr val="00B050"/>
                </a:solidFill>
              </a:rPr>
              <a:t>Pisolithus</a:t>
            </a:r>
            <a:r>
              <a:rPr lang="en-US" sz="1050" b="1" i="1" dirty="0" smtClean="0">
                <a:solidFill>
                  <a:srgbClr val="00B050"/>
                </a:solidFill>
              </a:rPr>
              <a:t> </a:t>
            </a:r>
            <a:r>
              <a:rPr lang="en-US" sz="1050" b="1" i="1" dirty="0" err="1" smtClean="0">
                <a:solidFill>
                  <a:srgbClr val="00B050"/>
                </a:solidFill>
              </a:rPr>
              <a:t>tinctorius</a:t>
            </a:r>
            <a:endParaRPr lang="en-IN" sz="1050" b="1" i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80059" y="297179"/>
            <a:ext cx="8234680" cy="11480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58140" y="548640"/>
            <a:ext cx="3891279" cy="7518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36257" y="609600"/>
            <a:ext cx="336169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Ectomycorrhizae</a:t>
            </a:r>
          </a:p>
        </p:txBody>
      </p:sp>
      <p:sp>
        <p:nvSpPr>
          <p:cNvPr id="5" name="object 5"/>
          <p:cNvSpPr/>
          <p:nvPr/>
        </p:nvSpPr>
        <p:spPr>
          <a:xfrm>
            <a:off x="76200" y="1447800"/>
            <a:ext cx="4724400" cy="264325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800600" y="1447672"/>
            <a:ext cx="4343400" cy="25892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6200" y="4038598"/>
            <a:ext cx="9067799" cy="275431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18260" y="736600"/>
            <a:ext cx="7320280" cy="5384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96339" y="695961"/>
            <a:ext cx="6113780" cy="7518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solidFill>
                <a:schemeClr val="bg1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04801" y="1524000"/>
            <a:ext cx="8458200" cy="4566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941069" indent="-342900" algn="just">
              <a:lnSpc>
                <a:spcPts val="3020"/>
              </a:lnSpc>
              <a:buClr>
                <a:srgbClr val="F5B820"/>
              </a:buClr>
              <a:buFont typeface="Wingdings"/>
              <a:buChar char=""/>
              <a:tabLst>
                <a:tab pos="355600" algn="l"/>
              </a:tabLst>
            </a:pPr>
            <a:r>
              <a:rPr sz="2400" dirty="0" smtClean="0">
                <a:solidFill>
                  <a:srgbClr val="2F301D"/>
                </a:solidFill>
                <a:latin typeface="Verdana"/>
                <a:cs typeface="Verdana"/>
              </a:rPr>
              <a:t>2000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plant species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– </a:t>
            </a:r>
            <a:r>
              <a:rPr sz="2400" dirty="0" smtClean="0">
                <a:solidFill>
                  <a:srgbClr val="2F301D"/>
                </a:solidFill>
                <a:latin typeface="Verdana"/>
                <a:cs typeface="Verdana"/>
              </a:rPr>
              <a:t>primarily</a:t>
            </a:r>
            <a:r>
              <a:rPr lang="en-US" sz="2400" dirty="0" smtClean="0">
                <a:solidFill>
                  <a:srgbClr val="2F301D"/>
                </a:solidFill>
                <a:latin typeface="Verdana"/>
                <a:cs typeface="Verdana"/>
              </a:rPr>
              <a:t> </a:t>
            </a:r>
            <a:r>
              <a:rPr sz="2400" dirty="0" smtClean="0">
                <a:solidFill>
                  <a:srgbClr val="2F301D"/>
                </a:solidFill>
                <a:latin typeface="Verdana"/>
                <a:cs typeface="Verdana"/>
              </a:rPr>
              <a:t>temperate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trees and</a:t>
            </a:r>
            <a:r>
              <a:rPr sz="2400" spc="-55" dirty="0">
                <a:solidFill>
                  <a:srgbClr val="2F301D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eucalyptus</a:t>
            </a:r>
            <a:endParaRPr sz="2400" dirty="0">
              <a:latin typeface="Verdana"/>
              <a:cs typeface="Verdana"/>
            </a:endParaRPr>
          </a:p>
          <a:p>
            <a:pPr marL="354965" marR="968375" indent="-342900" algn="just">
              <a:lnSpc>
                <a:spcPts val="3020"/>
              </a:lnSpc>
              <a:buClr>
                <a:srgbClr val="F5B820"/>
              </a:buClr>
              <a:buFont typeface="Wingdings"/>
              <a:buChar char=""/>
              <a:tabLst>
                <a:tab pos="355600" algn="l"/>
              </a:tabLst>
            </a:pPr>
            <a:endParaRPr lang="en-US" sz="2400" spc="-5" dirty="0" smtClean="0">
              <a:solidFill>
                <a:srgbClr val="2F301D"/>
              </a:solidFill>
              <a:latin typeface="Verdana"/>
              <a:cs typeface="Verdana"/>
            </a:endParaRPr>
          </a:p>
          <a:p>
            <a:pPr marL="354965" marR="968375" indent="-342900" algn="just">
              <a:lnSpc>
                <a:spcPts val="3020"/>
              </a:lnSpc>
              <a:buClr>
                <a:srgbClr val="F5B820"/>
              </a:buClr>
              <a:buFont typeface="Wingdings"/>
              <a:buChar char=""/>
              <a:tabLst>
                <a:tab pos="355600" algn="l"/>
              </a:tabLst>
            </a:pPr>
            <a:r>
              <a:rPr sz="2400" spc="-5" dirty="0" smtClean="0">
                <a:solidFill>
                  <a:srgbClr val="2F301D"/>
                </a:solidFill>
                <a:latin typeface="Verdana"/>
                <a:cs typeface="Verdana"/>
              </a:rPr>
              <a:t>Major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species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of coniferous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and  deciduous</a:t>
            </a:r>
            <a:r>
              <a:rPr sz="2400" spc="30" dirty="0">
                <a:solidFill>
                  <a:srgbClr val="2F301D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trees</a:t>
            </a:r>
            <a:endParaRPr sz="2400" dirty="0">
              <a:latin typeface="Verdana"/>
              <a:cs typeface="Verdana"/>
            </a:endParaRPr>
          </a:p>
          <a:p>
            <a:pPr marL="355600" indent="-342900" algn="just">
              <a:lnSpc>
                <a:spcPct val="100000"/>
              </a:lnSpc>
              <a:buClr>
                <a:srgbClr val="F5B820"/>
              </a:buClr>
              <a:tabLst>
                <a:tab pos="355600" algn="l"/>
              </a:tabLst>
            </a:pPr>
            <a:endParaRPr lang="en-US" sz="2400" dirty="0" smtClean="0">
              <a:solidFill>
                <a:srgbClr val="2F301D"/>
              </a:solidFill>
              <a:latin typeface="Verdana"/>
              <a:cs typeface="Verdana"/>
            </a:endParaRPr>
          </a:p>
          <a:p>
            <a:pPr marL="355600" indent="-342900" algn="just">
              <a:lnSpc>
                <a:spcPct val="100000"/>
              </a:lnSpc>
              <a:buClr>
                <a:srgbClr val="F5B820"/>
              </a:buClr>
              <a:buFont typeface="Wingdings"/>
              <a:buChar char=""/>
              <a:tabLst>
                <a:tab pos="355600" algn="l"/>
              </a:tabLst>
            </a:pPr>
            <a:r>
              <a:rPr sz="2400" dirty="0" smtClean="0">
                <a:solidFill>
                  <a:srgbClr val="2F301D"/>
                </a:solidFill>
                <a:latin typeface="Verdana"/>
                <a:cs typeface="Verdana"/>
              </a:rPr>
              <a:t>Rare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to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find uninfected</a:t>
            </a:r>
            <a:r>
              <a:rPr sz="2400" spc="15" dirty="0">
                <a:solidFill>
                  <a:srgbClr val="2F301D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trees</a:t>
            </a:r>
            <a:endParaRPr sz="2400" dirty="0">
              <a:latin typeface="Verdana"/>
              <a:cs typeface="Verdana"/>
            </a:endParaRPr>
          </a:p>
          <a:p>
            <a:pPr marL="354965" marR="795655" indent="-342900" algn="just">
              <a:lnSpc>
                <a:spcPts val="3020"/>
              </a:lnSpc>
              <a:buClr>
                <a:srgbClr val="F5B820"/>
              </a:buClr>
              <a:buFont typeface="Wingdings"/>
              <a:buChar char=""/>
              <a:tabLst>
                <a:tab pos="355600" algn="l"/>
              </a:tabLst>
            </a:pPr>
            <a:endParaRPr lang="en-US" sz="2400" spc="-10" dirty="0" smtClean="0">
              <a:solidFill>
                <a:srgbClr val="2F301D"/>
              </a:solidFill>
              <a:latin typeface="Verdana"/>
              <a:cs typeface="Verdana"/>
            </a:endParaRPr>
          </a:p>
          <a:p>
            <a:pPr marL="354965" marR="795655" indent="-342900" algn="just">
              <a:lnSpc>
                <a:spcPts val="3020"/>
              </a:lnSpc>
              <a:buClr>
                <a:srgbClr val="F5B820"/>
              </a:buClr>
              <a:buFont typeface="Wingdings"/>
              <a:buChar char=""/>
              <a:tabLst>
                <a:tab pos="355600" algn="l"/>
              </a:tabLst>
            </a:pPr>
            <a:r>
              <a:rPr sz="2400" spc="-10" dirty="0" smtClean="0">
                <a:solidFill>
                  <a:srgbClr val="2F301D"/>
                </a:solidFill>
                <a:latin typeface="Verdana"/>
                <a:cs typeface="Verdana"/>
              </a:rPr>
              <a:t>In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some trees,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the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association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is  obligate, in others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 </a:t>
            </a:r>
            <a:r>
              <a:rPr sz="2400" spc="-5" dirty="0" smtClean="0">
                <a:solidFill>
                  <a:srgbClr val="2F301D"/>
                </a:solidFill>
                <a:latin typeface="Verdana"/>
                <a:cs typeface="Verdana"/>
              </a:rPr>
              <a:t>facultative</a:t>
            </a:r>
            <a:endParaRPr lang="en-US" sz="2400" dirty="0" smtClean="0">
              <a:latin typeface="Verdana"/>
              <a:cs typeface="Verdana"/>
            </a:endParaRPr>
          </a:p>
          <a:p>
            <a:pPr marL="354965" marR="795655" indent="-342900" algn="just">
              <a:lnSpc>
                <a:spcPts val="3020"/>
              </a:lnSpc>
              <a:buClr>
                <a:srgbClr val="F5B820"/>
              </a:buClr>
              <a:tabLst>
                <a:tab pos="355600" algn="l"/>
              </a:tabLst>
            </a:pPr>
            <a:endParaRPr lang="en-US" sz="1100" dirty="0" smtClean="0">
              <a:solidFill>
                <a:srgbClr val="2F301D"/>
              </a:solidFill>
              <a:latin typeface="Verdana"/>
              <a:cs typeface="Verdana"/>
            </a:endParaRPr>
          </a:p>
          <a:p>
            <a:pPr marL="354965" marR="5080" indent="-342900" algn="just">
              <a:lnSpc>
                <a:spcPts val="3020"/>
              </a:lnSpc>
              <a:buClr>
                <a:srgbClr val="F5B820"/>
              </a:buClr>
              <a:buFont typeface="Wingdings"/>
              <a:buChar char=""/>
              <a:tabLst>
                <a:tab pos="355600" algn="l"/>
              </a:tabLst>
            </a:pPr>
            <a:r>
              <a:rPr sz="2400" dirty="0" err="1" smtClean="0">
                <a:solidFill>
                  <a:srgbClr val="2F301D"/>
                </a:solidFill>
                <a:latin typeface="Verdana"/>
                <a:cs typeface="Verdana"/>
              </a:rPr>
              <a:t>Mycorrhizal</a:t>
            </a:r>
            <a:r>
              <a:rPr sz="2400" dirty="0" smtClean="0">
                <a:solidFill>
                  <a:srgbClr val="2F301D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association important</a:t>
            </a:r>
            <a:r>
              <a:rPr sz="2400" spc="-55" dirty="0">
                <a:solidFill>
                  <a:srgbClr val="2F301D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in 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forestry</a:t>
            </a:r>
            <a:endParaRPr sz="2400" dirty="0">
              <a:latin typeface="Verdana"/>
              <a:cs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18260" y="736600"/>
            <a:ext cx="7320280" cy="5384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96339" y="683259"/>
            <a:ext cx="6113780" cy="7518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374394" y="752728"/>
            <a:ext cx="558292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Ectomycorrhizae</a:t>
            </a:r>
            <a:r>
              <a:rPr spc="-55" dirty="0"/>
              <a:t> </a:t>
            </a:r>
            <a:r>
              <a:rPr spc="-5" dirty="0"/>
              <a:t>Symbionts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36256" y="1588134"/>
            <a:ext cx="8379144" cy="4194225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354965" marR="553085" indent="-342900">
              <a:lnSpc>
                <a:spcPct val="90100"/>
              </a:lnSpc>
              <a:spcBef>
                <a:spcPts val="430"/>
              </a:spcBef>
              <a:buClr>
                <a:srgbClr val="F5B820"/>
              </a:buClr>
              <a:buFont typeface="Wingdings"/>
              <a:buChar char=""/>
              <a:tabLst>
                <a:tab pos="355600" algn="l"/>
              </a:tabLst>
            </a:pP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Basidiomycetes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–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Agaricales (many  mushroom species), Lycoperdales, 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Sclerodermatales,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few 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Aphyllophorales</a:t>
            </a:r>
            <a:endParaRPr sz="2400" dirty="0">
              <a:latin typeface="Verdana"/>
              <a:cs typeface="Verdana"/>
            </a:endParaRPr>
          </a:p>
          <a:p>
            <a:pPr marL="756285" marR="5080" lvl="1" indent="-287020">
              <a:lnSpc>
                <a:spcPts val="3020"/>
              </a:lnSpc>
              <a:spcBef>
                <a:spcPts val="665"/>
              </a:spcBef>
              <a:buClr>
                <a:srgbClr val="3EB563"/>
              </a:buClr>
              <a:buFont typeface="Wingdings"/>
              <a:buChar char=""/>
              <a:tabLst>
                <a:tab pos="756920" algn="l"/>
              </a:tabLst>
            </a:pPr>
            <a:r>
              <a:rPr sz="2400" i="1" spc="-5" dirty="0">
                <a:solidFill>
                  <a:srgbClr val="2F301D"/>
                </a:solidFill>
                <a:latin typeface="Arial"/>
                <a:cs typeface="Arial"/>
              </a:rPr>
              <a:t>Pisolithus </a:t>
            </a:r>
            <a:r>
              <a:rPr sz="2400" i="1" dirty="0">
                <a:solidFill>
                  <a:srgbClr val="2F301D"/>
                </a:solidFill>
                <a:latin typeface="Arial"/>
                <a:cs typeface="Arial"/>
              </a:rPr>
              <a:t>tinctorus </a:t>
            </a:r>
            <a:r>
              <a:rPr sz="2400" dirty="0">
                <a:solidFill>
                  <a:srgbClr val="2F301D"/>
                </a:solidFill>
                <a:latin typeface="Arial"/>
                <a:cs typeface="Arial"/>
              </a:rPr>
              <a:t>– </a:t>
            </a:r>
            <a:r>
              <a:rPr sz="2400" spc="-5" dirty="0">
                <a:solidFill>
                  <a:srgbClr val="2F301D"/>
                </a:solidFill>
                <a:latin typeface="Arial"/>
                <a:cs typeface="Arial"/>
              </a:rPr>
              <a:t>used </a:t>
            </a:r>
            <a:r>
              <a:rPr sz="2400" dirty="0">
                <a:solidFill>
                  <a:srgbClr val="2F301D"/>
                </a:solidFill>
                <a:latin typeface="Arial"/>
                <a:cs typeface="Arial"/>
              </a:rPr>
              <a:t>to form commercial  inoculum for nursery trees, common in  southern</a:t>
            </a:r>
            <a:r>
              <a:rPr sz="2400" spc="-5" dirty="0">
                <a:solidFill>
                  <a:srgbClr val="2F301D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2F301D"/>
                </a:solidFill>
                <a:latin typeface="Arial"/>
                <a:cs typeface="Arial"/>
              </a:rPr>
              <a:t>pine</a:t>
            </a:r>
            <a:endParaRPr sz="2400" dirty="0">
              <a:latin typeface="Arial"/>
              <a:cs typeface="Arial"/>
            </a:endParaRPr>
          </a:p>
          <a:p>
            <a:pPr marL="354965" marR="554990" indent="-342900">
              <a:lnSpc>
                <a:spcPts val="3020"/>
              </a:lnSpc>
              <a:spcBef>
                <a:spcPts val="745"/>
              </a:spcBef>
              <a:buClr>
                <a:srgbClr val="F5B820"/>
              </a:buClr>
              <a:buFont typeface="Wingdings"/>
              <a:buChar char=""/>
              <a:tabLst>
                <a:tab pos="355600" algn="l"/>
              </a:tabLst>
            </a:pPr>
            <a:endParaRPr lang="en-US" sz="2400" spc="-10" dirty="0" smtClean="0">
              <a:solidFill>
                <a:srgbClr val="2F301D"/>
              </a:solidFill>
              <a:latin typeface="Verdana"/>
              <a:cs typeface="Verdana"/>
            </a:endParaRPr>
          </a:p>
          <a:p>
            <a:pPr marL="354965" marR="554990" indent="-342900">
              <a:lnSpc>
                <a:spcPts val="3020"/>
              </a:lnSpc>
              <a:spcBef>
                <a:spcPts val="745"/>
              </a:spcBef>
              <a:buClr>
                <a:srgbClr val="F5B820"/>
              </a:buClr>
              <a:buFont typeface="Wingdings"/>
              <a:buChar char=""/>
              <a:tabLst>
                <a:tab pos="355600" algn="l"/>
              </a:tabLst>
            </a:pPr>
            <a:r>
              <a:rPr sz="2400" spc="-10" dirty="0" err="1" smtClean="0">
                <a:solidFill>
                  <a:srgbClr val="2F301D"/>
                </a:solidFill>
                <a:latin typeface="Verdana"/>
                <a:cs typeface="Verdana"/>
              </a:rPr>
              <a:t>Ascomycota</a:t>
            </a:r>
            <a:r>
              <a:rPr sz="2400" spc="-10" dirty="0" smtClean="0">
                <a:solidFill>
                  <a:srgbClr val="2F301D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– Pezizales –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cup fungi  </a:t>
            </a:r>
            <a:r>
              <a:rPr sz="2400" dirty="0" smtClean="0">
                <a:solidFill>
                  <a:srgbClr val="2F301D"/>
                </a:solidFill>
                <a:latin typeface="Verdana"/>
                <a:cs typeface="Verdana"/>
              </a:rPr>
              <a:t>and</a:t>
            </a:r>
            <a:r>
              <a:rPr lang="en-US" sz="2400" dirty="0" smtClean="0">
                <a:solidFill>
                  <a:srgbClr val="2F301D"/>
                </a:solidFill>
                <a:latin typeface="Verdana"/>
                <a:cs typeface="Verdana"/>
              </a:rPr>
              <a:t> </a:t>
            </a:r>
            <a:r>
              <a:rPr sz="2400" spc="-5" dirty="0" smtClean="0">
                <a:solidFill>
                  <a:srgbClr val="2F301D"/>
                </a:solidFill>
                <a:latin typeface="Verdana"/>
                <a:cs typeface="Verdana"/>
              </a:rPr>
              <a:t>truffles</a:t>
            </a:r>
            <a:endParaRPr sz="2400" dirty="0">
              <a:latin typeface="Verdana"/>
              <a:cs typeface="Verdana"/>
            </a:endParaRPr>
          </a:p>
          <a:p>
            <a:pPr marL="354965" marR="145415" indent="-342900">
              <a:lnSpc>
                <a:spcPts val="3020"/>
              </a:lnSpc>
              <a:spcBef>
                <a:spcPts val="685"/>
              </a:spcBef>
              <a:buClr>
                <a:srgbClr val="F5B820"/>
              </a:buClr>
              <a:buFont typeface="Wingdings"/>
              <a:buChar char=""/>
              <a:tabLst>
                <a:tab pos="355600" algn="l"/>
              </a:tabLst>
            </a:pPr>
            <a:endParaRPr lang="en-US" sz="2400" spc="-5" dirty="0" smtClean="0">
              <a:solidFill>
                <a:srgbClr val="2F301D"/>
              </a:solidFill>
              <a:latin typeface="Verdana"/>
              <a:cs typeface="Verdana"/>
            </a:endParaRPr>
          </a:p>
          <a:p>
            <a:pPr marL="354965" marR="145415" indent="-342900">
              <a:lnSpc>
                <a:spcPts val="3020"/>
              </a:lnSpc>
              <a:spcBef>
                <a:spcPts val="685"/>
              </a:spcBef>
              <a:buClr>
                <a:srgbClr val="F5B820"/>
              </a:buClr>
              <a:buFont typeface="Wingdings"/>
              <a:buChar char=""/>
              <a:tabLst>
                <a:tab pos="355600" algn="l"/>
              </a:tabLst>
            </a:pPr>
            <a:r>
              <a:rPr sz="2400" spc="-5" dirty="0" smtClean="0">
                <a:solidFill>
                  <a:srgbClr val="2F301D"/>
                </a:solidFill>
                <a:latin typeface="Verdana"/>
                <a:cs typeface="Verdana"/>
              </a:rPr>
              <a:t>Over </a:t>
            </a:r>
            <a:r>
              <a:rPr sz="2400" spc="5" dirty="0">
                <a:solidFill>
                  <a:srgbClr val="2F301D"/>
                </a:solidFill>
                <a:latin typeface="Verdana"/>
                <a:cs typeface="Verdana"/>
              </a:rPr>
              <a:t>5000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species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of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fungi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have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been  shown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to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form</a:t>
            </a:r>
            <a:r>
              <a:rPr sz="2400" spc="40" dirty="0">
                <a:solidFill>
                  <a:srgbClr val="2F301D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ectomycorrhizae</a:t>
            </a:r>
            <a:endParaRPr sz="2400" dirty="0">
              <a:latin typeface="Verdana"/>
              <a:cs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1036320" y="609600"/>
            <a:ext cx="5516880" cy="75183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31140" y="1468729"/>
            <a:ext cx="8509000" cy="5025991"/>
          </a:xfrm>
          <a:prstGeom prst="rect">
            <a:avLst/>
          </a:prstGeom>
        </p:spPr>
        <p:txBody>
          <a:bodyPr vert="horz" wrap="square" lIns="0" tIns="5588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440"/>
              </a:spcBef>
              <a:buClr>
                <a:srgbClr val="F5B820"/>
              </a:buClr>
              <a:buFont typeface="Wingdings"/>
              <a:buChar char=""/>
              <a:tabLst>
                <a:tab pos="355600" algn="l"/>
              </a:tabLst>
            </a:pP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Great deal of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variability</a:t>
            </a:r>
            <a:endParaRPr sz="2400" dirty="0">
              <a:latin typeface="Verdana"/>
              <a:cs typeface="Verdana"/>
            </a:endParaRPr>
          </a:p>
          <a:p>
            <a:pPr marL="355600" marR="269240" indent="-342900">
              <a:lnSpc>
                <a:spcPct val="89900"/>
              </a:lnSpc>
              <a:spcBef>
                <a:spcPts val="680"/>
              </a:spcBef>
              <a:buClr>
                <a:srgbClr val="F5B820"/>
              </a:buClr>
              <a:tabLst>
                <a:tab pos="355600" algn="l"/>
              </a:tabLst>
            </a:pPr>
            <a:endParaRPr lang="en-US" sz="1600" dirty="0" smtClean="0">
              <a:solidFill>
                <a:srgbClr val="2F301D"/>
              </a:solidFill>
              <a:latin typeface="Verdana"/>
              <a:cs typeface="Verdana"/>
            </a:endParaRPr>
          </a:p>
          <a:p>
            <a:pPr marL="355600" marR="269240" indent="-342900">
              <a:lnSpc>
                <a:spcPct val="89900"/>
              </a:lnSpc>
              <a:spcBef>
                <a:spcPts val="680"/>
              </a:spcBef>
              <a:buClr>
                <a:srgbClr val="F5B820"/>
              </a:buClr>
              <a:buFont typeface="Wingdings"/>
              <a:buChar char=""/>
              <a:tabLst>
                <a:tab pos="355600" algn="l"/>
              </a:tabLst>
            </a:pPr>
            <a:r>
              <a:rPr sz="2400" dirty="0" smtClean="0">
                <a:solidFill>
                  <a:srgbClr val="2F301D"/>
                </a:solidFill>
                <a:latin typeface="Verdana"/>
                <a:cs typeface="Verdana"/>
              </a:rPr>
              <a:t>Most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tree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species form mycorrhizal  associations with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a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number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of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different  fungal</a:t>
            </a:r>
            <a:r>
              <a:rPr sz="2400" spc="15" dirty="0">
                <a:solidFill>
                  <a:srgbClr val="2F301D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species</a:t>
            </a:r>
            <a:endParaRPr sz="2400" dirty="0">
              <a:latin typeface="Verdana"/>
              <a:cs typeface="Verdana"/>
            </a:endParaRPr>
          </a:p>
          <a:p>
            <a:pPr marL="355600" marR="135255" indent="-342900">
              <a:lnSpc>
                <a:spcPts val="3020"/>
              </a:lnSpc>
              <a:spcBef>
                <a:spcPts val="725"/>
              </a:spcBef>
              <a:buClr>
                <a:srgbClr val="F5B820"/>
              </a:buClr>
              <a:tabLst>
                <a:tab pos="355600" algn="l"/>
              </a:tabLst>
            </a:pPr>
            <a:endParaRPr lang="en-US" sz="1100" dirty="0" smtClean="0">
              <a:solidFill>
                <a:srgbClr val="2F301D"/>
              </a:solidFill>
              <a:latin typeface="Verdana"/>
              <a:cs typeface="Verdana"/>
            </a:endParaRPr>
          </a:p>
          <a:p>
            <a:pPr marL="355600" marR="135255" indent="-342900">
              <a:lnSpc>
                <a:spcPts val="3020"/>
              </a:lnSpc>
              <a:spcBef>
                <a:spcPts val="725"/>
              </a:spcBef>
              <a:buClr>
                <a:srgbClr val="F5B820"/>
              </a:buClr>
              <a:buFont typeface="Wingdings"/>
              <a:buChar char=""/>
              <a:tabLst>
                <a:tab pos="355600" algn="l"/>
              </a:tabLst>
            </a:pPr>
            <a:r>
              <a:rPr sz="2400" dirty="0" smtClean="0">
                <a:solidFill>
                  <a:srgbClr val="2F301D"/>
                </a:solidFill>
                <a:latin typeface="Verdana"/>
                <a:cs typeface="Verdana"/>
              </a:rPr>
              <a:t>May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have </a:t>
            </a:r>
            <a:r>
              <a:rPr sz="2400" spc="-5" dirty="0">
                <a:solidFill>
                  <a:srgbClr val="FF0000"/>
                </a:solidFill>
                <a:latin typeface="Verdana"/>
                <a:cs typeface="Verdana"/>
              </a:rPr>
              <a:t>different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mycorrhizal fungi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on 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roots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of one</a:t>
            </a:r>
            <a:r>
              <a:rPr sz="2400" spc="10" dirty="0">
                <a:solidFill>
                  <a:srgbClr val="2F301D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plant</a:t>
            </a:r>
            <a:endParaRPr sz="2400" dirty="0">
              <a:latin typeface="Verdana"/>
              <a:cs typeface="Verdana"/>
            </a:endParaRPr>
          </a:p>
          <a:p>
            <a:pPr marL="355600" marR="5080" indent="-342900">
              <a:lnSpc>
                <a:spcPct val="90100"/>
              </a:lnSpc>
              <a:spcBef>
                <a:spcPts val="630"/>
              </a:spcBef>
              <a:buClr>
                <a:srgbClr val="F5B820"/>
              </a:buClr>
              <a:buFont typeface="Wingdings"/>
              <a:buChar char=""/>
              <a:tabLst>
                <a:tab pos="355600" algn="l"/>
              </a:tabLst>
            </a:pPr>
            <a:endParaRPr lang="en-US" sz="1600" spc="-10" dirty="0" smtClean="0">
              <a:solidFill>
                <a:srgbClr val="2F301D"/>
              </a:solidFill>
              <a:latin typeface="Verdana"/>
              <a:cs typeface="Verdana"/>
            </a:endParaRPr>
          </a:p>
          <a:p>
            <a:pPr marL="355600" marR="5080" indent="-342900">
              <a:lnSpc>
                <a:spcPct val="90100"/>
              </a:lnSpc>
              <a:spcBef>
                <a:spcPts val="630"/>
              </a:spcBef>
              <a:buClr>
                <a:srgbClr val="F5B820"/>
              </a:buClr>
              <a:buFont typeface="Wingdings"/>
              <a:buChar char=""/>
              <a:tabLst>
                <a:tab pos="355600" algn="l"/>
              </a:tabLst>
            </a:pPr>
            <a:r>
              <a:rPr sz="2400" spc="-10" dirty="0" smtClean="0">
                <a:solidFill>
                  <a:srgbClr val="2F301D"/>
                </a:solidFill>
                <a:latin typeface="Verdana"/>
                <a:cs typeface="Verdana"/>
              </a:rPr>
              <a:t>Some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fungi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are </a:t>
            </a:r>
            <a:r>
              <a:rPr sz="2400" spc="-5" dirty="0">
                <a:solidFill>
                  <a:srgbClr val="FF0000"/>
                </a:solidFill>
                <a:latin typeface="Verdana"/>
                <a:cs typeface="Verdana"/>
              </a:rPr>
              <a:t>fairly specific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and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will  form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associations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with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only one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plant  species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–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these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mushrooms are </a:t>
            </a:r>
            <a:r>
              <a:rPr sz="2400" spc="-10" dirty="0">
                <a:solidFill>
                  <a:srgbClr val="2F301D"/>
                </a:solidFill>
                <a:latin typeface="Verdana"/>
                <a:cs typeface="Verdana"/>
              </a:rPr>
              <a:t>common 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in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stands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of that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tree</a:t>
            </a:r>
            <a:endParaRPr sz="2400" dirty="0">
              <a:latin typeface="Verdana"/>
              <a:cs typeface="Verdana"/>
            </a:endParaRPr>
          </a:p>
          <a:p>
            <a:pPr marL="355600" indent="-342900">
              <a:lnSpc>
                <a:spcPct val="100000"/>
              </a:lnSpc>
              <a:spcBef>
                <a:spcPts val="345"/>
              </a:spcBef>
              <a:buClr>
                <a:srgbClr val="F5B820"/>
              </a:buClr>
              <a:buFont typeface="Wingdings"/>
              <a:buChar char=""/>
              <a:tabLst>
                <a:tab pos="355600" algn="l"/>
              </a:tabLst>
            </a:pPr>
            <a:endParaRPr lang="en-US" sz="1400" spc="-5" dirty="0" smtClean="0">
              <a:solidFill>
                <a:srgbClr val="2F301D"/>
              </a:solidFill>
              <a:latin typeface="Verdana"/>
              <a:cs typeface="Verdana"/>
            </a:endParaRPr>
          </a:p>
          <a:p>
            <a:pPr marL="355600" indent="-342900">
              <a:lnSpc>
                <a:spcPct val="100000"/>
              </a:lnSpc>
              <a:spcBef>
                <a:spcPts val="345"/>
              </a:spcBef>
              <a:buClr>
                <a:srgbClr val="F5B820"/>
              </a:buClr>
              <a:buFont typeface="Wingdings"/>
              <a:buChar char=""/>
              <a:tabLst>
                <a:tab pos="355600" algn="l"/>
              </a:tabLst>
            </a:pPr>
            <a:r>
              <a:rPr sz="2400" spc="-5" dirty="0" smtClean="0">
                <a:solidFill>
                  <a:srgbClr val="2F301D"/>
                </a:solidFill>
                <a:latin typeface="Verdana"/>
                <a:cs typeface="Verdana"/>
              </a:rPr>
              <a:t>Others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are not</a:t>
            </a:r>
            <a:r>
              <a:rPr sz="2400" spc="-20" dirty="0">
                <a:solidFill>
                  <a:srgbClr val="2F301D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specific</a:t>
            </a:r>
            <a:endParaRPr sz="2400" dirty="0">
              <a:latin typeface="Verdana"/>
              <a:cs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80059" y="297179"/>
            <a:ext cx="8234680" cy="11480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14400" y="685800"/>
            <a:ext cx="2616200" cy="7518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07340" y="1524000"/>
            <a:ext cx="4071620" cy="444737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115570" indent="-343535">
              <a:lnSpc>
                <a:spcPct val="100000"/>
              </a:lnSpc>
              <a:spcBef>
                <a:spcPts val="2220"/>
              </a:spcBef>
              <a:buClr>
                <a:srgbClr val="F5B820"/>
              </a:buClr>
              <a:buFont typeface="Wingdings"/>
              <a:buChar char=""/>
              <a:tabLst>
                <a:tab pos="356235" algn="l"/>
              </a:tabLst>
            </a:pPr>
            <a:endParaRPr lang="en-US" sz="2400" dirty="0" smtClean="0">
              <a:solidFill>
                <a:srgbClr val="2F301D"/>
              </a:solidFill>
              <a:latin typeface="Verdana"/>
              <a:cs typeface="Verdana"/>
            </a:endParaRPr>
          </a:p>
          <a:p>
            <a:pPr marL="355600" marR="115570" indent="-343535" algn="just">
              <a:lnSpc>
                <a:spcPct val="100000"/>
              </a:lnSpc>
              <a:spcBef>
                <a:spcPts val="2220"/>
              </a:spcBef>
              <a:buClr>
                <a:srgbClr val="F5B820"/>
              </a:buClr>
              <a:buFont typeface="Wingdings"/>
              <a:buChar char=""/>
              <a:tabLst>
                <a:tab pos="356235" algn="l"/>
              </a:tabLst>
            </a:pPr>
            <a:r>
              <a:rPr sz="2400" dirty="0" smtClean="0">
                <a:solidFill>
                  <a:srgbClr val="2F301D"/>
                </a:solidFill>
                <a:latin typeface="Verdana"/>
                <a:cs typeface="Verdana"/>
              </a:rPr>
              <a:t>Douglas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fir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has 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been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extensively 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studied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and </a:t>
            </a:r>
            <a:r>
              <a:rPr sz="2400" spc="5" dirty="0">
                <a:solidFill>
                  <a:srgbClr val="2F301D"/>
                </a:solidFill>
                <a:latin typeface="Verdana"/>
                <a:cs typeface="Verdana"/>
              </a:rPr>
              <a:t>2000 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species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of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fungi 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have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been 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identified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from</a:t>
            </a:r>
            <a:r>
              <a:rPr sz="2400" spc="-65" dirty="0">
                <a:solidFill>
                  <a:srgbClr val="2F301D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its 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roots</a:t>
            </a:r>
            <a:endParaRPr sz="2400" dirty="0">
              <a:latin typeface="Verdana"/>
              <a:cs typeface="Verdana"/>
            </a:endParaRPr>
          </a:p>
          <a:p>
            <a:pPr marL="355600" marR="5080" indent="-343535" algn="just">
              <a:lnSpc>
                <a:spcPct val="100000"/>
              </a:lnSpc>
              <a:spcBef>
                <a:spcPts val="690"/>
              </a:spcBef>
              <a:buClr>
                <a:srgbClr val="F5B820"/>
              </a:buClr>
              <a:buFont typeface="Wingdings"/>
              <a:buChar char=""/>
              <a:tabLst>
                <a:tab pos="356235" algn="l"/>
              </a:tabLst>
            </a:pP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In forests,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a high  percentage of  fruiting bodies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are  mycorrhizal fungi</a:t>
            </a:r>
            <a:endParaRPr sz="2400" dirty="0">
              <a:latin typeface="Verdana"/>
              <a:cs typeface="Verdan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648200" y="1896402"/>
            <a:ext cx="4038600" cy="393357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18260" y="736600"/>
            <a:ext cx="7320280" cy="5384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96339" y="683259"/>
            <a:ext cx="4937760" cy="7518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28600" y="1828800"/>
            <a:ext cx="8610600" cy="43473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28320" marR="5080" indent="-515620" algn="just">
              <a:lnSpc>
                <a:spcPct val="100000"/>
              </a:lnSpc>
              <a:spcBef>
                <a:spcPts val="2355"/>
              </a:spcBef>
              <a:buClr>
                <a:srgbClr val="F5B820"/>
              </a:buClr>
              <a:buFont typeface="+mj-lt"/>
              <a:buAutoNum type="arabicPeriod"/>
              <a:tabLst>
                <a:tab pos="528320" algn="l"/>
              </a:tabLst>
            </a:pPr>
            <a:r>
              <a:rPr sz="2400" dirty="0" smtClean="0">
                <a:solidFill>
                  <a:srgbClr val="2F301D"/>
                </a:solidFill>
                <a:latin typeface="Verdana"/>
                <a:cs typeface="Verdana"/>
              </a:rPr>
              <a:t>Census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of fruiting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bodies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produced 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by different</a:t>
            </a:r>
            <a:r>
              <a:rPr sz="2400" spc="15" dirty="0">
                <a:solidFill>
                  <a:srgbClr val="2F301D"/>
                </a:solidFill>
                <a:latin typeface="Verdana"/>
                <a:cs typeface="Verdana"/>
              </a:rPr>
              <a:t> </a:t>
            </a:r>
            <a:r>
              <a:rPr sz="2400" spc="-5" dirty="0" smtClean="0">
                <a:solidFill>
                  <a:srgbClr val="2F301D"/>
                </a:solidFill>
                <a:latin typeface="Verdana"/>
                <a:cs typeface="Verdana"/>
              </a:rPr>
              <a:t>species</a:t>
            </a:r>
            <a:endParaRPr lang="en-US" sz="2400" spc="-5" dirty="0" smtClean="0">
              <a:solidFill>
                <a:srgbClr val="2F301D"/>
              </a:solidFill>
              <a:latin typeface="Verdana"/>
              <a:cs typeface="Verdana"/>
            </a:endParaRPr>
          </a:p>
          <a:p>
            <a:pPr marL="528320" marR="5080" indent="-515620" algn="just">
              <a:lnSpc>
                <a:spcPct val="100000"/>
              </a:lnSpc>
              <a:spcBef>
                <a:spcPts val="2355"/>
              </a:spcBef>
              <a:buClr>
                <a:srgbClr val="F5B820"/>
              </a:buClr>
              <a:buFont typeface="+mj-lt"/>
              <a:buAutoNum type="arabicPeriod"/>
              <a:tabLst>
                <a:tab pos="528320" algn="l"/>
              </a:tabLst>
            </a:pPr>
            <a:endParaRPr sz="1050" dirty="0">
              <a:latin typeface="Verdana"/>
              <a:cs typeface="Verdana"/>
            </a:endParaRPr>
          </a:p>
          <a:p>
            <a:pPr marL="528320" marR="214629" indent="-515620" algn="just">
              <a:lnSpc>
                <a:spcPct val="100000"/>
              </a:lnSpc>
              <a:spcBef>
                <a:spcPts val="685"/>
              </a:spcBef>
              <a:buClr>
                <a:srgbClr val="F5B820"/>
              </a:buClr>
              <a:buFont typeface="+mj-lt"/>
              <a:buAutoNum type="arabicPeriod"/>
              <a:tabLst>
                <a:tab pos="528320" algn="l"/>
              </a:tabLst>
            </a:pP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Soil cores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– separate and identify 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mycorrhizal roots by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morphology,  Hartig</a:t>
            </a:r>
            <a:r>
              <a:rPr sz="2400" spc="10" dirty="0">
                <a:solidFill>
                  <a:srgbClr val="2F301D"/>
                </a:solidFill>
                <a:latin typeface="Verdana"/>
                <a:cs typeface="Verdana"/>
              </a:rPr>
              <a:t> </a:t>
            </a:r>
            <a:r>
              <a:rPr sz="2400" spc="-5" dirty="0" smtClean="0">
                <a:solidFill>
                  <a:srgbClr val="2F301D"/>
                </a:solidFill>
                <a:latin typeface="Verdana"/>
                <a:cs typeface="Verdana"/>
              </a:rPr>
              <a:t>net</a:t>
            </a:r>
            <a:endParaRPr lang="en-US" sz="2400" spc="-5" dirty="0" smtClean="0">
              <a:solidFill>
                <a:srgbClr val="2F301D"/>
              </a:solidFill>
              <a:latin typeface="Verdana"/>
              <a:cs typeface="Verdana"/>
            </a:endParaRPr>
          </a:p>
          <a:p>
            <a:pPr marL="528320" marR="214629" indent="-515620" algn="just">
              <a:lnSpc>
                <a:spcPct val="100000"/>
              </a:lnSpc>
              <a:spcBef>
                <a:spcPts val="685"/>
              </a:spcBef>
              <a:buClr>
                <a:srgbClr val="F5B820"/>
              </a:buClr>
              <a:buFont typeface="+mj-lt"/>
              <a:buAutoNum type="arabicPeriod"/>
              <a:tabLst>
                <a:tab pos="528320" algn="l"/>
              </a:tabLst>
            </a:pPr>
            <a:endParaRPr sz="1200" dirty="0">
              <a:latin typeface="Verdana"/>
              <a:cs typeface="Verdana"/>
            </a:endParaRPr>
          </a:p>
          <a:p>
            <a:pPr marL="528320" marR="74295" indent="-515620">
              <a:lnSpc>
                <a:spcPct val="100000"/>
              </a:lnSpc>
              <a:spcBef>
                <a:spcPts val="665"/>
              </a:spcBef>
              <a:buClr>
                <a:srgbClr val="F5B820"/>
              </a:buClr>
              <a:buFont typeface="+mj-lt"/>
              <a:buAutoNum type="arabicPeriod"/>
              <a:tabLst>
                <a:tab pos="528320" algn="l"/>
              </a:tabLst>
            </a:pP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Recently molecular methods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have 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been used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to identify the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fungi  present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in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mycorrhizal roots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– e.g.  </a:t>
            </a:r>
            <a:r>
              <a:rPr sz="2400" spc="-5" dirty="0" smtClean="0">
                <a:solidFill>
                  <a:srgbClr val="2F301D"/>
                </a:solidFill>
                <a:latin typeface="Verdana"/>
                <a:cs typeface="Verdana"/>
              </a:rPr>
              <a:t>RFLP</a:t>
            </a:r>
            <a:r>
              <a:rPr lang="en-US" sz="2400" spc="-5" dirty="0" smtClean="0">
                <a:solidFill>
                  <a:srgbClr val="2F301D"/>
                </a:solidFill>
                <a:latin typeface="Verdana"/>
                <a:cs typeface="Verdana"/>
              </a:rPr>
              <a:t> (</a:t>
            </a:r>
            <a:r>
              <a:rPr lang="en-US" sz="2000" spc="-5" dirty="0" smtClean="0">
                <a:solidFill>
                  <a:srgbClr val="2F301D"/>
                </a:solidFill>
                <a:latin typeface="Verdana"/>
                <a:cs typeface="Verdana"/>
              </a:rPr>
              <a:t>Restriction Fragment Length Polymorphism</a:t>
            </a:r>
            <a:r>
              <a:rPr lang="en-US" sz="2400" spc="-5" dirty="0" smtClean="0">
                <a:solidFill>
                  <a:srgbClr val="2F301D"/>
                </a:solidFill>
                <a:latin typeface="Verdana"/>
                <a:cs typeface="Verdana"/>
              </a:rPr>
              <a:t>)</a:t>
            </a:r>
          </a:p>
          <a:p>
            <a:pPr marL="528320" marR="74295" indent="-515620" algn="just">
              <a:lnSpc>
                <a:spcPct val="100000"/>
              </a:lnSpc>
              <a:spcBef>
                <a:spcPts val="665"/>
              </a:spcBef>
              <a:buClr>
                <a:srgbClr val="F5B820"/>
              </a:buClr>
              <a:buFont typeface="+mj-lt"/>
              <a:buAutoNum type="arabicPeriod"/>
              <a:tabLst>
                <a:tab pos="528320" algn="l"/>
              </a:tabLst>
            </a:pPr>
            <a:endParaRPr lang="en-IN" sz="1400" dirty="0" smtClean="0"/>
          </a:p>
          <a:p>
            <a:pPr marL="528320" marR="74295" indent="-515620" algn="just">
              <a:lnSpc>
                <a:spcPct val="100000"/>
              </a:lnSpc>
              <a:spcBef>
                <a:spcPts val="665"/>
              </a:spcBef>
              <a:buClr>
                <a:srgbClr val="F5B820"/>
              </a:buClr>
              <a:buFont typeface="+mj-lt"/>
              <a:buAutoNum type="arabicPeriod"/>
              <a:tabLst>
                <a:tab pos="528320" algn="l"/>
              </a:tabLst>
            </a:pPr>
            <a:r>
              <a:rPr lang="en-IN" sz="1400" dirty="0" smtClean="0"/>
              <a:t>RFLP is a technique that exploits variations in homologous DNA sequences, known as polymorphisms, in order to distinguish individuals, populations, or species or to pinpoint the locations of genes within a sequence.</a:t>
            </a:r>
            <a:endParaRPr sz="1400" dirty="0">
              <a:latin typeface="Verdana"/>
              <a:cs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18260" y="736600"/>
            <a:ext cx="7320280" cy="5384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96339" y="683259"/>
            <a:ext cx="4927600" cy="7518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374394" y="752728"/>
            <a:ext cx="439674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Ectomycorrhizal</a:t>
            </a:r>
            <a:r>
              <a:rPr spc="-45" dirty="0"/>
              <a:t> </a:t>
            </a:r>
            <a:r>
              <a:rPr spc="-5" dirty="0"/>
              <a:t>fungi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36257" y="1544929"/>
            <a:ext cx="7992745" cy="4712829"/>
          </a:xfrm>
          <a:prstGeom prst="rect">
            <a:avLst/>
          </a:prstGeom>
        </p:spPr>
        <p:txBody>
          <a:bodyPr vert="horz" wrap="square" lIns="0" tIns="5588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440"/>
              </a:spcBef>
              <a:buClr>
                <a:srgbClr val="F5B820"/>
              </a:buClr>
              <a:buFont typeface="Wingdings"/>
              <a:buChar char=""/>
              <a:tabLst>
                <a:tab pos="355600" algn="l"/>
              </a:tabLst>
            </a:pP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Can also grow</a:t>
            </a:r>
            <a:r>
              <a:rPr sz="2400" spc="-15" dirty="0">
                <a:solidFill>
                  <a:srgbClr val="2F301D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saprotrophically</a:t>
            </a:r>
            <a:endParaRPr sz="2400" dirty="0">
              <a:latin typeface="Verdana"/>
              <a:cs typeface="Verdana"/>
            </a:endParaRPr>
          </a:p>
          <a:p>
            <a:pPr marL="355600" indent="-342900">
              <a:lnSpc>
                <a:spcPct val="100000"/>
              </a:lnSpc>
              <a:spcBef>
                <a:spcPts val="340"/>
              </a:spcBef>
              <a:buClr>
                <a:srgbClr val="F5B820"/>
              </a:buClr>
              <a:tabLst>
                <a:tab pos="355600" algn="l"/>
              </a:tabLst>
            </a:pPr>
            <a:endParaRPr lang="en-US" sz="1050" dirty="0" smtClean="0">
              <a:solidFill>
                <a:srgbClr val="2F301D"/>
              </a:solidFill>
              <a:latin typeface="Verdana"/>
              <a:cs typeface="Verdana"/>
            </a:endParaRPr>
          </a:p>
          <a:p>
            <a:pPr marL="355600" indent="-342900">
              <a:lnSpc>
                <a:spcPct val="100000"/>
              </a:lnSpc>
              <a:spcBef>
                <a:spcPts val="340"/>
              </a:spcBef>
              <a:buClr>
                <a:srgbClr val="F5B820"/>
              </a:buClr>
              <a:buFont typeface="Wingdings"/>
              <a:buChar char=""/>
              <a:tabLst>
                <a:tab pos="355600" algn="l"/>
              </a:tabLst>
            </a:pPr>
            <a:r>
              <a:rPr sz="2400" dirty="0" smtClean="0">
                <a:solidFill>
                  <a:srgbClr val="2F301D"/>
                </a:solidFill>
                <a:latin typeface="Verdana"/>
                <a:cs typeface="Verdana"/>
              </a:rPr>
              <a:t>Many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have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been</a:t>
            </a:r>
            <a:r>
              <a:rPr sz="2400" spc="-15" dirty="0">
                <a:solidFill>
                  <a:srgbClr val="2F301D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cultured</a:t>
            </a:r>
            <a:endParaRPr sz="2400" dirty="0">
              <a:latin typeface="Verdana"/>
              <a:cs typeface="Verdana"/>
            </a:endParaRPr>
          </a:p>
          <a:p>
            <a:pPr marL="354965" marR="554355" indent="-342900">
              <a:lnSpc>
                <a:spcPct val="89900"/>
              </a:lnSpc>
              <a:spcBef>
                <a:spcPts val="680"/>
              </a:spcBef>
              <a:buClr>
                <a:srgbClr val="F5B820"/>
              </a:buClr>
              <a:tabLst>
                <a:tab pos="355600" algn="l"/>
              </a:tabLst>
            </a:pPr>
            <a:endParaRPr lang="en-US" sz="1050" dirty="0" smtClean="0">
              <a:solidFill>
                <a:srgbClr val="2F301D"/>
              </a:solidFill>
              <a:latin typeface="Verdana"/>
              <a:cs typeface="Verdana"/>
            </a:endParaRPr>
          </a:p>
          <a:p>
            <a:pPr marL="354965" marR="554355" indent="-342900">
              <a:lnSpc>
                <a:spcPct val="89900"/>
              </a:lnSpc>
              <a:spcBef>
                <a:spcPts val="680"/>
              </a:spcBef>
              <a:buClr>
                <a:srgbClr val="F5B820"/>
              </a:buClr>
              <a:buFont typeface="Wingdings"/>
              <a:buChar char=""/>
              <a:tabLst>
                <a:tab pos="355600" algn="l"/>
              </a:tabLst>
            </a:pPr>
            <a:r>
              <a:rPr sz="2400" dirty="0" smtClean="0">
                <a:solidFill>
                  <a:srgbClr val="2F301D"/>
                </a:solidFill>
                <a:latin typeface="Verdana"/>
                <a:cs typeface="Verdana"/>
              </a:rPr>
              <a:t>Most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that have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been studied do not 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have the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capability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to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degrade  </a:t>
            </a:r>
            <a:r>
              <a:rPr sz="2400" spc="-10" dirty="0">
                <a:solidFill>
                  <a:srgbClr val="2F301D"/>
                </a:solidFill>
                <a:latin typeface="Verdana"/>
                <a:cs typeface="Verdana"/>
              </a:rPr>
              <a:t>complex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plant polymers (e.g. 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cellulose and</a:t>
            </a:r>
            <a:r>
              <a:rPr sz="2400" spc="20" dirty="0">
                <a:solidFill>
                  <a:srgbClr val="2F301D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lignin)</a:t>
            </a:r>
            <a:endParaRPr sz="2400" dirty="0">
              <a:latin typeface="Verdana"/>
              <a:cs typeface="Verdana"/>
            </a:endParaRPr>
          </a:p>
          <a:p>
            <a:pPr marL="355600" indent="-342900">
              <a:lnSpc>
                <a:spcPct val="100000"/>
              </a:lnSpc>
              <a:spcBef>
                <a:spcPts val="340"/>
              </a:spcBef>
              <a:buClr>
                <a:srgbClr val="F5B820"/>
              </a:buClr>
              <a:tabLst>
                <a:tab pos="355600" algn="l"/>
              </a:tabLst>
            </a:pPr>
            <a:endParaRPr lang="en-US" sz="1100" spc="-5" dirty="0" smtClean="0">
              <a:solidFill>
                <a:srgbClr val="2F301D"/>
              </a:solidFill>
              <a:latin typeface="Verdana"/>
              <a:cs typeface="Verdana"/>
            </a:endParaRPr>
          </a:p>
          <a:p>
            <a:pPr marL="355600" indent="-342900">
              <a:lnSpc>
                <a:spcPct val="100000"/>
              </a:lnSpc>
              <a:spcBef>
                <a:spcPts val="340"/>
              </a:spcBef>
              <a:buClr>
                <a:srgbClr val="F5B820"/>
              </a:buClr>
              <a:buFont typeface="Wingdings"/>
              <a:buChar char=""/>
              <a:tabLst>
                <a:tab pos="355600" algn="l"/>
              </a:tabLst>
            </a:pPr>
            <a:r>
              <a:rPr sz="2400" spc="-5" dirty="0" smtClean="0">
                <a:solidFill>
                  <a:srgbClr val="2F301D"/>
                </a:solidFill>
                <a:latin typeface="Verdana"/>
                <a:cs typeface="Verdana"/>
              </a:rPr>
              <a:t>Depend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on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soluble</a:t>
            </a:r>
            <a:r>
              <a:rPr sz="2400" spc="40" dirty="0">
                <a:solidFill>
                  <a:srgbClr val="2F301D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carbohydrates</a:t>
            </a:r>
            <a:endParaRPr sz="2400" dirty="0">
              <a:latin typeface="Verdana"/>
              <a:cs typeface="Verdana"/>
            </a:endParaRPr>
          </a:p>
          <a:p>
            <a:pPr marL="354965" marR="88900" indent="-342900">
              <a:lnSpc>
                <a:spcPts val="3020"/>
              </a:lnSpc>
              <a:spcBef>
                <a:spcPts val="725"/>
              </a:spcBef>
              <a:buClr>
                <a:srgbClr val="F5B820"/>
              </a:buClr>
              <a:tabLst>
                <a:tab pos="355600" algn="l"/>
              </a:tabLst>
            </a:pPr>
            <a:endParaRPr lang="en-US" sz="1600" dirty="0" smtClean="0">
              <a:solidFill>
                <a:srgbClr val="2F301D"/>
              </a:solidFill>
              <a:latin typeface="Verdana"/>
              <a:cs typeface="Verdana"/>
            </a:endParaRPr>
          </a:p>
          <a:p>
            <a:pPr marL="354965" marR="88900" indent="-342900">
              <a:lnSpc>
                <a:spcPts val="3020"/>
              </a:lnSpc>
              <a:spcBef>
                <a:spcPts val="725"/>
              </a:spcBef>
              <a:buClr>
                <a:srgbClr val="F5B820"/>
              </a:buClr>
              <a:buFont typeface="Wingdings"/>
              <a:buChar char=""/>
              <a:tabLst>
                <a:tab pos="355600" algn="l"/>
              </a:tabLst>
            </a:pPr>
            <a:r>
              <a:rPr sz="2400" dirty="0" smtClean="0">
                <a:solidFill>
                  <a:srgbClr val="2F301D"/>
                </a:solidFill>
                <a:latin typeface="Verdana"/>
                <a:cs typeface="Verdana"/>
              </a:rPr>
              <a:t>Many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have organic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growth factor  requirements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–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vitamins, amino</a:t>
            </a:r>
            <a:r>
              <a:rPr sz="2400" spc="35" dirty="0">
                <a:solidFill>
                  <a:srgbClr val="2F301D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acids</a:t>
            </a:r>
            <a:endParaRPr sz="2400" dirty="0">
              <a:latin typeface="Verdana"/>
              <a:cs typeface="Verdana"/>
            </a:endParaRPr>
          </a:p>
          <a:p>
            <a:pPr marL="355600" indent="-342900">
              <a:lnSpc>
                <a:spcPct val="100000"/>
              </a:lnSpc>
              <a:spcBef>
                <a:spcPts val="300"/>
              </a:spcBef>
              <a:buClr>
                <a:srgbClr val="F5B820"/>
              </a:buClr>
              <a:buFont typeface="Wingdings"/>
              <a:buChar char=""/>
              <a:tabLst>
                <a:tab pos="355600" algn="l"/>
              </a:tabLst>
            </a:pP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Not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decomposers but depend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on</a:t>
            </a:r>
            <a:r>
              <a:rPr sz="2400" spc="30" dirty="0">
                <a:solidFill>
                  <a:srgbClr val="2F301D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plant</a:t>
            </a:r>
            <a:endParaRPr sz="2400" dirty="0">
              <a:latin typeface="Verdana"/>
              <a:cs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18260" y="736600"/>
            <a:ext cx="7320280" cy="5384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96339" y="683259"/>
            <a:ext cx="4221480" cy="7518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374394" y="752728"/>
            <a:ext cx="369316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Benefits </a:t>
            </a:r>
            <a:r>
              <a:rPr dirty="0"/>
              <a:t>to</a:t>
            </a:r>
            <a:r>
              <a:rPr spc="-40" dirty="0"/>
              <a:t> </a:t>
            </a:r>
            <a:r>
              <a:rPr dirty="0"/>
              <a:t>fungus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body" idx="1"/>
          </p:nvPr>
        </p:nvSpPr>
        <p:spPr>
          <a:xfrm>
            <a:off x="391477" y="1544929"/>
            <a:ext cx="8361044" cy="4576637"/>
          </a:xfrm>
          <a:prstGeom prst="rect">
            <a:avLst/>
          </a:prstGeom>
        </p:spPr>
        <p:txBody>
          <a:bodyPr vert="horz" wrap="square" lIns="0" tIns="55880" rIns="0" bIns="0" rtlCol="0">
            <a:spAutoFit/>
          </a:bodyPr>
          <a:lstStyle/>
          <a:p>
            <a:pPr marL="499745" indent="-342900">
              <a:lnSpc>
                <a:spcPct val="100000"/>
              </a:lnSpc>
              <a:spcBef>
                <a:spcPts val="440"/>
              </a:spcBef>
              <a:buClr>
                <a:srgbClr val="F5B820"/>
              </a:buClr>
              <a:buFont typeface="Wingdings"/>
              <a:buChar char=""/>
              <a:tabLst>
                <a:tab pos="500380" algn="l"/>
              </a:tabLst>
            </a:pPr>
            <a:r>
              <a:rPr sz="2400" b="0" dirty="0"/>
              <a:t>Provided </a:t>
            </a:r>
            <a:r>
              <a:rPr sz="2400" b="0" spc="-5" dirty="0"/>
              <a:t>with source </a:t>
            </a:r>
            <a:r>
              <a:rPr sz="2400" b="0" dirty="0"/>
              <a:t>of C and</a:t>
            </a:r>
            <a:r>
              <a:rPr sz="2400" b="0" spc="10" dirty="0"/>
              <a:t> </a:t>
            </a:r>
            <a:r>
              <a:rPr sz="2400" b="0" spc="-5" dirty="0"/>
              <a:t>energy</a:t>
            </a:r>
          </a:p>
          <a:p>
            <a:pPr marL="499109" marR="30480" indent="-342900">
              <a:lnSpc>
                <a:spcPts val="3020"/>
              </a:lnSpc>
              <a:spcBef>
                <a:spcPts val="725"/>
              </a:spcBef>
              <a:buClr>
                <a:srgbClr val="F5B820"/>
              </a:buClr>
              <a:buFont typeface="Wingdings"/>
              <a:buChar char=""/>
              <a:tabLst>
                <a:tab pos="500380" algn="l"/>
              </a:tabLst>
            </a:pPr>
            <a:endParaRPr lang="en-US" sz="2400" b="0" dirty="0" smtClean="0"/>
          </a:p>
          <a:p>
            <a:pPr marL="499109" marR="30480" indent="-342900">
              <a:lnSpc>
                <a:spcPts val="3020"/>
              </a:lnSpc>
              <a:spcBef>
                <a:spcPts val="725"/>
              </a:spcBef>
              <a:buClr>
                <a:srgbClr val="F5B820"/>
              </a:buClr>
              <a:buFont typeface="Wingdings"/>
              <a:buChar char=""/>
              <a:tabLst>
                <a:tab pos="500380" algn="l"/>
              </a:tabLst>
            </a:pPr>
            <a:r>
              <a:rPr sz="2400" b="0" dirty="0" smtClean="0"/>
              <a:t>Plants </a:t>
            </a:r>
            <a:r>
              <a:rPr sz="2400" b="0" spc="-5" dirty="0"/>
              <a:t>provided with </a:t>
            </a:r>
            <a:r>
              <a:rPr sz="2400" b="0" spc="15" dirty="0"/>
              <a:t>CO</a:t>
            </a:r>
            <a:r>
              <a:rPr sz="2400" b="0" spc="22" baseline="-21021" dirty="0"/>
              <a:t>2 </a:t>
            </a:r>
            <a:r>
              <a:rPr sz="1800" b="0" spc="15" dirty="0"/>
              <a:t> </a:t>
            </a:r>
            <a:r>
              <a:rPr sz="2400" b="0" spc="-5" dirty="0"/>
              <a:t>demonstrated </a:t>
            </a:r>
            <a:r>
              <a:rPr sz="2400" b="0" dirty="0"/>
              <a:t>that C </a:t>
            </a:r>
            <a:r>
              <a:rPr sz="2400" b="0" spc="-5" dirty="0"/>
              <a:t>appears </a:t>
            </a:r>
            <a:r>
              <a:rPr sz="2400" b="0" dirty="0"/>
              <a:t>in</a:t>
            </a:r>
            <a:r>
              <a:rPr sz="2400" b="0" spc="-15" dirty="0"/>
              <a:t> </a:t>
            </a:r>
            <a:r>
              <a:rPr sz="2400" b="0" dirty="0"/>
              <a:t>fungus</a:t>
            </a:r>
          </a:p>
          <a:p>
            <a:pPr marL="499109" marR="1026160" indent="-342900">
              <a:lnSpc>
                <a:spcPts val="3020"/>
              </a:lnSpc>
              <a:spcBef>
                <a:spcPts val="685"/>
              </a:spcBef>
              <a:buClr>
                <a:srgbClr val="F5B820"/>
              </a:buClr>
              <a:buFont typeface="Wingdings"/>
              <a:buChar char=""/>
              <a:tabLst>
                <a:tab pos="500380" algn="l"/>
              </a:tabLst>
            </a:pPr>
            <a:endParaRPr lang="en-US" sz="2400" b="0" spc="-5" dirty="0" smtClean="0"/>
          </a:p>
          <a:p>
            <a:pPr marL="499109" marR="1026160" indent="-342900" algn="just">
              <a:lnSpc>
                <a:spcPts val="3020"/>
              </a:lnSpc>
              <a:spcBef>
                <a:spcPts val="685"/>
              </a:spcBef>
              <a:buClr>
                <a:srgbClr val="F5B820"/>
              </a:buClr>
              <a:buFont typeface="Wingdings"/>
              <a:buChar char=""/>
              <a:tabLst>
                <a:tab pos="500380" algn="l"/>
              </a:tabLst>
            </a:pPr>
            <a:r>
              <a:rPr sz="2400" b="0" spc="-5" dirty="0" smtClean="0"/>
              <a:t>Sucrose </a:t>
            </a:r>
            <a:r>
              <a:rPr sz="2400" b="0" spc="-5" dirty="0"/>
              <a:t>from plant converted </a:t>
            </a:r>
            <a:r>
              <a:rPr sz="2400" b="0" dirty="0" smtClean="0"/>
              <a:t>into</a:t>
            </a:r>
            <a:r>
              <a:rPr lang="en-US" sz="2400" b="0" dirty="0" smtClean="0"/>
              <a:t> </a:t>
            </a:r>
            <a:r>
              <a:rPr sz="2400" b="0" dirty="0" err="1" smtClean="0"/>
              <a:t>trehalose</a:t>
            </a:r>
            <a:r>
              <a:rPr sz="2400" b="0" dirty="0"/>
              <a:t>, </a:t>
            </a:r>
            <a:r>
              <a:rPr sz="2400" b="0" spc="-5" dirty="0"/>
              <a:t>mannitol by</a:t>
            </a:r>
            <a:r>
              <a:rPr sz="2400" b="0" dirty="0"/>
              <a:t> fungus</a:t>
            </a:r>
          </a:p>
          <a:p>
            <a:pPr marL="499109" marR="115570" indent="-342900">
              <a:lnSpc>
                <a:spcPct val="90100"/>
              </a:lnSpc>
              <a:spcBef>
                <a:spcPts val="630"/>
              </a:spcBef>
              <a:buClr>
                <a:srgbClr val="F5B820"/>
              </a:buClr>
              <a:buFont typeface="Wingdings"/>
              <a:buChar char=""/>
              <a:tabLst>
                <a:tab pos="500380" algn="l"/>
              </a:tabLst>
            </a:pPr>
            <a:endParaRPr lang="en-US" sz="2400" b="0" spc="-5" dirty="0" smtClean="0"/>
          </a:p>
          <a:p>
            <a:pPr marL="499109" marR="115570" indent="-342900" algn="just">
              <a:lnSpc>
                <a:spcPct val="90100"/>
              </a:lnSpc>
              <a:spcBef>
                <a:spcPts val="630"/>
              </a:spcBef>
              <a:buClr>
                <a:srgbClr val="F5B820"/>
              </a:buClr>
              <a:buFont typeface="Wingdings"/>
              <a:buChar char=""/>
              <a:tabLst>
                <a:tab pos="500380" algn="l"/>
              </a:tabLst>
            </a:pPr>
            <a:r>
              <a:rPr sz="2400" b="0" spc="-5" dirty="0" smtClean="0"/>
              <a:t>Estimates </a:t>
            </a:r>
            <a:r>
              <a:rPr sz="2400" b="0" spc="5" dirty="0"/>
              <a:t>that </a:t>
            </a:r>
            <a:r>
              <a:rPr sz="2400" b="0" spc="-5" dirty="0"/>
              <a:t>up </a:t>
            </a:r>
            <a:r>
              <a:rPr sz="2400" b="0" dirty="0"/>
              <a:t>to 10% </a:t>
            </a:r>
            <a:r>
              <a:rPr sz="2400" b="0" spc="-5" dirty="0"/>
              <a:t>(or more) </a:t>
            </a:r>
            <a:r>
              <a:rPr sz="2400" b="0" dirty="0"/>
              <a:t>of  photosynthate produced </a:t>
            </a:r>
            <a:r>
              <a:rPr sz="2400" b="0" spc="-5" dirty="0"/>
              <a:t>by trees </a:t>
            </a:r>
            <a:r>
              <a:rPr sz="2400" b="0" dirty="0"/>
              <a:t>is  </a:t>
            </a:r>
            <a:r>
              <a:rPr sz="2400" b="0" spc="-5" dirty="0"/>
              <a:t>passed </a:t>
            </a:r>
            <a:r>
              <a:rPr sz="2400" b="0" dirty="0"/>
              <a:t>to </a:t>
            </a:r>
            <a:r>
              <a:rPr sz="2400" b="0" spc="-5" dirty="0"/>
              <a:t>mycorrhizae </a:t>
            </a:r>
            <a:r>
              <a:rPr sz="2400" b="0" dirty="0"/>
              <a:t>and other  rhizosphere </a:t>
            </a:r>
            <a:r>
              <a:rPr sz="2400" b="0" spc="-5" dirty="0"/>
              <a:t>organisms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80059" y="297179"/>
            <a:ext cx="8234680" cy="11480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58140" y="548640"/>
            <a:ext cx="3873500" cy="7518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36257" y="617854"/>
            <a:ext cx="3345179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Benefits </a:t>
            </a:r>
            <a:r>
              <a:rPr dirty="0"/>
              <a:t>to</a:t>
            </a:r>
            <a:r>
              <a:rPr spc="-20" dirty="0"/>
              <a:t> </a:t>
            </a:r>
            <a:r>
              <a:rPr spc="-5" dirty="0"/>
              <a:t>trees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28600" y="1600200"/>
            <a:ext cx="4724400" cy="14901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5080" indent="-342900" algn="just">
              <a:lnSpc>
                <a:spcPct val="100000"/>
              </a:lnSpc>
              <a:spcBef>
                <a:spcPts val="100"/>
              </a:spcBef>
              <a:buClr>
                <a:srgbClr val="F5B820"/>
              </a:buClr>
              <a:buFont typeface="Wingdings"/>
              <a:buChar char=""/>
              <a:tabLst>
                <a:tab pos="355600" algn="l"/>
              </a:tabLst>
            </a:pP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Numerous  studies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have 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shown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that tree 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growth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is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better  when  mycorrhizae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are 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present</a:t>
            </a:r>
            <a:endParaRPr sz="2400" dirty="0">
              <a:latin typeface="Verdana"/>
              <a:cs typeface="Verdan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181600" y="1600199"/>
            <a:ext cx="3809999" cy="487680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80059" y="373379"/>
            <a:ext cx="8234680" cy="8737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58140" y="487680"/>
            <a:ext cx="3873500" cy="7518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36257" y="556577"/>
            <a:ext cx="334708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Benefits to</a:t>
            </a:r>
            <a:r>
              <a:rPr spc="-50" dirty="0"/>
              <a:t> </a:t>
            </a:r>
            <a:r>
              <a:rPr dirty="0"/>
              <a:t>trees</a:t>
            </a:r>
          </a:p>
        </p:txBody>
      </p:sp>
      <p:sp>
        <p:nvSpPr>
          <p:cNvPr id="5" name="object 5"/>
          <p:cNvSpPr/>
          <p:nvPr/>
        </p:nvSpPr>
        <p:spPr>
          <a:xfrm>
            <a:off x="152400" y="1219200"/>
            <a:ext cx="8991600" cy="52578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18260" y="736600"/>
            <a:ext cx="7320280" cy="5384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96339" y="683259"/>
            <a:ext cx="3873500" cy="7518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36257" y="752728"/>
            <a:ext cx="7885430" cy="428322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50265">
              <a:lnSpc>
                <a:spcPct val="100000"/>
              </a:lnSpc>
              <a:spcBef>
                <a:spcPts val="100"/>
              </a:spcBef>
            </a:pPr>
            <a:r>
              <a:rPr sz="2800" b="1" spc="-5" dirty="0">
                <a:solidFill>
                  <a:srgbClr val="FFFFFF"/>
                </a:solidFill>
                <a:latin typeface="Verdana"/>
                <a:cs typeface="Verdana"/>
              </a:rPr>
              <a:t>Benefits </a:t>
            </a:r>
            <a:r>
              <a:rPr sz="2800" b="1" dirty="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sz="2800" b="1" spc="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b="1" spc="-5" dirty="0">
                <a:solidFill>
                  <a:srgbClr val="FFFFFF"/>
                </a:solidFill>
                <a:latin typeface="Verdana"/>
                <a:cs typeface="Verdana"/>
              </a:rPr>
              <a:t>trees</a:t>
            </a:r>
            <a:endParaRPr sz="2800" dirty="0">
              <a:latin typeface="Verdana"/>
              <a:cs typeface="Verdana"/>
            </a:endParaRPr>
          </a:p>
          <a:p>
            <a:pPr marL="354965" marR="655955" indent="-342900">
              <a:lnSpc>
                <a:spcPct val="100000"/>
              </a:lnSpc>
              <a:spcBef>
                <a:spcPts val="2355"/>
              </a:spcBef>
              <a:buClr>
                <a:srgbClr val="F5B820"/>
              </a:buClr>
              <a:buFont typeface="Wingdings"/>
              <a:buChar char=""/>
              <a:tabLst>
                <a:tab pos="355600" algn="l"/>
              </a:tabLst>
            </a:pP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Fungi increase supply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of inorganic  nutrients to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 </a:t>
            </a:r>
            <a:r>
              <a:rPr sz="2400" dirty="0" smtClean="0">
                <a:solidFill>
                  <a:srgbClr val="2F301D"/>
                </a:solidFill>
                <a:latin typeface="Verdana"/>
                <a:cs typeface="Verdana"/>
              </a:rPr>
              <a:t>tree</a:t>
            </a:r>
            <a:endParaRPr lang="en-US" sz="2400" dirty="0" smtClean="0">
              <a:solidFill>
                <a:srgbClr val="2F301D"/>
              </a:solidFill>
              <a:latin typeface="Verdana"/>
              <a:cs typeface="Verdana"/>
            </a:endParaRPr>
          </a:p>
          <a:p>
            <a:pPr marL="354965" marR="655955" indent="-342900">
              <a:lnSpc>
                <a:spcPct val="100000"/>
              </a:lnSpc>
              <a:spcBef>
                <a:spcPts val="2355"/>
              </a:spcBef>
              <a:buClr>
                <a:srgbClr val="F5B820"/>
              </a:buClr>
              <a:tabLst>
                <a:tab pos="355600" algn="l"/>
              </a:tabLst>
            </a:pPr>
            <a:endParaRPr sz="2400" dirty="0">
              <a:latin typeface="Verdana"/>
              <a:cs typeface="Verdana"/>
            </a:endParaRPr>
          </a:p>
          <a:p>
            <a:pPr marL="355600" indent="-342900">
              <a:lnSpc>
                <a:spcPct val="100000"/>
              </a:lnSpc>
              <a:spcBef>
                <a:spcPts val="685"/>
              </a:spcBef>
              <a:buClr>
                <a:srgbClr val="F5B820"/>
              </a:buClr>
              <a:buFont typeface="Wingdings"/>
              <a:buChar char=""/>
              <a:tabLst>
                <a:tab pos="355600" algn="l"/>
              </a:tabLst>
            </a:pP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P is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insoluble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in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most</a:t>
            </a:r>
            <a:r>
              <a:rPr sz="2400" spc="30" dirty="0">
                <a:solidFill>
                  <a:srgbClr val="2F301D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soils</a:t>
            </a:r>
            <a:endParaRPr sz="2400" dirty="0">
              <a:latin typeface="Verdana"/>
              <a:cs typeface="Verdana"/>
            </a:endParaRPr>
          </a:p>
          <a:p>
            <a:pPr marL="354965" marR="5080" indent="-342900">
              <a:lnSpc>
                <a:spcPct val="100000"/>
              </a:lnSpc>
              <a:spcBef>
                <a:spcPts val="660"/>
              </a:spcBef>
              <a:buClr>
                <a:srgbClr val="F5B820"/>
              </a:buClr>
              <a:buFont typeface="Wingdings"/>
              <a:buChar char=""/>
              <a:tabLst>
                <a:tab pos="355600" algn="l"/>
              </a:tabLst>
            </a:pPr>
            <a:endParaRPr lang="en-US" sz="2400" dirty="0" smtClean="0">
              <a:solidFill>
                <a:srgbClr val="2F301D"/>
              </a:solidFill>
              <a:latin typeface="Verdana"/>
              <a:cs typeface="Verdana"/>
            </a:endParaRPr>
          </a:p>
          <a:p>
            <a:pPr marL="354965" marR="5080" indent="-342900" algn="just">
              <a:lnSpc>
                <a:spcPct val="100000"/>
              </a:lnSpc>
              <a:spcBef>
                <a:spcPts val="660"/>
              </a:spcBef>
              <a:buClr>
                <a:srgbClr val="F5B820"/>
              </a:buClr>
              <a:buFont typeface="Wingdings"/>
              <a:buChar char=""/>
              <a:tabLst>
                <a:tab pos="355600" algn="l"/>
              </a:tabLst>
            </a:pPr>
            <a:r>
              <a:rPr sz="2400" dirty="0" err="1" smtClean="0">
                <a:solidFill>
                  <a:srgbClr val="2F301D"/>
                </a:solidFill>
                <a:latin typeface="Verdana"/>
                <a:cs typeface="Verdana"/>
              </a:rPr>
              <a:t>Extramatrical</a:t>
            </a:r>
            <a:r>
              <a:rPr sz="2400" dirty="0" smtClean="0">
                <a:solidFill>
                  <a:srgbClr val="2F301D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hyphae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extend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over a  larger volume of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soil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than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roots can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–  increase ability to absorb insoluble  nutrients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such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as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P</a:t>
            </a:r>
            <a:endParaRPr sz="2400" dirty="0">
              <a:latin typeface="Verdana"/>
              <a:cs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61060" y="632459"/>
            <a:ext cx="6558280" cy="8432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47700" y="594359"/>
            <a:ext cx="6903720" cy="10718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917257" y="709040"/>
            <a:ext cx="614172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-5" dirty="0"/>
              <a:t>Extramatrical</a:t>
            </a:r>
            <a:r>
              <a:rPr sz="4000" spc="-20" dirty="0"/>
              <a:t> </a:t>
            </a:r>
            <a:r>
              <a:rPr sz="4000" spc="-10" dirty="0"/>
              <a:t>hyphae</a:t>
            </a:r>
            <a:endParaRPr sz="4000"/>
          </a:p>
        </p:txBody>
      </p:sp>
      <p:sp>
        <p:nvSpPr>
          <p:cNvPr id="5" name="object 5"/>
          <p:cNvSpPr/>
          <p:nvPr/>
        </p:nvSpPr>
        <p:spPr>
          <a:xfrm>
            <a:off x="76200" y="1371599"/>
            <a:ext cx="8915400" cy="548639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84859" y="556259"/>
            <a:ext cx="8234680" cy="7213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71500" y="457200"/>
            <a:ext cx="7513320" cy="107187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841057" y="571436"/>
            <a:ext cx="6751320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-5" dirty="0"/>
              <a:t>Volume </a:t>
            </a:r>
            <a:r>
              <a:rPr sz="4000" dirty="0"/>
              <a:t>of </a:t>
            </a:r>
            <a:r>
              <a:rPr sz="4000" spc="-5" dirty="0"/>
              <a:t>soil</a:t>
            </a:r>
            <a:r>
              <a:rPr sz="4000" spc="-55" dirty="0"/>
              <a:t> </a:t>
            </a:r>
            <a:r>
              <a:rPr sz="4000" spc="-10" dirty="0"/>
              <a:t>explored</a:t>
            </a:r>
            <a:endParaRPr sz="4000"/>
          </a:p>
        </p:txBody>
      </p:sp>
      <p:sp>
        <p:nvSpPr>
          <p:cNvPr id="5" name="object 5"/>
          <p:cNvSpPr/>
          <p:nvPr/>
        </p:nvSpPr>
        <p:spPr>
          <a:xfrm>
            <a:off x="0" y="1447800"/>
            <a:ext cx="9144000" cy="541019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18260" y="736600"/>
            <a:ext cx="7320280" cy="5384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96339" y="683259"/>
            <a:ext cx="3873500" cy="7518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36256" y="752728"/>
            <a:ext cx="8302943" cy="56251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50265">
              <a:lnSpc>
                <a:spcPct val="100000"/>
              </a:lnSpc>
              <a:spcBef>
                <a:spcPts val="100"/>
              </a:spcBef>
            </a:pPr>
            <a:r>
              <a:rPr sz="2800" b="1" spc="-5" dirty="0">
                <a:solidFill>
                  <a:srgbClr val="FFFFFF"/>
                </a:solidFill>
                <a:latin typeface="Verdana"/>
                <a:cs typeface="Verdana"/>
              </a:rPr>
              <a:t>Benefits </a:t>
            </a:r>
            <a:r>
              <a:rPr sz="2800" b="1" dirty="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sz="2800" b="1" spc="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b="1" spc="-5" dirty="0">
                <a:solidFill>
                  <a:srgbClr val="FFFFFF"/>
                </a:solidFill>
                <a:latin typeface="Verdana"/>
                <a:cs typeface="Verdana"/>
              </a:rPr>
              <a:t>trees</a:t>
            </a:r>
            <a:endParaRPr sz="2800" dirty="0">
              <a:latin typeface="Verdana"/>
              <a:cs typeface="Verdana"/>
            </a:endParaRPr>
          </a:p>
          <a:p>
            <a:pPr marL="354965" marR="148590" indent="-342900" algn="just">
              <a:lnSpc>
                <a:spcPct val="90100"/>
              </a:lnSpc>
              <a:spcBef>
                <a:spcPts val="2350"/>
              </a:spcBef>
              <a:buClr>
                <a:srgbClr val="F5B820"/>
              </a:buClr>
              <a:tabLst>
                <a:tab pos="355600" algn="l"/>
              </a:tabLst>
            </a:pPr>
            <a:endParaRPr lang="en-US" sz="1050" dirty="0" smtClean="0">
              <a:solidFill>
                <a:srgbClr val="2F301D"/>
              </a:solidFill>
              <a:latin typeface="Verdana"/>
              <a:cs typeface="Verdana"/>
            </a:endParaRPr>
          </a:p>
          <a:p>
            <a:pPr marL="354965" marR="148590" indent="-342900" algn="just">
              <a:lnSpc>
                <a:spcPct val="90100"/>
              </a:lnSpc>
              <a:spcBef>
                <a:spcPts val="2350"/>
              </a:spcBef>
              <a:buClr>
                <a:srgbClr val="F5B820"/>
              </a:buClr>
              <a:buFont typeface="Wingdings"/>
              <a:buChar char=""/>
              <a:tabLst>
                <a:tab pos="355600" algn="l"/>
              </a:tabLst>
            </a:pPr>
            <a:r>
              <a:rPr sz="2400" dirty="0" smtClean="0">
                <a:solidFill>
                  <a:srgbClr val="2F301D"/>
                </a:solidFill>
                <a:latin typeface="Verdana"/>
                <a:cs typeface="Verdana"/>
              </a:rPr>
              <a:t>Plant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hormones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produced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by fungus  changes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the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physiological state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of 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roots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– physiologically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active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root  area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for nutrient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and water 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absorption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is</a:t>
            </a:r>
            <a:r>
              <a:rPr sz="2400" spc="5" dirty="0">
                <a:solidFill>
                  <a:srgbClr val="2F301D"/>
                </a:solidFill>
                <a:latin typeface="Verdana"/>
                <a:cs typeface="Verdana"/>
              </a:rPr>
              <a:t> </a:t>
            </a:r>
            <a:r>
              <a:rPr sz="2400" spc="-5" dirty="0" smtClean="0">
                <a:solidFill>
                  <a:srgbClr val="2F301D"/>
                </a:solidFill>
                <a:latin typeface="Verdana"/>
                <a:cs typeface="Verdana"/>
              </a:rPr>
              <a:t>increased</a:t>
            </a:r>
            <a:r>
              <a:rPr lang="en-US" sz="2400" spc="-5" dirty="0" smtClean="0">
                <a:solidFill>
                  <a:srgbClr val="2F301D"/>
                </a:solidFill>
                <a:latin typeface="Verdana"/>
                <a:cs typeface="Verdana"/>
              </a:rPr>
              <a:t>.</a:t>
            </a:r>
          </a:p>
          <a:p>
            <a:pPr marL="354965" marR="148590" indent="-342900" algn="just">
              <a:lnSpc>
                <a:spcPct val="90100"/>
              </a:lnSpc>
              <a:spcBef>
                <a:spcPts val="2350"/>
              </a:spcBef>
              <a:buClr>
                <a:srgbClr val="F5B820"/>
              </a:buClr>
              <a:tabLst>
                <a:tab pos="355600" algn="l"/>
              </a:tabLst>
            </a:pPr>
            <a:endParaRPr sz="2400" dirty="0">
              <a:latin typeface="Verdana"/>
              <a:cs typeface="Verdana"/>
            </a:endParaRPr>
          </a:p>
          <a:p>
            <a:pPr marL="354965" marR="1040130" indent="-342900" algn="just">
              <a:lnSpc>
                <a:spcPct val="89900"/>
              </a:lnSpc>
              <a:spcBef>
                <a:spcPts val="680"/>
              </a:spcBef>
              <a:buClr>
                <a:srgbClr val="F5B820"/>
              </a:buClr>
              <a:buFont typeface="Wingdings"/>
              <a:buChar char=""/>
              <a:tabLst>
                <a:tab pos="355600" algn="l"/>
              </a:tabLst>
            </a:pP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Increases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tolerance of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plant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to  drought,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high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temperatures,</a:t>
            </a:r>
            <a:r>
              <a:rPr sz="2400" spc="-85" dirty="0">
                <a:solidFill>
                  <a:srgbClr val="2F301D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pH  extremes,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heavy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 metals</a:t>
            </a:r>
            <a:endParaRPr sz="2400" dirty="0">
              <a:latin typeface="Verdana"/>
              <a:cs typeface="Verdana"/>
            </a:endParaRPr>
          </a:p>
          <a:p>
            <a:pPr marL="354965" marR="5080" indent="-342900" algn="just">
              <a:lnSpc>
                <a:spcPct val="89900"/>
              </a:lnSpc>
              <a:spcBef>
                <a:spcPts val="680"/>
              </a:spcBef>
              <a:buClr>
                <a:srgbClr val="F5B820"/>
              </a:buClr>
              <a:buFont typeface="Wingdings"/>
              <a:buChar char=""/>
              <a:tabLst>
                <a:tab pos="355600" algn="l"/>
              </a:tabLst>
            </a:pPr>
            <a:endParaRPr lang="en-US" sz="2400" spc="-5" dirty="0" smtClean="0">
              <a:solidFill>
                <a:srgbClr val="2F301D"/>
              </a:solidFill>
              <a:latin typeface="Verdana"/>
              <a:cs typeface="Verdana"/>
            </a:endParaRPr>
          </a:p>
          <a:p>
            <a:pPr marL="354965" marR="5080" indent="-342900" algn="just">
              <a:lnSpc>
                <a:spcPct val="89900"/>
              </a:lnSpc>
              <a:spcBef>
                <a:spcPts val="680"/>
              </a:spcBef>
              <a:buClr>
                <a:srgbClr val="F5B820"/>
              </a:buClr>
              <a:buFont typeface="Wingdings"/>
              <a:buChar char=""/>
              <a:tabLst>
                <a:tab pos="355600" algn="l"/>
              </a:tabLst>
            </a:pPr>
            <a:r>
              <a:rPr sz="2400" spc="-5" dirty="0" smtClean="0">
                <a:solidFill>
                  <a:srgbClr val="2F301D"/>
                </a:solidFill>
                <a:latin typeface="Verdana"/>
                <a:cs typeface="Verdana"/>
              </a:rPr>
              <a:t>Increases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resistance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to infection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by  root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pathogens – provides a physical  barrier</a:t>
            </a:r>
            <a:endParaRPr sz="2400" dirty="0">
              <a:latin typeface="Verdana"/>
              <a:cs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4260912" cy="68579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52400" y="228600"/>
            <a:ext cx="8839200" cy="6324600"/>
          </a:xfrm>
          <a:custGeom>
            <a:avLst/>
            <a:gdLst/>
            <a:ahLst/>
            <a:cxnLst/>
            <a:rect l="l" t="t" r="r" b="b"/>
            <a:pathLst>
              <a:path w="8839200" h="6324600">
                <a:moveTo>
                  <a:pt x="0" y="288925"/>
                </a:moveTo>
                <a:lnTo>
                  <a:pt x="3782" y="242073"/>
                </a:lnTo>
                <a:lnTo>
                  <a:pt x="14731" y="197624"/>
                </a:lnTo>
                <a:lnTo>
                  <a:pt x="32254" y="156172"/>
                </a:lnTo>
                <a:lnTo>
                  <a:pt x="55754" y="118314"/>
                </a:lnTo>
                <a:lnTo>
                  <a:pt x="84637" y="84645"/>
                </a:lnTo>
                <a:lnTo>
                  <a:pt x="118308" y="55762"/>
                </a:lnTo>
                <a:lnTo>
                  <a:pt x="156173" y="32260"/>
                </a:lnTo>
                <a:lnTo>
                  <a:pt x="197635" y="14735"/>
                </a:lnTo>
                <a:lnTo>
                  <a:pt x="242101" y="3783"/>
                </a:lnTo>
                <a:lnTo>
                  <a:pt x="288975" y="0"/>
                </a:lnTo>
                <a:lnTo>
                  <a:pt x="8550275" y="0"/>
                </a:lnTo>
                <a:lnTo>
                  <a:pt x="8597126" y="3783"/>
                </a:lnTo>
                <a:lnTo>
                  <a:pt x="8641575" y="14735"/>
                </a:lnTo>
                <a:lnTo>
                  <a:pt x="8683027" y="32260"/>
                </a:lnTo>
                <a:lnTo>
                  <a:pt x="8720885" y="55762"/>
                </a:lnTo>
                <a:lnTo>
                  <a:pt x="8754554" y="84645"/>
                </a:lnTo>
                <a:lnTo>
                  <a:pt x="8783437" y="118314"/>
                </a:lnTo>
                <a:lnTo>
                  <a:pt x="8806939" y="156172"/>
                </a:lnTo>
                <a:lnTo>
                  <a:pt x="8824464" y="197624"/>
                </a:lnTo>
                <a:lnTo>
                  <a:pt x="8835416" y="242073"/>
                </a:lnTo>
                <a:lnTo>
                  <a:pt x="8839200" y="288925"/>
                </a:lnTo>
                <a:lnTo>
                  <a:pt x="8839200" y="6035624"/>
                </a:lnTo>
                <a:lnTo>
                  <a:pt x="8835416" y="6082498"/>
                </a:lnTo>
                <a:lnTo>
                  <a:pt x="8824464" y="6126964"/>
                </a:lnTo>
                <a:lnTo>
                  <a:pt x="8806939" y="6168426"/>
                </a:lnTo>
                <a:lnTo>
                  <a:pt x="8783437" y="6206291"/>
                </a:lnTo>
                <a:lnTo>
                  <a:pt x="8754554" y="6239962"/>
                </a:lnTo>
                <a:lnTo>
                  <a:pt x="8720885" y="6268845"/>
                </a:lnTo>
                <a:lnTo>
                  <a:pt x="8683027" y="6292345"/>
                </a:lnTo>
                <a:lnTo>
                  <a:pt x="8641575" y="6309868"/>
                </a:lnTo>
                <a:lnTo>
                  <a:pt x="8597126" y="6320817"/>
                </a:lnTo>
                <a:lnTo>
                  <a:pt x="8550275" y="6324600"/>
                </a:lnTo>
                <a:lnTo>
                  <a:pt x="288975" y="6324600"/>
                </a:lnTo>
                <a:lnTo>
                  <a:pt x="242101" y="6320817"/>
                </a:lnTo>
                <a:lnTo>
                  <a:pt x="197635" y="6309868"/>
                </a:lnTo>
                <a:lnTo>
                  <a:pt x="156173" y="6292345"/>
                </a:lnTo>
                <a:lnTo>
                  <a:pt x="118308" y="6268845"/>
                </a:lnTo>
                <a:lnTo>
                  <a:pt x="84637" y="6239962"/>
                </a:lnTo>
                <a:lnTo>
                  <a:pt x="55754" y="6206291"/>
                </a:lnTo>
                <a:lnTo>
                  <a:pt x="32254" y="6168426"/>
                </a:lnTo>
                <a:lnTo>
                  <a:pt x="14731" y="6126964"/>
                </a:lnTo>
                <a:lnTo>
                  <a:pt x="3782" y="6082498"/>
                </a:lnTo>
                <a:lnTo>
                  <a:pt x="0" y="6035624"/>
                </a:lnTo>
                <a:lnTo>
                  <a:pt x="0" y="288925"/>
                </a:lnTo>
                <a:close/>
              </a:path>
            </a:pathLst>
          </a:custGeom>
          <a:ln w="28575">
            <a:solidFill>
              <a:srgbClr val="C0C0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761865" y="1898078"/>
            <a:ext cx="3204845" cy="22212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indent="1270" algn="ctr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solidFill>
                  <a:srgbClr val="3EB563"/>
                </a:solidFill>
              </a:rPr>
              <a:t>Vesicular  </a:t>
            </a:r>
            <a:r>
              <a:rPr sz="3600" spc="-5" dirty="0">
                <a:solidFill>
                  <a:srgbClr val="3EB563"/>
                </a:solidFill>
              </a:rPr>
              <a:t>Arbuscular  m</a:t>
            </a:r>
            <a:r>
              <a:rPr sz="3600" spc="-15" dirty="0">
                <a:solidFill>
                  <a:srgbClr val="3EB563"/>
                </a:solidFill>
              </a:rPr>
              <a:t>y</a:t>
            </a:r>
            <a:r>
              <a:rPr sz="3600" spc="-5" dirty="0">
                <a:solidFill>
                  <a:srgbClr val="3EB563"/>
                </a:solidFill>
              </a:rPr>
              <a:t>corr</a:t>
            </a:r>
            <a:r>
              <a:rPr sz="3600" spc="-15" dirty="0">
                <a:solidFill>
                  <a:srgbClr val="3EB563"/>
                </a:solidFill>
              </a:rPr>
              <a:t>h</a:t>
            </a:r>
            <a:r>
              <a:rPr sz="3600" dirty="0">
                <a:solidFill>
                  <a:srgbClr val="3EB563"/>
                </a:solidFill>
              </a:rPr>
              <a:t>izae  </a:t>
            </a:r>
            <a:r>
              <a:rPr sz="3600" spc="-5" dirty="0">
                <a:solidFill>
                  <a:srgbClr val="3EB563"/>
                </a:solidFill>
              </a:rPr>
              <a:t>(VAM)</a:t>
            </a:r>
            <a:endParaRPr sz="36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18260" y="736600"/>
            <a:ext cx="7320280" cy="5384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96339" y="683259"/>
            <a:ext cx="7284720" cy="7518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74650">
              <a:lnSpc>
                <a:spcPct val="100000"/>
              </a:lnSpc>
              <a:spcBef>
                <a:spcPts val="100"/>
              </a:spcBef>
            </a:pPr>
            <a:r>
              <a:rPr dirty="0"/>
              <a:t>Vesicular </a:t>
            </a:r>
            <a:r>
              <a:rPr spc="-5" dirty="0"/>
              <a:t>Arbuscular</a:t>
            </a:r>
            <a:r>
              <a:rPr spc="15" dirty="0"/>
              <a:t> </a:t>
            </a:r>
            <a:r>
              <a:rPr spc="-5" dirty="0"/>
              <a:t>mycorrhizae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28600" y="1676400"/>
            <a:ext cx="8534400" cy="4171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672465" indent="-342900" algn="just">
              <a:lnSpc>
                <a:spcPct val="100000"/>
              </a:lnSpc>
              <a:spcBef>
                <a:spcPts val="100"/>
              </a:spcBef>
              <a:buClr>
                <a:srgbClr val="F5B820"/>
              </a:buClr>
              <a:buFont typeface="Wingdings"/>
              <a:buChar char=""/>
              <a:tabLst>
                <a:tab pos="355600" algn="l"/>
              </a:tabLst>
            </a:pPr>
            <a:r>
              <a:rPr sz="2000" spc="-5" dirty="0">
                <a:solidFill>
                  <a:srgbClr val="2F301D"/>
                </a:solidFill>
                <a:latin typeface="Verdana"/>
                <a:cs typeface="Verdana"/>
              </a:rPr>
              <a:t>VAM </a:t>
            </a:r>
            <a:r>
              <a:rPr sz="2000" dirty="0">
                <a:solidFill>
                  <a:srgbClr val="2F301D"/>
                </a:solidFill>
                <a:latin typeface="Verdana"/>
                <a:cs typeface="Verdana"/>
              </a:rPr>
              <a:t>is a type of </a:t>
            </a:r>
            <a:r>
              <a:rPr sz="2000" spc="-5" dirty="0">
                <a:solidFill>
                  <a:srgbClr val="2F301D"/>
                </a:solidFill>
                <a:latin typeface="Verdana"/>
                <a:cs typeface="Verdana"/>
              </a:rPr>
              <a:t>mycorrhiza </a:t>
            </a:r>
            <a:r>
              <a:rPr sz="2000" dirty="0">
                <a:solidFill>
                  <a:srgbClr val="2F301D"/>
                </a:solidFill>
                <a:latin typeface="Verdana"/>
                <a:cs typeface="Verdana"/>
              </a:rPr>
              <a:t>in </a:t>
            </a:r>
            <a:r>
              <a:rPr sz="2000" spc="-5" dirty="0">
                <a:solidFill>
                  <a:srgbClr val="2F301D"/>
                </a:solidFill>
                <a:latin typeface="Verdana"/>
                <a:cs typeface="Verdana"/>
              </a:rPr>
              <a:t>which </a:t>
            </a:r>
            <a:r>
              <a:rPr sz="2000" dirty="0">
                <a:solidFill>
                  <a:srgbClr val="2F301D"/>
                </a:solidFill>
                <a:latin typeface="Verdana"/>
                <a:cs typeface="Verdana"/>
              </a:rPr>
              <a:t>the </a:t>
            </a:r>
            <a:r>
              <a:rPr sz="2000" spc="-10" dirty="0">
                <a:solidFill>
                  <a:srgbClr val="2F301D"/>
                </a:solidFill>
                <a:latin typeface="Verdana"/>
                <a:cs typeface="Verdana"/>
              </a:rPr>
              <a:t>fungus  </a:t>
            </a:r>
            <a:r>
              <a:rPr sz="2000" spc="-5" dirty="0">
                <a:solidFill>
                  <a:srgbClr val="2F301D"/>
                </a:solidFill>
                <a:latin typeface="Verdana"/>
                <a:cs typeface="Verdana"/>
              </a:rPr>
              <a:t>penetrates </a:t>
            </a:r>
            <a:r>
              <a:rPr sz="2000" dirty="0">
                <a:solidFill>
                  <a:srgbClr val="2F301D"/>
                </a:solidFill>
                <a:latin typeface="Verdana"/>
                <a:cs typeface="Verdana"/>
              </a:rPr>
              <a:t>the cortical </a:t>
            </a:r>
            <a:r>
              <a:rPr sz="2000" spc="-5" dirty="0">
                <a:solidFill>
                  <a:srgbClr val="2F301D"/>
                </a:solidFill>
                <a:latin typeface="Verdana"/>
                <a:cs typeface="Verdana"/>
              </a:rPr>
              <a:t>cells </a:t>
            </a:r>
            <a:r>
              <a:rPr sz="2000" dirty="0">
                <a:solidFill>
                  <a:srgbClr val="2F301D"/>
                </a:solidFill>
                <a:latin typeface="Verdana"/>
                <a:cs typeface="Verdana"/>
              </a:rPr>
              <a:t>of the roots of a  </a:t>
            </a:r>
            <a:r>
              <a:rPr sz="2000" spc="-5" dirty="0">
                <a:solidFill>
                  <a:srgbClr val="2F301D"/>
                </a:solidFill>
                <a:latin typeface="Verdana"/>
                <a:cs typeface="Verdana"/>
              </a:rPr>
              <a:t>vascular</a:t>
            </a:r>
            <a:r>
              <a:rPr sz="2000" spc="20" dirty="0">
                <a:solidFill>
                  <a:srgbClr val="2F301D"/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rgbClr val="2F301D"/>
                </a:solidFill>
                <a:latin typeface="Verdana"/>
                <a:cs typeface="Verdana"/>
              </a:rPr>
              <a:t>plant.</a:t>
            </a:r>
            <a:endParaRPr sz="2000" dirty="0">
              <a:latin typeface="Verdana"/>
              <a:cs typeface="Verdana"/>
            </a:endParaRPr>
          </a:p>
          <a:p>
            <a:pPr marL="354965" marR="69850" indent="-342900" algn="just">
              <a:lnSpc>
                <a:spcPct val="100000"/>
              </a:lnSpc>
              <a:spcBef>
                <a:spcPts val="480"/>
              </a:spcBef>
              <a:buClr>
                <a:srgbClr val="F5B820"/>
              </a:buClr>
              <a:buFont typeface="Wingdings"/>
              <a:buChar char=""/>
              <a:tabLst>
                <a:tab pos="355600" algn="l"/>
              </a:tabLst>
            </a:pPr>
            <a:r>
              <a:rPr lang="en-US" sz="2000" spc="-5" dirty="0" smtClean="0">
                <a:solidFill>
                  <a:srgbClr val="2F301D"/>
                </a:solidFill>
                <a:latin typeface="Verdana"/>
                <a:cs typeface="Verdana"/>
              </a:rPr>
              <a:t>C</a:t>
            </a:r>
            <a:r>
              <a:rPr sz="2000" spc="-5" dirty="0" smtClean="0">
                <a:solidFill>
                  <a:srgbClr val="2F301D"/>
                </a:solidFill>
                <a:latin typeface="Verdana"/>
                <a:cs typeface="Verdana"/>
              </a:rPr>
              <a:t>haracterized </a:t>
            </a:r>
            <a:r>
              <a:rPr sz="2000" spc="-5" dirty="0">
                <a:solidFill>
                  <a:srgbClr val="2F301D"/>
                </a:solidFill>
                <a:latin typeface="Verdana"/>
                <a:cs typeface="Verdana"/>
              </a:rPr>
              <a:t>by </a:t>
            </a:r>
            <a:r>
              <a:rPr sz="2000" dirty="0">
                <a:solidFill>
                  <a:srgbClr val="2F301D"/>
                </a:solidFill>
                <a:latin typeface="Verdana"/>
                <a:cs typeface="Verdana"/>
              </a:rPr>
              <a:t>the formation of </a:t>
            </a:r>
            <a:r>
              <a:rPr sz="2000" spc="-5" dirty="0">
                <a:solidFill>
                  <a:srgbClr val="2F301D"/>
                </a:solidFill>
                <a:latin typeface="Verdana"/>
                <a:cs typeface="Verdana"/>
              </a:rPr>
              <a:t>unique structures,  arbuscules </a:t>
            </a:r>
            <a:r>
              <a:rPr sz="2000" dirty="0">
                <a:solidFill>
                  <a:srgbClr val="2F301D"/>
                </a:solidFill>
                <a:latin typeface="Verdana"/>
                <a:cs typeface="Verdana"/>
              </a:rPr>
              <a:t>and </a:t>
            </a:r>
            <a:r>
              <a:rPr sz="2000" spc="-5" dirty="0">
                <a:solidFill>
                  <a:srgbClr val="2F301D"/>
                </a:solidFill>
                <a:latin typeface="Verdana"/>
                <a:cs typeface="Verdana"/>
              </a:rPr>
              <a:t>vesicles by fungi </a:t>
            </a:r>
            <a:r>
              <a:rPr sz="2000" dirty="0">
                <a:solidFill>
                  <a:srgbClr val="2F301D"/>
                </a:solidFill>
                <a:latin typeface="Verdana"/>
                <a:cs typeface="Verdana"/>
              </a:rPr>
              <a:t>of the </a:t>
            </a:r>
            <a:r>
              <a:rPr sz="2000" spc="-5" dirty="0">
                <a:solidFill>
                  <a:srgbClr val="2F301D"/>
                </a:solidFill>
                <a:latin typeface="Verdana"/>
                <a:cs typeface="Verdana"/>
              </a:rPr>
              <a:t>phylum  Glomeromycota (VAM</a:t>
            </a:r>
            <a:r>
              <a:rPr sz="2000" spc="20" dirty="0">
                <a:solidFill>
                  <a:srgbClr val="2F301D"/>
                </a:solidFill>
                <a:latin typeface="Verdana"/>
                <a:cs typeface="Verdana"/>
              </a:rPr>
              <a:t> </a:t>
            </a:r>
            <a:r>
              <a:rPr sz="2000" spc="-10" dirty="0">
                <a:solidFill>
                  <a:srgbClr val="2F301D"/>
                </a:solidFill>
                <a:latin typeface="Verdana"/>
                <a:cs typeface="Verdana"/>
              </a:rPr>
              <a:t>fungi).</a:t>
            </a:r>
            <a:endParaRPr sz="2000" dirty="0">
              <a:latin typeface="Verdana"/>
              <a:cs typeface="Verdana"/>
            </a:endParaRPr>
          </a:p>
          <a:p>
            <a:pPr marL="354965" marR="335915" indent="-342900" algn="just">
              <a:lnSpc>
                <a:spcPct val="100000"/>
              </a:lnSpc>
              <a:spcBef>
                <a:spcPts val="484"/>
              </a:spcBef>
              <a:buClr>
                <a:srgbClr val="F5B820"/>
              </a:buClr>
              <a:buFont typeface="Wingdings"/>
              <a:buChar char=""/>
              <a:tabLst>
                <a:tab pos="355600" algn="l"/>
              </a:tabLst>
            </a:pPr>
            <a:r>
              <a:rPr sz="2000" spc="-5" dirty="0">
                <a:solidFill>
                  <a:srgbClr val="2F301D"/>
                </a:solidFill>
                <a:latin typeface="Verdana"/>
                <a:cs typeface="Verdana"/>
              </a:rPr>
              <a:t>VAM fungi help plants </a:t>
            </a:r>
            <a:r>
              <a:rPr sz="2000" dirty="0">
                <a:solidFill>
                  <a:srgbClr val="2F301D"/>
                </a:solidFill>
                <a:latin typeface="Verdana"/>
                <a:cs typeface="Verdana"/>
              </a:rPr>
              <a:t>to </a:t>
            </a:r>
            <a:r>
              <a:rPr sz="2000" spc="-5" dirty="0">
                <a:solidFill>
                  <a:srgbClr val="2F301D"/>
                </a:solidFill>
                <a:latin typeface="Verdana"/>
                <a:cs typeface="Verdana"/>
              </a:rPr>
              <a:t>capture nutrients </a:t>
            </a:r>
            <a:r>
              <a:rPr sz="2000" spc="-10" dirty="0">
                <a:solidFill>
                  <a:srgbClr val="2F301D"/>
                </a:solidFill>
                <a:latin typeface="Verdana"/>
                <a:cs typeface="Verdana"/>
              </a:rPr>
              <a:t>such </a:t>
            </a:r>
            <a:r>
              <a:rPr sz="2000" dirty="0">
                <a:solidFill>
                  <a:srgbClr val="2F301D"/>
                </a:solidFill>
                <a:latin typeface="Verdana"/>
                <a:cs typeface="Verdana"/>
              </a:rPr>
              <a:t>as  </a:t>
            </a:r>
            <a:r>
              <a:rPr sz="2000" spc="-5" dirty="0">
                <a:solidFill>
                  <a:srgbClr val="2F301D"/>
                </a:solidFill>
                <a:latin typeface="Verdana"/>
                <a:cs typeface="Verdana"/>
              </a:rPr>
              <a:t>phosphorus, </a:t>
            </a:r>
            <a:r>
              <a:rPr sz="2000" spc="-10" dirty="0">
                <a:solidFill>
                  <a:srgbClr val="2F301D"/>
                </a:solidFill>
                <a:latin typeface="Verdana"/>
                <a:cs typeface="Verdana"/>
              </a:rPr>
              <a:t>sulfur, </a:t>
            </a:r>
            <a:r>
              <a:rPr sz="2000" spc="-5" dirty="0">
                <a:solidFill>
                  <a:srgbClr val="2F301D"/>
                </a:solidFill>
                <a:latin typeface="Verdana"/>
                <a:cs typeface="Verdana"/>
              </a:rPr>
              <a:t>nitrogen </a:t>
            </a:r>
            <a:r>
              <a:rPr sz="2000" dirty="0">
                <a:solidFill>
                  <a:srgbClr val="2F301D"/>
                </a:solidFill>
                <a:latin typeface="Verdana"/>
                <a:cs typeface="Verdana"/>
              </a:rPr>
              <a:t>and </a:t>
            </a:r>
            <a:r>
              <a:rPr sz="2000" spc="-5" dirty="0">
                <a:solidFill>
                  <a:srgbClr val="2F301D"/>
                </a:solidFill>
                <a:latin typeface="Verdana"/>
                <a:cs typeface="Verdana"/>
              </a:rPr>
              <a:t>micronutrients  from </a:t>
            </a:r>
            <a:r>
              <a:rPr sz="2000" dirty="0">
                <a:solidFill>
                  <a:srgbClr val="2F301D"/>
                </a:solidFill>
                <a:latin typeface="Verdana"/>
                <a:cs typeface="Verdana"/>
              </a:rPr>
              <a:t>the </a:t>
            </a:r>
            <a:r>
              <a:rPr sz="2000" spc="-5" dirty="0">
                <a:solidFill>
                  <a:srgbClr val="2F301D"/>
                </a:solidFill>
                <a:latin typeface="Verdana"/>
                <a:cs typeface="Verdana"/>
              </a:rPr>
              <a:t>soil.</a:t>
            </a:r>
            <a:endParaRPr sz="2000" dirty="0">
              <a:latin typeface="Verdana"/>
              <a:cs typeface="Verdana"/>
            </a:endParaRPr>
          </a:p>
          <a:p>
            <a:pPr marL="354965" marR="5080" indent="-342900" algn="just">
              <a:lnSpc>
                <a:spcPct val="100000"/>
              </a:lnSpc>
              <a:spcBef>
                <a:spcPts val="480"/>
              </a:spcBef>
              <a:buClr>
                <a:srgbClr val="F5B820"/>
              </a:buClr>
              <a:buFont typeface="Wingdings"/>
              <a:buChar char=""/>
              <a:tabLst>
                <a:tab pos="355600" algn="l"/>
              </a:tabLst>
            </a:pPr>
            <a:r>
              <a:rPr sz="2000" dirty="0">
                <a:solidFill>
                  <a:srgbClr val="2F301D"/>
                </a:solidFill>
                <a:latin typeface="Verdana"/>
                <a:cs typeface="Verdana"/>
              </a:rPr>
              <a:t>It is </a:t>
            </a:r>
            <a:r>
              <a:rPr sz="2000" spc="-10" dirty="0">
                <a:solidFill>
                  <a:srgbClr val="2F301D"/>
                </a:solidFill>
                <a:latin typeface="Verdana"/>
                <a:cs typeface="Verdana"/>
              </a:rPr>
              <a:t>believed </a:t>
            </a:r>
            <a:r>
              <a:rPr sz="2000" spc="-5" dirty="0">
                <a:solidFill>
                  <a:srgbClr val="2F301D"/>
                </a:solidFill>
                <a:latin typeface="Verdana"/>
                <a:cs typeface="Verdana"/>
              </a:rPr>
              <a:t>that </a:t>
            </a:r>
            <a:r>
              <a:rPr sz="2000" dirty="0">
                <a:solidFill>
                  <a:srgbClr val="2F301D"/>
                </a:solidFill>
                <a:latin typeface="Verdana"/>
                <a:cs typeface="Verdana"/>
              </a:rPr>
              <a:t>the </a:t>
            </a:r>
            <a:r>
              <a:rPr sz="2000" spc="-5" dirty="0">
                <a:solidFill>
                  <a:srgbClr val="2F301D"/>
                </a:solidFill>
                <a:latin typeface="Verdana"/>
                <a:cs typeface="Verdana"/>
              </a:rPr>
              <a:t>development </a:t>
            </a:r>
            <a:r>
              <a:rPr sz="2000" dirty="0">
                <a:solidFill>
                  <a:srgbClr val="2F301D"/>
                </a:solidFill>
                <a:latin typeface="Verdana"/>
                <a:cs typeface="Verdana"/>
              </a:rPr>
              <a:t>of the </a:t>
            </a:r>
            <a:r>
              <a:rPr sz="2000" spc="-5" dirty="0">
                <a:solidFill>
                  <a:srgbClr val="2F301D"/>
                </a:solidFill>
                <a:latin typeface="Verdana"/>
                <a:cs typeface="Verdana"/>
              </a:rPr>
              <a:t>arbuscular  mycorrhizal symbiosis played </a:t>
            </a:r>
            <a:r>
              <a:rPr sz="2000" dirty="0">
                <a:solidFill>
                  <a:srgbClr val="2F301D"/>
                </a:solidFill>
                <a:latin typeface="Verdana"/>
                <a:cs typeface="Verdana"/>
              </a:rPr>
              <a:t>a </a:t>
            </a:r>
            <a:r>
              <a:rPr sz="2000" spc="-5" dirty="0">
                <a:solidFill>
                  <a:srgbClr val="2F301D"/>
                </a:solidFill>
                <a:latin typeface="Verdana"/>
                <a:cs typeface="Verdana"/>
              </a:rPr>
              <a:t>crucial </a:t>
            </a:r>
            <a:r>
              <a:rPr sz="2000" dirty="0">
                <a:solidFill>
                  <a:srgbClr val="2F301D"/>
                </a:solidFill>
                <a:latin typeface="Verdana"/>
                <a:cs typeface="Verdana"/>
              </a:rPr>
              <a:t>role in </a:t>
            </a:r>
            <a:r>
              <a:rPr sz="2000" spc="-5" dirty="0">
                <a:solidFill>
                  <a:srgbClr val="2F301D"/>
                </a:solidFill>
                <a:latin typeface="Verdana"/>
                <a:cs typeface="Verdana"/>
              </a:rPr>
              <a:t>the  initial colonisation </a:t>
            </a:r>
            <a:r>
              <a:rPr sz="2000" dirty="0">
                <a:solidFill>
                  <a:srgbClr val="2F301D"/>
                </a:solidFill>
                <a:latin typeface="Verdana"/>
                <a:cs typeface="Verdana"/>
              </a:rPr>
              <a:t>of land </a:t>
            </a:r>
            <a:r>
              <a:rPr sz="2000" spc="-5" dirty="0">
                <a:solidFill>
                  <a:srgbClr val="2F301D"/>
                </a:solidFill>
                <a:latin typeface="Verdana"/>
                <a:cs typeface="Verdana"/>
              </a:rPr>
              <a:t>by plants </a:t>
            </a:r>
            <a:r>
              <a:rPr sz="2000" dirty="0">
                <a:solidFill>
                  <a:srgbClr val="2F301D"/>
                </a:solidFill>
                <a:latin typeface="Verdana"/>
                <a:cs typeface="Verdana"/>
              </a:rPr>
              <a:t>and in </a:t>
            </a:r>
            <a:r>
              <a:rPr sz="2000" spc="-5" dirty="0">
                <a:solidFill>
                  <a:srgbClr val="2F301D"/>
                </a:solidFill>
                <a:latin typeface="Verdana"/>
                <a:cs typeface="Verdana"/>
              </a:rPr>
              <a:t>the  evolution </a:t>
            </a:r>
            <a:r>
              <a:rPr sz="2000" dirty="0">
                <a:solidFill>
                  <a:srgbClr val="2F301D"/>
                </a:solidFill>
                <a:latin typeface="Verdana"/>
                <a:cs typeface="Verdana"/>
              </a:rPr>
              <a:t>of the </a:t>
            </a:r>
            <a:r>
              <a:rPr sz="2000" spc="-5" dirty="0">
                <a:solidFill>
                  <a:srgbClr val="2F301D"/>
                </a:solidFill>
                <a:latin typeface="Verdana"/>
                <a:cs typeface="Verdana"/>
              </a:rPr>
              <a:t>vascular</a:t>
            </a:r>
            <a:r>
              <a:rPr sz="2000" spc="10" dirty="0">
                <a:solidFill>
                  <a:srgbClr val="2F301D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2F301D"/>
                </a:solidFill>
                <a:latin typeface="Verdana"/>
                <a:cs typeface="Verdana"/>
              </a:rPr>
              <a:t>plants.</a:t>
            </a:r>
            <a:endParaRPr sz="2000" dirty="0">
              <a:latin typeface="Verdana"/>
              <a:cs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18260" y="736600"/>
            <a:ext cx="7320280" cy="5384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96339" y="683259"/>
            <a:ext cx="7284720" cy="7518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74650">
              <a:lnSpc>
                <a:spcPct val="100000"/>
              </a:lnSpc>
              <a:spcBef>
                <a:spcPts val="100"/>
              </a:spcBef>
            </a:pPr>
            <a:r>
              <a:rPr dirty="0"/>
              <a:t>Vesicular </a:t>
            </a:r>
            <a:r>
              <a:rPr spc="-5" dirty="0"/>
              <a:t>Arbuscular</a:t>
            </a:r>
            <a:r>
              <a:rPr spc="15" dirty="0"/>
              <a:t> </a:t>
            </a:r>
            <a:r>
              <a:rPr spc="-5" dirty="0"/>
              <a:t>mycorrhizae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81000" y="1828800"/>
            <a:ext cx="8458200" cy="3977370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354965" marR="659765" indent="-342900">
              <a:lnSpc>
                <a:spcPts val="2580"/>
              </a:lnSpc>
              <a:spcBef>
                <a:spcPts val="434"/>
              </a:spcBef>
              <a:buClr>
                <a:srgbClr val="F5B820"/>
              </a:buClr>
              <a:buFont typeface="Wingdings"/>
              <a:buChar char=""/>
              <a:tabLst>
                <a:tab pos="355600" algn="l"/>
              </a:tabLst>
            </a:pPr>
            <a:r>
              <a:rPr sz="2000" dirty="0">
                <a:solidFill>
                  <a:srgbClr val="2F301D"/>
                </a:solidFill>
                <a:latin typeface="Verdana"/>
                <a:cs typeface="Verdana"/>
              </a:rPr>
              <a:t>VAM – </a:t>
            </a:r>
            <a:r>
              <a:rPr sz="2000" spc="-5" dirty="0">
                <a:solidFill>
                  <a:srgbClr val="2F301D"/>
                </a:solidFill>
                <a:latin typeface="Verdana"/>
                <a:cs typeface="Verdana"/>
              </a:rPr>
              <a:t>much </a:t>
            </a:r>
            <a:r>
              <a:rPr sz="2000" dirty="0">
                <a:solidFill>
                  <a:srgbClr val="2F301D"/>
                </a:solidFill>
                <a:latin typeface="Verdana"/>
                <a:cs typeface="Verdana"/>
              </a:rPr>
              <a:t>less </a:t>
            </a:r>
            <a:r>
              <a:rPr sz="2000" spc="-5" dirty="0">
                <a:solidFill>
                  <a:srgbClr val="2F301D"/>
                </a:solidFill>
                <a:latin typeface="Verdana"/>
                <a:cs typeface="Verdana"/>
              </a:rPr>
              <a:t>known about </a:t>
            </a:r>
            <a:r>
              <a:rPr sz="2000" dirty="0">
                <a:solidFill>
                  <a:srgbClr val="2F301D"/>
                </a:solidFill>
                <a:latin typeface="Verdana"/>
                <a:cs typeface="Verdana"/>
              </a:rPr>
              <a:t>these  </a:t>
            </a:r>
            <a:r>
              <a:rPr sz="2000" spc="-5" dirty="0">
                <a:solidFill>
                  <a:srgbClr val="2F301D"/>
                </a:solidFill>
                <a:latin typeface="Verdana"/>
                <a:cs typeface="Verdana"/>
              </a:rPr>
              <a:t>associations </a:t>
            </a:r>
            <a:r>
              <a:rPr sz="2000" dirty="0">
                <a:solidFill>
                  <a:srgbClr val="2F301D"/>
                </a:solidFill>
                <a:latin typeface="Verdana"/>
                <a:cs typeface="Verdana"/>
              </a:rPr>
              <a:t>than </a:t>
            </a:r>
            <a:r>
              <a:rPr sz="2000" spc="-5" dirty="0">
                <a:solidFill>
                  <a:srgbClr val="2F301D"/>
                </a:solidFill>
                <a:latin typeface="Verdana"/>
                <a:cs typeface="Verdana"/>
              </a:rPr>
              <a:t>about</a:t>
            </a:r>
            <a:r>
              <a:rPr sz="2000" spc="60" dirty="0">
                <a:solidFill>
                  <a:srgbClr val="2F301D"/>
                </a:solidFill>
                <a:latin typeface="Verdana"/>
                <a:cs typeface="Verdana"/>
              </a:rPr>
              <a:t> </a:t>
            </a:r>
            <a:r>
              <a:rPr sz="2000" spc="-5" dirty="0" err="1" smtClean="0">
                <a:solidFill>
                  <a:srgbClr val="2F301D"/>
                </a:solidFill>
                <a:latin typeface="Verdana"/>
                <a:cs typeface="Verdana"/>
              </a:rPr>
              <a:t>ectomycorrhizae</a:t>
            </a:r>
            <a:endParaRPr lang="en-US" sz="2000" spc="-5" dirty="0" smtClean="0">
              <a:solidFill>
                <a:srgbClr val="2F301D"/>
              </a:solidFill>
              <a:latin typeface="Verdana"/>
              <a:cs typeface="Verdana"/>
            </a:endParaRPr>
          </a:p>
          <a:p>
            <a:pPr marL="354965" marR="659765" indent="-342900">
              <a:lnSpc>
                <a:spcPts val="2580"/>
              </a:lnSpc>
              <a:spcBef>
                <a:spcPts val="434"/>
              </a:spcBef>
              <a:buClr>
                <a:srgbClr val="F5B820"/>
              </a:buClr>
              <a:tabLst>
                <a:tab pos="355600" algn="l"/>
              </a:tabLst>
            </a:pPr>
            <a:endParaRPr sz="2000" dirty="0">
              <a:latin typeface="Verdana"/>
              <a:cs typeface="Verdana"/>
            </a:endParaRPr>
          </a:p>
          <a:p>
            <a:pPr marL="354965" marR="285750" indent="-342900">
              <a:lnSpc>
                <a:spcPct val="90000"/>
              </a:lnSpc>
              <a:spcBef>
                <a:spcPts val="555"/>
              </a:spcBef>
              <a:buClr>
                <a:srgbClr val="F5B820"/>
              </a:buClr>
              <a:buFont typeface="Wingdings"/>
              <a:buChar char=""/>
              <a:tabLst>
                <a:tab pos="355600" algn="l"/>
              </a:tabLst>
            </a:pPr>
            <a:r>
              <a:rPr sz="2000" spc="-5" dirty="0">
                <a:solidFill>
                  <a:srgbClr val="2F301D"/>
                </a:solidFill>
                <a:latin typeface="Verdana"/>
                <a:cs typeface="Verdana"/>
              </a:rPr>
              <a:t>Appear </a:t>
            </a:r>
            <a:r>
              <a:rPr sz="2000" dirty="0">
                <a:solidFill>
                  <a:srgbClr val="2F301D"/>
                </a:solidFill>
                <a:latin typeface="Verdana"/>
                <a:cs typeface="Verdana"/>
              </a:rPr>
              <a:t>to </a:t>
            </a:r>
            <a:r>
              <a:rPr sz="2000" spc="-5" dirty="0">
                <a:solidFill>
                  <a:srgbClr val="2F301D"/>
                </a:solidFill>
                <a:latin typeface="Verdana"/>
                <a:cs typeface="Verdana"/>
              </a:rPr>
              <a:t>be the most common </a:t>
            </a:r>
            <a:r>
              <a:rPr sz="2000" dirty="0">
                <a:solidFill>
                  <a:srgbClr val="2F301D"/>
                </a:solidFill>
                <a:latin typeface="Verdana"/>
                <a:cs typeface="Verdana"/>
              </a:rPr>
              <a:t>type </a:t>
            </a:r>
            <a:r>
              <a:rPr sz="2000" spc="-5" dirty="0">
                <a:solidFill>
                  <a:srgbClr val="2F301D"/>
                </a:solidFill>
                <a:latin typeface="Verdana"/>
                <a:cs typeface="Verdana"/>
              </a:rPr>
              <a:t>of  mycorrhizal association </a:t>
            </a:r>
            <a:r>
              <a:rPr sz="2000" dirty="0">
                <a:solidFill>
                  <a:srgbClr val="2F301D"/>
                </a:solidFill>
                <a:latin typeface="Verdana"/>
                <a:cs typeface="Verdana"/>
              </a:rPr>
              <a:t>with </a:t>
            </a:r>
            <a:r>
              <a:rPr sz="2000" spc="-5" dirty="0">
                <a:solidFill>
                  <a:srgbClr val="2F301D"/>
                </a:solidFill>
                <a:latin typeface="Verdana"/>
                <a:cs typeface="Verdana"/>
              </a:rPr>
              <a:t>respect </a:t>
            </a:r>
            <a:r>
              <a:rPr sz="2000" dirty="0">
                <a:solidFill>
                  <a:srgbClr val="2F301D"/>
                </a:solidFill>
                <a:latin typeface="Verdana"/>
                <a:cs typeface="Verdana"/>
              </a:rPr>
              <a:t>to the  </a:t>
            </a:r>
            <a:r>
              <a:rPr sz="2000" spc="-10" dirty="0">
                <a:solidFill>
                  <a:srgbClr val="2F301D"/>
                </a:solidFill>
                <a:latin typeface="Verdana"/>
                <a:cs typeface="Verdana"/>
              </a:rPr>
              <a:t>number </a:t>
            </a:r>
            <a:r>
              <a:rPr sz="2000" spc="-5" dirty="0">
                <a:solidFill>
                  <a:srgbClr val="2F301D"/>
                </a:solidFill>
                <a:latin typeface="Verdana"/>
                <a:cs typeface="Verdana"/>
              </a:rPr>
              <a:t>of plant </a:t>
            </a:r>
            <a:r>
              <a:rPr sz="2000" dirty="0">
                <a:solidFill>
                  <a:srgbClr val="2F301D"/>
                </a:solidFill>
                <a:latin typeface="Verdana"/>
                <a:cs typeface="Verdana"/>
              </a:rPr>
              <a:t>species </a:t>
            </a:r>
            <a:r>
              <a:rPr sz="2000" spc="-5" dirty="0">
                <a:solidFill>
                  <a:srgbClr val="2F301D"/>
                </a:solidFill>
                <a:latin typeface="Verdana"/>
                <a:cs typeface="Verdana"/>
              </a:rPr>
              <a:t>that form</a:t>
            </a:r>
            <a:r>
              <a:rPr sz="2000" spc="20" dirty="0">
                <a:solidFill>
                  <a:srgbClr val="2F301D"/>
                </a:solidFill>
                <a:latin typeface="Verdana"/>
                <a:cs typeface="Verdana"/>
              </a:rPr>
              <a:t> </a:t>
            </a:r>
            <a:r>
              <a:rPr sz="2000" spc="-5" dirty="0" smtClean="0">
                <a:solidFill>
                  <a:srgbClr val="2F301D"/>
                </a:solidFill>
                <a:latin typeface="Verdana"/>
                <a:cs typeface="Verdana"/>
              </a:rPr>
              <a:t>them</a:t>
            </a:r>
            <a:endParaRPr lang="en-US" sz="2000" spc="-5" dirty="0" smtClean="0">
              <a:solidFill>
                <a:srgbClr val="2F301D"/>
              </a:solidFill>
              <a:latin typeface="Verdana"/>
              <a:cs typeface="Verdana"/>
            </a:endParaRPr>
          </a:p>
          <a:p>
            <a:pPr marL="354965" marR="285750" indent="-342900">
              <a:lnSpc>
                <a:spcPct val="90000"/>
              </a:lnSpc>
              <a:spcBef>
                <a:spcPts val="555"/>
              </a:spcBef>
              <a:buClr>
                <a:srgbClr val="F5B820"/>
              </a:buClr>
              <a:tabLst>
                <a:tab pos="355600" algn="l"/>
              </a:tabLst>
            </a:pPr>
            <a:endParaRPr sz="2000" dirty="0">
              <a:latin typeface="Verdana"/>
              <a:cs typeface="Verdana"/>
            </a:endParaRPr>
          </a:p>
          <a:p>
            <a:pPr marL="354965" marR="5080" indent="-342900">
              <a:lnSpc>
                <a:spcPct val="90100"/>
              </a:lnSpc>
              <a:spcBef>
                <a:spcPts val="565"/>
              </a:spcBef>
              <a:buClr>
                <a:srgbClr val="F5B820"/>
              </a:buClr>
              <a:buFont typeface="Wingdings"/>
              <a:buChar char=""/>
              <a:tabLst>
                <a:tab pos="355600" algn="l"/>
              </a:tabLst>
            </a:pPr>
            <a:r>
              <a:rPr sz="2000" spc="-10" dirty="0">
                <a:solidFill>
                  <a:srgbClr val="2F301D"/>
                </a:solidFill>
                <a:latin typeface="Verdana"/>
                <a:cs typeface="Verdana"/>
              </a:rPr>
              <a:t>Found </a:t>
            </a:r>
            <a:r>
              <a:rPr sz="2000" dirty="0">
                <a:solidFill>
                  <a:srgbClr val="2F301D"/>
                </a:solidFill>
                <a:latin typeface="Verdana"/>
                <a:cs typeface="Verdana"/>
              </a:rPr>
              <a:t>in </a:t>
            </a:r>
            <a:r>
              <a:rPr sz="2000" spc="-5" dirty="0">
                <a:solidFill>
                  <a:srgbClr val="2F301D"/>
                </a:solidFill>
                <a:latin typeface="Verdana"/>
                <a:cs typeface="Verdana"/>
              </a:rPr>
              <a:t>species </a:t>
            </a:r>
            <a:r>
              <a:rPr sz="2000" dirty="0">
                <a:solidFill>
                  <a:srgbClr val="2F301D"/>
                </a:solidFill>
                <a:latin typeface="Verdana"/>
                <a:cs typeface="Verdana"/>
              </a:rPr>
              <a:t>in all </a:t>
            </a:r>
            <a:r>
              <a:rPr sz="2000" spc="-10" dirty="0">
                <a:solidFill>
                  <a:srgbClr val="2F301D"/>
                </a:solidFill>
                <a:latin typeface="Verdana"/>
                <a:cs typeface="Verdana"/>
              </a:rPr>
              <a:t>divisions </a:t>
            </a:r>
            <a:r>
              <a:rPr sz="2000" spc="-5" dirty="0">
                <a:solidFill>
                  <a:srgbClr val="2F301D"/>
                </a:solidFill>
                <a:latin typeface="Verdana"/>
                <a:cs typeface="Verdana"/>
              </a:rPr>
              <a:t>of </a:t>
            </a:r>
            <a:r>
              <a:rPr sz="2000" dirty="0">
                <a:solidFill>
                  <a:srgbClr val="2F301D"/>
                </a:solidFill>
                <a:latin typeface="Verdana"/>
                <a:cs typeface="Verdana"/>
              </a:rPr>
              <a:t>terrestrial  </a:t>
            </a:r>
            <a:r>
              <a:rPr sz="2000" spc="-5" dirty="0">
                <a:solidFill>
                  <a:srgbClr val="2F301D"/>
                </a:solidFill>
                <a:latin typeface="Verdana"/>
                <a:cs typeface="Verdana"/>
              </a:rPr>
              <a:t>plants </a:t>
            </a:r>
            <a:r>
              <a:rPr sz="2000" dirty="0">
                <a:solidFill>
                  <a:srgbClr val="2F301D"/>
                </a:solidFill>
                <a:latin typeface="Verdana"/>
                <a:cs typeface="Verdana"/>
              </a:rPr>
              <a:t>– widely </a:t>
            </a:r>
            <a:r>
              <a:rPr sz="2000" spc="-5" dirty="0">
                <a:solidFill>
                  <a:srgbClr val="2F301D"/>
                </a:solidFill>
                <a:latin typeface="Verdana"/>
                <a:cs typeface="Verdana"/>
              </a:rPr>
              <a:t>distributed </a:t>
            </a:r>
            <a:r>
              <a:rPr sz="2000" dirty="0">
                <a:solidFill>
                  <a:srgbClr val="2F301D"/>
                </a:solidFill>
                <a:latin typeface="Verdana"/>
                <a:cs typeface="Verdana"/>
              </a:rPr>
              <a:t>in </a:t>
            </a:r>
            <a:r>
              <a:rPr sz="2000" spc="-10" dirty="0">
                <a:solidFill>
                  <a:srgbClr val="2F301D"/>
                </a:solidFill>
                <a:latin typeface="Verdana"/>
                <a:cs typeface="Verdana"/>
              </a:rPr>
              <a:t>annuals,  </a:t>
            </a:r>
            <a:r>
              <a:rPr sz="2000" spc="-5" dirty="0">
                <a:solidFill>
                  <a:srgbClr val="2F301D"/>
                </a:solidFill>
                <a:latin typeface="Verdana"/>
                <a:cs typeface="Verdana"/>
              </a:rPr>
              <a:t>perennials, </a:t>
            </a:r>
            <a:r>
              <a:rPr sz="2000" dirty="0">
                <a:solidFill>
                  <a:srgbClr val="2F301D"/>
                </a:solidFill>
                <a:latin typeface="Verdana"/>
                <a:cs typeface="Verdana"/>
              </a:rPr>
              <a:t>temperate </a:t>
            </a:r>
            <a:r>
              <a:rPr sz="2000" spc="-5" dirty="0">
                <a:solidFill>
                  <a:srgbClr val="2F301D"/>
                </a:solidFill>
                <a:latin typeface="Verdana"/>
                <a:cs typeface="Verdana"/>
              </a:rPr>
              <a:t>and tropical trees,  crop and </a:t>
            </a:r>
            <a:r>
              <a:rPr sz="2000" dirty="0">
                <a:solidFill>
                  <a:srgbClr val="2F301D"/>
                </a:solidFill>
                <a:latin typeface="Verdana"/>
                <a:cs typeface="Verdana"/>
              </a:rPr>
              <a:t>wild</a:t>
            </a:r>
            <a:r>
              <a:rPr sz="2000" spc="-5" dirty="0">
                <a:solidFill>
                  <a:srgbClr val="2F301D"/>
                </a:solidFill>
                <a:latin typeface="Verdana"/>
                <a:cs typeface="Verdana"/>
              </a:rPr>
              <a:t> </a:t>
            </a:r>
            <a:r>
              <a:rPr sz="2000" spc="-5" dirty="0" smtClean="0">
                <a:solidFill>
                  <a:srgbClr val="2F301D"/>
                </a:solidFill>
                <a:latin typeface="Verdana"/>
                <a:cs typeface="Verdana"/>
              </a:rPr>
              <a:t>plants</a:t>
            </a:r>
            <a:endParaRPr lang="en-US" sz="2000" spc="-5" dirty="0" smtClean="0">
              <a:solidFill>
                <a:srgbClr val="2F301D"/>
              </a:solidFill>
              <a:latin typeface="Verdana"/>
              <a:cs typeface="Verdana"/>
            </a:endParaRPr>
          </a:p>
          <a:p>
            <a:pPr marL="354965" marR="5080" indent="-342900">
              <a:lnSpc>
                <a:spcPct val="90100"/>
              </a:lnSpc>
              <a:spcBef>
                <a:spcPts val="565"/>
              </a:spcBef>
              <a:buClr>
                <a:srgbClr val="F5B820"/>
              </a:buClr>
              <a:tabLst>
                <a:tab pos="355600" algn="l"/>
              </a:tabLst>
            </a:pPr>
            <a:endParaRPr sz="2000" dirty="0">
              <a:latin typeface="Verdana"/>
              <a:cs typeface="Verdana"/>
            </a:endParaRPr>
          </a:p>
          <a:p>
            <a:pPr marL="355600" indent="-342900">
              <a:lnSpc>
                <a:spcPct val="100000"/>
              </a:lnSpc>
              <a:spcBef>
                <a:spcPts val="300"/>
              </a:spcBef>
              <a:buClr>
                <a:srgbClr val="F5B820"/>
              </a:buClr>
              <a:buFont typeface="Wingdings"/>
              <a:buChar char=""/>
              <a:tabLst>
                <a:tab pos="355600" algn="l"/>
              </a:tabLst>
            </a:pPr>
            <a:r>
              <a:rPr sz="2000" spc="-5" dirty="0">
                <a:solidFill>
                  <a:srgbClr val="2F301D"/>
                </a:solidFill>
                <a:latin typeface="Verdana"/>
                <a:cs typeface="Verdana"/>
              </a:rPr>
              <a:t>Estimated </a:t>
            </a:r>
            <a:r>
              <a:rPr sz="2000" dirty="0">
                <a:solidFill>
                  <a:srgbClr val="2F301D"/>
                </a:solidFill>
                <a:latin typeface="Verdana"/>
                <a:cs typeface="Verdana"/>
              </a:rPr>
              <a:t>to </a:t>
            </a:r>
            <a:r>
              <a:rPr sz="2000" spc="-5" dirty="0">
                <a:solidFill>
                  <a:srgbClr val="2F301D"/>
                </a:solidFill>
                <a:latin typeface="Verdana"/>
                <a:cs typeface="Verdana"/>
              </a:rPr>
              <a:t>occur </a:t>
            </a:r>
            <a:r>
              <a:rPr sz="2000" dirty="0">
                <a:solidFill>
                  <a:srgbClr val="2F301D"/>
                </a:solidFill>
                <a:latin typeface="Verdana"/>
                <a:cs typeface="Verdana"/>
              </a:rPr>
              <a:t>on </a:t>
            </a:r>
            <a:r>
              <a:rPr sz="2000" spc="-10" dirty="0">
                <a:solidFill>
                  <a:srgbClr val="2F301D"/>
                </a:solidFill>
                <a:latin typeface="Verdana"/>
                <a:cs typeface="Verdana"/>
              </a:rPr>
              <a:t>300,000 plant</a:t>
            </a:r>
            <a:r>
              <a:rPr sz="2000" spc="75" dirty="0">
                <a:solidFill>
                  <a:srgbClr val="2F301D"/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rgbClr val="2F301D"/>
                </a:solidFill>
                <a:latin typeface="Verdana"/>
                <a:cs typeface="Verdana"/>
              </a:rPr>
              <a:t>spp.</a:t>
            </a:r>
            <a:endParaRPr sz="2000" dirty="0">
              <a:latin typeface="Verdana"/>
              <a:cs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18260" y="736600"/>
            <a:ext cx="7320280" cy="5384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96339" y="683259"/>
            <a:ext cx="6357620" cy="7518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09601" y="648842"/>
            <a:ext cx="8381999" cy="5942524"/>
          </a:xfrm>
          <a:prstGeom prst="rect">
            <a:avLst/>
          </a:prstGeom>
        </p:spPr>
        <p:txBody>
          <a:bodyPr vert="horz" wrap="square" lIns="0" tIns="116205" rIns="0" bIns="0" rtlCol="0">
            <a:spAutoFit/>
          </a:bodyPr>
          <a:lstStyle/>
          <a:p>
            <a:pPr marL="850265">
              <a:lnSpc>
                <a:spcPct val="100000"/>
              </a:lnSpc>
              <a:spcBef>
                <a:spcPts val="915"/>
              </a:spcBef>
            </a:pPr>
            <a:r>
              <a:rPr sz="2800" b="1" spc="-5" dirty="0">
                <a:solidFill>
                  <a:srgbClr val="FFFFFF"/>
                </a:solidFill>
                <a:latin typeface="Verdana"/>
                <a:cs typeface="Verdana"/>
              </a:rPr>
              <a:t>Arbuscular mycorrhizal fungi</a:t>
            </a:r>
            <a:endParaRPr sz="2800" dirty="0">
              <a:latin typeface="Verdana"/>
              <a:cs typeface="Verdana"/>
            </a:endParaRPr>
          </a:p>
          <a:p>
            <a:pPr marL="354965" marR="10160" indent="-342900">
              <a:lnSpc>
                <a:spcPct val="90200"/>
              </a:lnSpc>
              <a:spcBef>
                <a:spcPts val="1150"/>
              </a:spcBef>
              <a:buClr>
                <a:srgbClr val="F5B820"/>
              </a:buClr>
              <a:buFont typeface="Wingdings"/>
              <a:buChar char=""/>
              <a:tabLst>
                <a:tab pos="355600" algn="l"/>
              </a:tabLst>
            </a:pPr>
            <a:endParaRPr lang="en-US" sz="2400" spc="-5" dirty="0" smtClean="0">
              <a:solidFill>
                <a:srgbClr val="2F301D"/>
              </a:solidFill>
              <a:latin typeface="Verdana"/>
              <a:cs typeface="Verdana"/>
            </a:endParaRPr>
          </a:p>
          <a:p>
            <a:pPr marL="354965" marR="10160" indent="-342900">
              <a:lnSpc>
                <a:spcPct val="90200"/>
              </a:lnSpc>
              <a:spcBef>
                <a:spcPts val="1150"/>
              </a:spcBef>
              <a:buClr>
                <a:srgbClr val="F5B820"/>
              </a:buClr>
              <a:buFont typeface="Wingdings"/>
              <a:buChar char=""/>
              <a:tabLst>
                <a:tab pos="355600" algn="l"/>
              </a:tabLst>
            </a:pPr>
            <a:r>
              <a:rPr sz="2400" spc="-5" dirty="0" smtClean="0">
                <a:solidFill>
                  <a:srgbClr val="2F301D"/>
                </a:solidFill>
                <a:latin typeface="Verdana"/>
                <a:cs typeface="Verdana"/>
              </a:rPr>
              <a:t>All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are in the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Zygomycota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in the  Glomales – or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newly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proposed phylum 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Glomeromycota</a:t>
            </a:r>
            <a:endParaRPr sz="2400" dirty="0">
              <a:latin typeface="Verdana"/>
              <a:cs typeface="Verdana"/>
            </a:endParaRPr>
          </a:p>
          <a:p>
            <a:pPr marL="355600" indent="-342900">
              <a:lnSpc>
                <a:spcPct val="100000"/>
              </a:lnSpc>
              <a:spcBef>
                <a:spcPts val="320"/>
              </a:spcBef>
              <a:buClr>
                <a:srgbClr val="F5B820"/>
              </a:buClr>
              <a:buFont typeface="Wingdings"/>
              <a:buChar char=""/>
              <a:tabLst>
                <a:tab pos="355600" algn="l"/>
              </a:tabLst>
            </a:pPr>
            <a:endParaRPr lang="en-US" sz="2400" spc="-5" dirty="0" smtClean="0">
              <a:solidFill>
                <a:srgbClr val="2F301D"/>
              </a:solidFill>
              <a:latin typeface="Verdana"/>
              <a:cs typeface="Verdana"/>
            </a:endParaRPr>
          </a:p>
          <a:p>
            <a:pPr marL="355600" indent="-342900">
              <a:lnSpc>
                <a:spcPct val="100000"/>
              </a:lnSpc>
              <a:spcBef>
                <a:spcPts val="320"/>
              </a:spcBef>
              <a:buClr>
                <a:srgbClr val="F5B820"/>
              </a:buClr>
              <a:buFont typeface="Wingdings"/>
              <a:buChar char=""/>
              <a:tabLst>
                <a:tab pos="355600" algn="l"/>
              </a:tabLst>
            </a:pPr>
            <a:r>
              <a:rPr sz="2400" spc="-5" dirty="0" smtClean="0">
                <a:solidFill>
                  <a:srgbClr val="2F301D"/>
                </a:solidFill>
                <a:latin typeface="Verdana"/>
                <a:cs typeface="Verdana"/>
              </a:rPr>
              <a:t>Include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130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species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in 6</a:t>
            </a:r>
            <a:r>
              <a:rPr sz="2400" spc="20" dirty="0">
                <a:solidFill>
                  <a:srgbClr val="2F301D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genera</a:t>
            </a:r>
            <a:endParaRPr sz="2400" dirty="0">
              <a:latin typeface="Verdana"/>
              <a:cs typeface="Verdana"/>
            </a:endParaRPr>
          </a:p>
          <a:p>
            <a:pPr marL="355600" indent="-342900">
              <a:lnSpc>
                <a:spcPct val="100000"/>
              </a:lnSpc>
              <a:spcBef>
                <a:spcPts val="340"/>
              </a:spcBef>
              <a:buClr>
                <a:srgbClr val="F5B820"/>
              </a:buClr>
              <a:buFont typeface="Wingdings"/>
              <a:buChar char=""/>
              <a:tabLst>
                <a:tab pos="355600" algn="l"/>
              </a:tabLst>
            </a:pPr>
            <a:endParaRPr lang="en-US" sz="2400" spc="-5" dirty="0" smtClean="0">
              <a:solidFill>
                <a:srgbClr val="2F301D"/>
              </a:solidFill>
              <a:latin typeface="Verdana"/>
              <a:cs typeface="Verdana"/>
            </a:endParaRPr>
          </a:p>
          <a:p>
            <a:pPr marL="355600" indent="-342900">
              <a:lnSpc>
                <a:spcPct val="100000"/>
              </a:lnSpc>
              <a:spcBef>
                <a:spcPts val="340"/>
              </a:spcBef>
              <a:buClr>
                <a:srgbClr val="F5B820"/>
              </a:buClr>
              <a:buFont typeface="Wingdings"/>
              <a:buChar char=""/>
              <a:tabLst>
                <a:tab pos="355600" algn="l"/>
              </a:tabLst>
            </a:pPr>
            <a:r>
              <a:rPr sz="2400" spc="-5" dirty="0" smtClean="0">
                <a:solidFill>
                  <a:srgbClr val="2F301D"/>
                </a:solidFill>
                <a:latin typeface="Verdana"/>
                <a:cs typeface="Verdana"/>
              </a:rPr>
              <a:t>All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are obligate</a:t>
            </a:r>
            <a:r>
              <a:rPr sz="2400" spc="15" dirty="0">
                <a:solidFill>
                  <a:srgbClr val="2F301D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biotrophs</a:t>
            </a:r>
            <a:endParaRPr sz="2400" dirty="0">
              <a:latin typeface="Verdana"/>
              <a:cs typeface="Verdana"/>
            </a:endParaRPr>
          </a:p>
          <a:p>
            <a:pPr marL="354965" marR="189865" indent="-342900">
              <a:lnSpc>
                <a:spcPct val="90100"/>
              </a:lnSpc>
              <a:spcBef>
                <a:spcPts val="675"/>
              </a:spcBef>
              <a:buClr>
                <a:srgbClr val="F5B820"/>
              </a:buClr>
              <a:buFont typeface="Wingdings"/>
              <a:buChar char=""/>
              <a:tabLst>
                <a:tab pos="355600" algn="l"/>
              </a:tabLst>
            </a:pPr>
            <a:endParaRPr lang="en-US" sz="2400" spc="-5" dirty="0" smtClean="0">
              <a:solidFill>
                <a:srgbClr val="2F301D"/>
              </a:solidFill>
              <a:latin typeface="Verdana"/>
              <a:cs typeface="Verdana"/>
            </a:endParaRPr>
          </a:p>
          <a:p>
            <a:pPr marL="354965" marR="189865" indent="-342900">
              <a:lnSpc>
                <a:spcPct val="90100"/>
              </a:lnSpc>
              <a:spcBef>
                <a:spcPts val="675"/>
              </a:spcBef>
              <a:buClr>
                <a:srgbClr val="F5B820"/>
              </a:buClr>
              <a:buFont typeface="Wingdings"/>
              <a:buChar char=""/>
              <a:tabLst>
                <a:tab pos="355600" algn="l"/>
              </a:tabLst>
            </a:pPr>
            <a:r>
              <a:rPr sz="2400" spc="-5" dirty="0" smtClean="0">
                <a:solidFill>
                  <a:srgbClr val="2F301D"/>
                </a:solidFill>
                <a:latin typeface="Verdana"/>
                <a:cs typeface="Verdana"/>
              </a:rPr>
              <a:t>Form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large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spores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that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superficially  resemble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zygospores, but not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formed  from fusion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of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gametangia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– 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azygospores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or</a:t>
            </a:r>
            <a:r>
              <a:rPr sz="2400" spc="10" dirty="0">
                <a:solidFill>
                  <a:srgbClr val="2F301D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chlamydospores</a:t>
            </a:r>
            <a:endParaRPr sz="2400" dirty="0">
              <a:latin typeface="Verdana"/>
              <a:cs typeface="Verdana"/>
            </a:endParaRPr>
          </a:p>
          <a:p>
            <a:pPr marL="354965" marR="5080" indent="-342900">
              <a:lnSpc>
                <a:spcPts val="3040"/>
              </a:lnSpc>
              <a:spcBef>
                <a:spcPts val="685"/>
              </a:spcBef>
              <a:buClr>
                <a:srgbClr val="F5B820"/>
              </a:buClr>
              <a:buFont typeface="Wingdings"/>
              <a:buChar char=""/>
              <a:tabLst>
                <a:tab pos="355600" algn="l"/>
              </a:tabLst>
            </a:pPr>
            <a:endParaRPr lang="en-US" sz="2400" spc="-5" dirty="0" smtClean="0">
              <a:solidFill>
                <a:srgbClr val="2F301D"/>
              </a:solidFill>
              <a:latin typeface="Verdana"/>
              <a:cs typeface="Verdana"/>
            </a:endParaRPr>
          </a:p>
          <a:p>
            <a:pPr marL="354965" marR="5080" indent="-342900">
              <a:lnSpc>
                <a:spcPts val="3040"/>
              </a:lnSpc>
              <a:spcBef>
                <a:spcPts val="685"/>
              </a:spcBef>
              <a:buClr>
                <a:srgbClr val="F5B820"/>
              </a:buClr>
              <a:buFont typeface="Wingdings"/>
              <a:buChar char=""/>
              <a:tabLst>
                <a:tab pos="355600" algn="l"/>
              </a:tabLst>
            </a:pPr>
            <a:r>
              <a:rPr sz="2400" spc="-5" dirty="0" smtClean="0">
                <a:solidFill>
                  <a:srgbClr val="2F301D"/>
                </a:solidFill>
                <a:latin typeface="Verdana"/>
                <a:cs typeface="Verdana"/>
              </a:rPr>
              <a:t>Spore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diameters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range from 50 to 400 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μm</a:t>
            </a:r>
            <a:endParaRPr sz="2400" dirty="0">
              <a:latin typeface="Verdana"/>
              <a:cs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18260" y="736600"/>
            <a:ext cx="7320280" cy="5384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96339" y="683259"/>
            <a:ext cx="2047239" cy="7518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374394" y="752728"/>
            <a:ext cx="139382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Sp</a:t>
            </a:r>
            <a:r>
              <a:rPr spc="-10" dirty="0"/>
              <a:t>o</a:t>
            </a:r>
            <a:r>
              <a:rPr spc="-5" dirty="0"/>
              <a:t>r</a:t>
            </a:r>
            <a:r>
              <a:rPr spc="5" dirty="0"/>
              <a:t>e</a:t>
            </a:r>
            <a:r>
              <a:rPr dirty="0"/>
              <a:t>s</a:t>
            </a:r>
          </a:p>
        </p:txBody>
      </p:sp>
      <p:sp>
        <p:nvSpPr>
          <p:cNvPr id="5" name="object 5"/>
          <p:cNvSpPr/>
          <p:nvPr/>
        </p:nvSpPr>
        <p:spPr>
          <a:xfrm>
            <a:off x="0" y="1371600"/>
            <a:ext cx="9144000" cy="548639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18260" y="736600"/>
            <a:ext cx="7320280" cy="5384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96339" y="683259"/>
            <a:ext cx="2616200" cy="7518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36257" y="752728"/>
            <a:ext cx="7860030" cy="474232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50265">
              <a:lnSpc>
                <a:spcPct val="100000"/>
              </a:lnSpc>
              <a:spcBef>
                <a:spcPts val="100"/>
              </a:spcBef>
            </a:pPr>
            <a:r>
              <a:rPr sz="2800" b="1" spc="-5" dirty="0">
                <a:solidFill>
                  <a:srgbClr val="FFFFFF"/>
                </a:solidFill>
                <a:latin typeface="Verdana"/>
                <a:cs typeface="Verdana"/>
              </a:rPr>
              <a:t>Specificity</a:t>
            </a:r>
            <a:endParaRPr sz="2800" dirty="0">
              <a:latin typeface="Verdana"/>
              <a:cs typeface="Verdana"/>
            </a:endParaRPr>
          </a:p>
          <a:p>
            <a:pPr marL="354965" marR="1330960" indent="-342900">
              <a:lnSpc>
                <a:spcPct val="100000"/>
              </a:lnSpc>
              <a:spcBef>
                <a:spcPts val="2355"/>
              </a:spcBef>
              <a:buClr>
                <a:srgbClr val="F5B820"/>
              </a:buClr>
              <a:buFont typeface="Wingdings"/>
              <a:buChar char=""/>
              <a:tabLst>
                <a:tab pos="355600" algn="l"/>
              </a:tabLst>
            </a:pPr>
            <a:endParaRPr lang="en-US" sz="2400" spc="-5" dirty="0" smtClean="0">
              <a:solidFill>
                <a:srgbClr val="2F301D"/>
              </a:solidFill>
              <a:latin typeface="Verdana"/>
              <a:cs typeface="Verdana"/>
            </a:endParaRPr>
          </a:p>
          <a:p>
            <a:pPr marL="354965" marR="1330960" indent="-342900">
              <a:lnSpc>
                <a:spcPct val="100000"/>
              </a:lnSpc>
              <a:spcBef>
                <a:spcPts val="2355"/>
              </a:spcBef>
              <a:buClr>
                <a:srgbClr val="F5B820"/>
              </a:buClr>
              <a:buFont typeface="Wingdings"/>
              <a:buChar char=""/>
              <a:tabLst>
                <a:tab pos="355600" algn="l"/>
              </a:tabLst>
            </a:pPr>
            <a:r>
              <a:rPr sz="2400" spc="-5" dirty="0" smtClean="0">
                <a:solidFill>
                  <a:srgbClr val="2F301D"/>
                </a:solidFill>
                <a:latin typeface="Verdana"/>
                <a:cs typeface="Verdana"/>
              </a:rPr>
              <a:t>Few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species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of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fungi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and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many  species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of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plants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– very low 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specificity</a:t>
            </a:r>
            <a:endParaRPr sz="2400" dirty="0">
              <a:latin typeface="Verdana"/>
              <a:cs typeface="Verdana"/>
            </a:endParaRPr>
          </a:p>
          <a:p>
            <a:pPr marL="354965" marR="5080" indent="-342900">
              <a:lnSpc>
                <a:spcPct val="100000"/>
              </a:lnSpc>
              <a:spcBef>
                <a:spcPts val="685"/>
              </a:spcBef>
              <a:buClr>
                <a:srgbClr val="F5B820"/>
              </a:buClr>
              <a:buFont typeface="Wingdings"/>
              <a:buChar char=""/>
              <a:tabLst>
                <a:tab pos="355600" algn="l"/>
              </a:tabLst>
            </a:pPr>
            <a:endParaRPr lang="en-US" sz="2400" spc="-5" dirty="0" smtClean="0">
              <a:solidFill>
                <a:srgbClr val="2F301D"/>
              </a:solidFill>
              <a:latin typeface="Verdana"/>
              <a:cs typeface="Verdana"/>
            </a:endParaRPr>
          </a:p>
          <a:p>
            <a:pPr marL="354965" marR="5080" indent="-342900">
              <a:lnSpc>
                <a:spcPct val="100000"/>
              </a:lnSpc>
              <a:spcBef>
                <a:spcPts val="685"/>
              </a:spcBef>
              <a:buClr>
                <a:srgbClr val="F5B820"/>
              </a:buClr>
              <a:buFont typeface="Wingdings"/>
              <a:buChar char=""/>
              <a:tabLst>
                <a:tab pos="355600" algn="l"/>
              </a:tabLst>
            </a:pPr>
            <a:r>
              <a:rPr sz="2400" spc="-5" dirty="0" smtClean="0">
                <a:solidFill>
                  <a:srgbClr val="2F301D"/>
                </a:solidFill>
                <a:latin typeface="Verdana"/>
                <a:cs typeface="Verdana"/>
              </a:rPr>
              <a:t>One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fungal species may form  association with many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different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plant  species</a:t>
            </a:r>
            <a:endParaRPr sz="2400" dirty="0">
              <a:latin typeface="Verdana"/>
              <a:cs typeface="Verdana"/>
            </a:endParaRPr>
          </a:p>
          <a:p>
            <a:pPr marL="354965" marR="766445" indent="-342900">
              <a:lnSpc>
                <a:spcPct val="100000"/>
              </a:lnSpc>
              <a:spcBef>
                <a:spcPts val="665"/>
              </a:spcBef>
              <a:buClr>
                <a:srgbClr val="F5B820"/>
              </a:buClr>
              <a:buFont typeface="Wingdings"/>
              <a:buChar char=""/>
              <a:tabLst>
                <a:tab pos="355600" algn="l"/>
              </a:tabLst>
            </a:pPr>
            <a:endParaRPr lang="en-US" sz="2400" dirty="0" smtClean="0">
              <a:solidFill>
                <a:srgbClr val="2F301D"/>
              </a:solidFill>
              <a:latin typeface="Verdana"/>
              <a:cs typeface="Verdana"/>
            </a:endParaRPr>
          </a:p>
          <a:p>
            <a:pPr marL="354965" marR="766445" indent="-342900">
              <a:lnSpc>
                <a:spcPct val="100000"/>
              </a:lnSpc>
              <a:spcBef>
                <a:spcPts val="665"/>
              </a:spcBef>
              <a:buClr>
                <a:srgbClr val="F5B820"/>
              </a:buClr>
              <a:buFont typeface="Wingdings"/>
              <a:buChar char=""/>
              <a:tabLst>
                <a:tab pos="355600" algn="l"/>
              </a:tabLst>
            </a:pPr>
            <a:r>
              <a:rPr sz="2400" dirty="0" smtClean="0">
                <a:solidFill>
                  <a:srgbClr val="2F301D"/>
                </a:solidFill>
                <a:latin typeface="Verdana"/>
                <a:cs typeface="Verdana"/>
              </a:rPr>
              <a:t>Much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different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than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biotrophic  parasites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that have a limited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host 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range</a:t>
            </a:r>
            <a:endParaRPr sz="2400" dirty="0">
              <a:latin typeface="Verdana"/>
              <a:cs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18260" y="736600"/>
            <a:ext cx="7320280" cy="5384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96339" y="683259"/>
            <a:ext cx="2905760" cy="7518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36257" y="752728"/>
            <a:ext cx="8040370" cy="54845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50265">
              <a:lnSpc>
                <a:spcPct val="100000"/>
              </a:lnSpc>
              <a:spcBef>
                <a:spcPts val="100"/>
              </a:spcBef>
            </a:pPr>
            <a:r>
              <a:rPr sz="2800" b="1" dirty="0">
                <a:solidFill>
                  <a:srgbClr val="FFFFFF"/>
                </a:solidFill>
                <a:latin typeface="Verdana"/>
                <a:cs typeface="Verdana"/>
              </a:rPr>
              <a:t>Morphology</a:t>
            </a:r>
            <a:endParaRPr sz="2800" dirty="0">
              <a:latin typeface="Verdana"/>
              <a:cs typeface="Verdana"/>
            </a:endParaRP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Clr>
                <a:srgbClr val="F5B820"/>
              </a:buClr>
              <a:tabLst>
                <a:tab pos="355600" algn="l"/>
              </a:tabLst>
            </a:pPr>
            <a:endParaRPr lang="en-US" sz="1100" dirty="0" smtClean="0">
              <a:solidFill>
                <a:srgbClr val="2F301D"/>
              </a:solidFill>
              <a:latin typeface="Verdana"/>
              <a:cs typeface="Verdana"/>
            </a:endParaRP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Clr>
                <a:srgbClr val="F5B820"/>
              </a:buClr>
              <a:buFont typeface="Wingdings"/>
              <a:buChar char=""/>
              <a:tabLst>
                <a:tab pos="355600" algn="l"/>
              </a:tabLst>
            </a:pPr>
            <a:r>
              <a:rPr sz="2400" dirty="0" smtClean="0">
                <a:solidFill>
                  <a:srgbClr val="2F301D"/>
                </a:solidFill>
                <a:latin typeface="Verdana"/>
                <a:cs typeface="Verdana"/>
              </a:rPr>
              <a:t>Root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morphology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is not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modified</a:t>
            </a:r>
            <a:endParaRPr sz="2400" dirty="0">
              <a:latin typeface="Verdana"/>
              <a:cs typeface="Verdana"/>
            </a:endParaRPr>
          </a:p>
          <a:p>
            <a:pPr marL="354965" marR="5080" indent="-342900">
              <a:lnSpc>
                <a:spcPts val="3020"/>
              </a:lnSpc>
              <a:spcBef>
                <a:spcPts val="730"/>
              </a:spcBef>
              <a:buClr>
                <a:srgbClr val="F5B820"/>
              </a:buClr>
              <a:buFont typeface="Wingdings"/>
              <a:buChar char=""/>
              <a:tabLst>
                <a:tab pos="355600" algn="l"/>
              </a:tabLst>
            </a:pPr>
            <a:r>
              <a:rPr sz="2400" spc="-10" dirty="0">
                <a:solidFill>
                  <a:srgbClr val="2F301D"/>
                </a:solidFill>
                <a:latin typeface="Verdana"/>
                <a:cs typeface="Verdana"/>
              </a:rPr>
              <a:t>To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detect, must clear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and stain root to  observe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fungal</a:t>
            </a:r>
            <a:r>
              <a:rPr sz="2400" spc="20" dirty="0">
                <a:solidFill>
                  <a:srgbClr val="2F301D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structures</a:t>
            </a:r>
            <a:endParaRPr sz="2400" dirty="0">
              <a:latin typeface="Verdana"/>
              <a:cs typeface="Verdana"/>
            </a:endParaRPr>
          </a:p>
          <a:p>
            <a:pPr marL="354965" marR="949325" indent="-342900">
              <a:lnSpc>
                <a:spcPts val="3020"/>
              </a:lnSpc>
              <a:spcBef>
                <a:spcPts val="680"/>
              </a:spcBef>
              <a:buClr>
                <a:srgbClr val="F5B820"/>
              </a:buClr>
              <a:buFont typeface="Wingdings"/>
              <a:buChar char=""/>
              <a:tabLst>
                <a:tab pos="355600" algn="l"/>
              </a:tabLst>
            </a:pP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Fungi form both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extracellular and 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intracellular</a:t>
            </a:r>
            <a:r>
              <a:rPr sz="2400" spc="-15" dirty="0">
                <a:solidFill>
                  <a:srgbClr val="2F301D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hyphae</a:t>
            </a:r>
            <a:endParaRPr sz="2400" dirty="0">
              <a:latin typeface="Verdana"/>
              <a:cs typeface="Verdana"/>
            </a:endParaRPr>
          </a:p>
          <a:p>
            <a:pPr marL="354965" marR="504825" indent="-342900">
              <a:lnSpc>
                <a:spcPts val="3020"/>
              </a:lnSpc>
              <a:spcBef>
                <a:spcPts val="685"/>
              </a:spcBef>
              <a:buClr>
                <a:srgbClr val="F5B820"/>
              </a:buClr>
              <a:buFont typeface="Wingdings"/>
              <a:buChar char=""/>
              <a:tabLst>
                <a:tab pos="355600" algn="l"/>
              </a:tabLst>
            </a:pP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Intracellular hyphae analogous to 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haustoria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–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called arbuscules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–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tree 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like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branching</a:t>
            </a:r>
            <a:r>
              <a:rPr sz="2400" spc="-10" dirty="0">
                <a:solidFill>
                  <a:srgbClr val="2F301D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pattern</a:t>
            </a:r>
            <a:endParaRPr sz="2400" dirty="0">
              <a:latin typeface="Verdana"/>
              <a:cs typeface="Verdana"/>
            </a:endParaRPr>
          </a:p>
          <a:p>
            <a:pPr marL="354965" marR="412750" indent="-342900">
              <a:lnSpc>
                <a:spcPts val="3020"/>
              </a:lnSpc>
              <a:spcBef>
                <a:spcPts val="680"/>
              </a:spcBef>
              <a:buClr>
                <a:srgbClr val="F5B820"/>
              </a:buClr>
              <a:buFont typeface="Wingdings"/>
              <a:buChar char=""/>
              <a:tabLst>
                <a:tab pos="355600" algn="l"/>
              </a:tabLst>
            </a:pP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Thought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to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be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site of nutrient 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exchange between fungus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and</a:t>
            </a:r>
            <a:r>
              <a:rPr sz="2400" spc="50" dirty="0">
                <a:solidFill>
                  <a:srgbClr val="2F301D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plant</a:t>
            </a:r>
            <a:endParaRPr sz="2400" dirty="0">
              <a:latin typeface="Verdana"/>
              <a:cs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80059" y="297179"/>
            <a:ext cx="3891279" cy="11480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58140" y="548640"/>
            <a:ext cx="2753360" cy="7518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36257" y="617854"/>
            <a:ext cx="222440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5" dirty="0">
                <a:solidFill>
                  <a:srgbClr val="FFFFFF"/>
                </a:solidFill>
                <a:latin typeface="Verdana"/>
                <a:cs typeface="Verdana"/>
              </a:rPr>
              <a:t>Arbuscules</a:t>
            </a:r>
            <a:endParaRPr sz="280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28600" y="1748197"/>
            <a:ext cx="4114799" cy="3738203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354965" marR="50165" indent="-342900">
              <a:lnSpc>
                <a:spcPct val="90200"/>
              </a:lnSpc>
              <a:spcBef>
                <a:spcPts val="430"/>
              </a:spcBef>
              <a:buClr>
                <a:srgbClr val="F5B820"/>
              </a:buClr>
              <a:buFont typeface="Wingdings"/>
              <a:buChar char=""/>
              <a:tabLst>
                <a:tab pos="355600" algn="l"/>
              </a:tabLst>
            </a:pP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Surrounded</a:t>
            </a:r>
            <a:r>
              <a:rPr sz="2400" spc="-65" dirty="0">
                <a:solidFill>
                  <a:srgbClr val="2F301D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by  plant cell  membrane</a:t>
            </a:r>
            <a:endParaRPr sz="2400" dirty="0">
              <a:latin typeface="Verdana"/>
              <a:cs typeface="Verdana"/>
            </a:endParaRPr>
          </a:p>
          <a:p>
            <a:pPr marL="354965" marR="85090" indent="-342900">
              <a:lnSpc>
                <a:spcPct val="90100"/>
              </a:lnSpc>
              <a:spcBef>
                <a:spcPts val="655"/>
              </a:spcBef>
              <a:buClr>
                <a:srgbClr val="F5B820"/>
              </a:buClr>
              <a:buFont typeface="Wingdings"/>
              <a:buChar char=""/>
              <a:tabLst>
                <a:tab pos="355600" algn="l"/>
              </a:tabLst>
            </a:pPr>
            <a:endParaRPr lang="en-US" sz="2400" spc="-5" dirty="0" smtClean="0">
              <a:solidFill>
                <a:srgbClr val="2F301D"/>
              </a:solidFill>
              <a:latin typeface="Verdana"/>
              <a:cs typeface="Verdana"/>
            </a:endParaRPr>
          </a:p>
          <a:p>
            <a:pPr marL="354965" marR="85090" indent="-342900">
              <a:lnSpc>
                <a:spcPct val="90100"/>
              </a:lnSpc>
              <a:spcBef>
                <a:spcPts val="655"/>
              </a:spcBef>
              <a:buClr>
                <a:srgbClr val="F5B820"/>
              </a:buClr>
              <a:buFont typeface="Wingdings"/>
              <a:buChar char=""/>
              <a:tabLst>
                <a:tab pos="355600" algn="l"/>
              </a:tabLst>
            </a:pPr>
            <a:r>
              <a:rPr sz="2400" spc="-5" dirty="0" smtClean="0">
                <a:solidFill>
                  <a:srgbClr val="2F301D"/>
                </a:solidFill>
                <a:latin typeface="Verdana"/>
                <a:cs typeface="Verdana"/>
              </a:rPr>
              <a:t>Typically 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disintegrate  after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ca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2 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weeks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in</a:t>
            </a:r>
            <a:r>
              <a:rPr sz="2400" spc="-75" dirty="0">
                <a:solidFill>
                  <a:srgbClr val="2F301D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plant  cell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and  release  nutrients</a:t>
            </a:r>
            <a:endParaRPr sz="2400" dirty="0">
              <a:latin typeface="Verdana"/>
              <a:cs typeface="Verdana"/>
            </a:endParaRPr>
          </a:p>
          <a:p>
            <a:pPr marL="354965" marR="5080" indent="-342900">
              <a:lnSpc>
                <a:spcPct val="90200"/>
              </a:lnSpc>
              <a:spcBef>
                <a:spcPts val="650"/>
              </a:spcBef>
              <a:buClr>
                <a:srgbClr val="F5B820"/>
              </a:buClr>
              <a:buFont typeface="Wingdings"/>
              <a:buChar char=""/>
              <a:tabLst>
                <a:tab pos="355600" algn="l"/>
              </a:tabLst>
            </a:pPr>
            <a:endParaRPr lang="en-US" sz="2400" spc="-5" dirty="0" smtClean="0">
              <a:solidFill>
                <a:srgbClr val="2F301D"/>
              </a:solidFill>
              <a:latin typeface="Verdana"/>
              <a:cs typeface="Verdana"/>
            </a:endParaRPr>
          </a:p>
          <a:p>
            <a:pPr marL="354965" marR="5080" indent="-342900">
              <a:lnSpc>
                <a:spcPct val="90200"/>
              </a:lnSpc>
              <a:spcBef>
                <a:spcPts val="650"/>
              </a:spcBef>
              <a:buClr>
                <a:srgbClr val="F5B820"/>
              </a:buClr>
              <a:buFont typeface="Wingdings"/>
              <a:buChar char=""/>
              <a:tabLst>
                <a:tab pos="355600" algn="l"/>
              </a:tabLst>
            </a:pPr>
            <a:r>
              <a:rPr sz="2400" spc="-5" dirty="0" smtClean="0">
                <a:solidFill>
                  <a:srgbClr val="2F301D"/>
                </a:solidFill>
                <a:latin typeface="Verdana"/>
                <a:cs typeface="Verdana"/>
              </a:rPr>
              <a:t>Thought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to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be  site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of</a:t>
            </a:r>
            <a:r>
              <a:rPr sz="2400" spc="-60" dirty="0">
                <a:solidFill>
                  <a:srgbClr val="2F301D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nutrient 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exchange</a:t>
            </a:r>
            <a:endParaRPr sz="2400" dirty="0">
              <a:latin typeface="Verdana"/>
              <a:cs typeface="Verdan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495800" y="609600"/>
            <a:ext cx="4648199" cy="28733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495800" y="3498850"/>
            <a:ext cx="4648200" cy="335914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80059" y="297179"/>
            <a:ext cx="8234680" cy="11480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58140" y="548640"/>
            <a:ext cx="2171700" cy="7518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36257" y="626413"/>
            <a:ext cx="7984490" cy="272638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dirty="0">
                <a:solidFill>
                  <a:srgbClr val="FFFFFF"/>
                </a:solidFill>
                <a:latin typeface="Verdana"/>
                <a:cs typeface="Verdana"/>
              </a:rPr>
              <a:t>Vesicles</a:t>
            </a:r>
            <a:endParaRPr sz="2800" dirty="0">
              <a:latin typeface="Verdana"/>
              <a:cs typeface="Verdana"/>
            </a:endParaRPr>
          </a:p>
          <a:p>
            <a:pPr marL="354965" marR="34290" indent="-342900" algn="just">
              <a:lnSpc>
                <a:spcPct val="100000"/>
              </a:lnSpc>
              <a:spcBef>
                <a:spcPts val="2220"/>
              </a:spcBef>
              <a:buClr>
                <a:srgbClr val="F5B820"/>
              </a:buClr>
              <a:buFont typeface="Wingdings"/>
              <a:buChar char=""/>
              <a:tabLst>
                <a:tab pos="355600" algn="l"/>
              </a:tabLst>
            </a:pPr>
            <a:endParaRPr lang="en-US" sz="2000" spc="-5" dirty="0" smtClean="0">
              <a:solidFill>
                <a:srgbClr val="2F301D"/>
              </a:solidFill>
              <a:latin typeface="Verdana"/>
              <a:cs typeface="Verdana"/>
            </a:endParaRPr>
          </a:p>
          <a:p>
            <a:pPr marL="354965" marR="34290" indent="-342900" algn="just">
              <a:lnSpc>
                <a:spcPct val="100000"/>
              </a:lnSpc>
              <a:spcBef>
                <a:spcPts val="2220"/>
              </a:spcBef>
              <a:buClr>
                <a:srgbClr val="F5B820"/>
              </a:buClr>
              <a:buFont typeface="Wingdings"/>
              <a:buChar char=""/>
              <a:tabLst>
                <a:tab pos="355600" algn="l"/>
              </a:tabLst>
            </a:pPr>
            <a:r>
              <a:rPr sz="2000" spc="-5" dirty="0" smtClean="0">
                <a:solidFill>
                  <a:srgbClr val="2F301D"/>
                </a:solidFill>
                <a:latin typeface="Verdana"/>
                <a:cs typeface="Verdana"/>
              </a:rPr>
              <a:t>Intercellular </a:t>
            </a:r>
            <a:r>
              <a:rPr sz="2000" dirty="0">
                <a:solidFill>
                  <a:srgbClr val="2F301D"/>
                </a:solidFill>
                <a:latin typeface="Verdana"/>
                <a:cs typeface="Verdana"/>
              </a:rPr>
              <a:t>hyphae may also </a:t>
            </a:r>
            <a:r>
              <a:rPr sz="2000" spc="-5" dirty="0">
                <a:solidFill>
                  <a:srgbClr val="2F301D"/>
                </a:solidFill>
                <a:latin typeface="Verdana"/>
                <a:cs typeface="Verdana"/>
              </a:rPr>
              <a:t>form  </a:t>
            </a:r>
            <a:r>
              <a:rPr sz="2000" dirty="0">
                <a:solidFill>
                  <a:srgbClr val="2F301D"/>
                </a:solidFill>
                <a:latin typeface="Verdana"/>
                <a:cs typeface="Verdana"/>
              </a:rPr>
              <a:t>large </a:t>
            </a:r>
            <a:r>
              <a:rPr sz="2000" spc="-5" dirty="0">
                <a:solidFill>
                  <a:srgbClr val="2F301D"/>
                </a:solidFill>
                <a:latin typeface="Verdana"/>
                <a:cs typeface="Verdana"/>
              </a:rPr>
              <a:t>swellings </a:t>
            </a:r>
            <a:r>
              <a:rPr sz="2000" dirty="0">
                <a:solidFill>
                  <a:srgbClr val="2F301D"/>
                </a:solidFill>
                <a:latin typeface="Verdana"/>
                <a:cs typeface="Verdana"/>
              </a:rPr>
              <a:t>– vesicles – at ends of  hyphae or</a:t>
            </a:r>
            <a:r>
              <a:rPr sz="2000" spc="5" dirty="0">
                <a:solidFill>
                  <a:srgbClr val="2F301D"/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rgbClr val="2F301D"/>
                </a:solidFill>
                <a:latin typeface="Verdana"/>
                <a:cs typeface="Verdana"/>
              </a:rPr>
              <a:t>intercalary</a:t>
            </a:r>
            <a:endParaRPr sz="2000" dirty="0">
              <a:latin typeface="Verdana"/>
              <a:cs typeface="Verdana"/>
            </a:endParaRPr>
          </a:p>
          <a:p>
            <a:pPr marL="354965" marR="5080" indent="-342900" algn="just">
              <a:lnSpc>
                <a:spcPct val="100000"/>
              </a:lnSpc>
              <a:spcBef>
                <a:spcPts val="685"/>
              </a:spcBef>
              <a:buClr>
                <a:srgbClr val="F5B820"/>
              </a:buClr>
              <a:buFont typeface="Wingdings"/>
              <a:buChar char=""/>
              <a:tabLst>
                <a:tab pos="355600" algn="l"/>
              </a:tabLst>
            </a:pPr>
            <a:endParaRPr lang="en-US" sz="2000" spc="-5" dirty="0" smtClean="0">
              <a:solidFill>
                <a:srgbClr val="2F301D"/>
              </a:solidFill>
              <a:latin typeface="Verdana"/>
              <a:cs typeface="Verdana"/>
            </a:endParaRPr>
          </a:p>
          <a:p>
            <a:pPr marL="354965" marR="5080" indent="-342900" algn="just">
              <a:lnSpc>
                <a:spcPct val="100000"/>
              </a:lnSpc>
              <a:spcBef>
                <a:spcPts val="685"/>
              </a:spcBef>
              <a:buClr>
                <a:srgbClr val="F5B820"/>
              </a:buClr>
              <a:buFont typeface="Wingdings"/>
              <a:buChar char=""/>
              <a:tabLst>
                <a:tab pos="355600" algn="l"/>
              </a:tabLst>
            </a:pPr>
            <a:r>
              <a:rPr sz="2000" spc="-5" dirty="0" smtClean="0">
                <a:solidFill>
                  <a:srgbClr val="2F301D"/>
                </a:solidFill>
                <a:latin typeface="Verdana"/>
                <a:cs typeface="Verdana"/>
              </a:rPr>
              <a:t>Typically </a:t>
            </a:r>
            <a:r>
              <a:rPr sz="2000" spc="-5" dirty="0">
                <a:solidFill>
                  <a:srgbClr val="2F301D"/>
                </a:solidFill>
                <a:latin typeface="Verdana"/>
                <a:cs typeface="Verdana"/>
              </a:rPr>
              <a:t>rich </a:t>
            </a:r>
            <a:r>
              <a:rPr sz="2000" dirty="0">
                <a:solidFill>
                  <a:srgbClr val="2F301D"/>
                </a:solidFill>
                <a:latin typeface="Verdana"/>
                <a:cs typeface="Verdana"/>
              </a:rPr>
              <a:t>in lipids &amp; thought to </a:t>
            </a:r>
            <a:r>
              <a:rPr sz="2000" spc="-5" dirty="0">
                <a:solidFill>
                  <a:srgbClr val="2F301D"/>
                </a:solidFill>
                <a:latin typeface="Verdana"/>
                <a:cs typeface="Verdana"/>
              </a:rPr>
              <a:t>be  </a:t>
            </a:r>
            <a:r>
              <a:rPr sz="2000" dirty="0">
                <a:solidFill>
                  <a:srgbClr val="2F301D"/>
                </a:solidFill>
                <a:latin typeface="Verdana"/>
                <a:cs typeface="Verdana"/>
              </a:rPr>
              <a:t>involved in</a:t>
            </a:r>
            <a:r>
              <a:rPr sz="2000" spc="40" dirty="0">
                <a:solidFill>
                  <a:srgbClr val="2F301D"/>
                </a:solidFill>
                <a:latin typeface="Verdana"/>
                <a:cs typeface="Verdana"/>
              </a:rPr>
              <a:t> </a:t>
            </a:r>
            <a:r>
              <a:rPr sz="2000" spc="-5" dirty="0" smtClean="0">
                <a:solidFill>
                  <a:srgbClr val="2F301D"/>
                </a:solidFill>
                <a:latin typeface="Verdana"/>
                <a:cs typeface="Verdana"/>
              </a:rPr>
              <a:t>storage</a:t>
            </a:r>
            <a:r>
              <a:rPr lang="en-US" sz="2000" spc="-5" dirty="0" smtClean="0">
                <a:solidFill>
                  <a:srgbClr val="2F301D"/>
                </a:solidFill>
                <a:latin typeface="Verdana"/>
                <a:cs typeface="Verdana"/>
              </a:rPr>
              <a:t>.</a:t>
            </a:r>
            <a:endParaRPr sz="2000" dirty="0">
              <a:latin typeface="Verdana"/>
              <a:cs typeface="Verdan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676400" y="3505200"/>
            <a:ext cx="6248400" cy="31686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80059" y="297179"/>
            <a:ext cx="8234680" cy="7975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00200" y="685800"/>
            <a:ext cx="1168400" cy="7518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798320" y="762000"/>
            <a:ext cx="64008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5" dirty="0">
                <a:solidFill>
                  <a:srgbClr val="FFFFFF"/>
                </a:solidFill>
                <a:latin typeface="Verdana"/>
                <a:cs typeface="Verdana"/>
              </a:rPr>
              <a:t>AM</a:t>
            </a:r>
            <a:endParaRPr sz="2800" dirty="0">
              <a:latin typeface="Verdana"/>
              <a:cs typeface="Verdan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241336" y="1600136"/>
            <a:ext cx="6623924" cy="452602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18260" y="736600"/>
            <a:ext cx="7320280" cy="5384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96339" y="683259"/>
            <a:ext cx="5321300" cy="7518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04801" y="752728"/>
            <a:ext cx="8458200" cy="503060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50265">
              <a:lnSpc>
                <a:spcPct val="100000"/>
              </a:lnSpc>
              <a:spcBef>
                <a:spcPts val="100"/>
              </a:spcBef>
            </a:pPr>
            <a:r>
              <a:rPr lang="en-US" sz="2800" b="1" spc="-5" dirty="0" smtClean="0">
                <a:solidFill>
                  <a:srgbClr val="FFFFFF"/>
                </a:solidFill>
                <a:latin typeface="Verdana"/>
                <a:cs typeface="Verdana"/>
              </a:rPr>
              <a:t>  </a:t>
            </a:r>
            <a:r>
              <a:rPr sz="2800" b="1" spc="-5" dirty="0" err="1" smtClean="0">
                <a:solidFill>
                  <a:srgbClr val="FFFFFF"/>
                </a:solidFill>
                <a:latin typeface="Verdana"/>
                <a:cs typeface="Verdana"/>
              </a:rPr>
              <a:t>Arbuscular</a:t>
            </a:r>
            <a:r>
              <a:rPr sz="2800" b="1" spc="-15" dirty="0" smtClean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b="1" spc="-5" dirty="0">
                <a:solidFill>
                  <a:srgbClr val="FFFFFF"/>
                </a:solidFill>
                <a:latin typeface="Verdana"/>
                <a:cs typeface="Verdana"/>
              </a:rPr>
              <a:t>mycorrhizae</a:t>
            </a:r>
            <a:endParaRPr sz="2800" dirty="0">
              <a:latin typeface="Verdana"/>
              <a:cs typeface="Verdana"/>
            </a:endParaRPr>
          </a:p>
          <a:p>
            <a:pPr marL="354965" marR="1886585" indent="-342900" algn="just">
              <a:lnSpc>
                <a:spcPts val="3020"/>
              </a:lnSpc>
              <a:spcBef>
                <a:spcPts val="2400"/>
              </a:spcBef>
              <a:buClr>
                <a:srgbClr val="F5B820"/>
              </a:buClr>
              <a:tabLst>
                <a:tab pos="355600" algn="l"/>
              </a:tabLst>
            </a:pPr>
            <a:endParaRPr lang="en-US" dirty="0" smtClean="0">
              <a:solidFill>
                <a:srgbClr val="2F301D"/>
              </a:solidFill>
              <a:latin typeface="Verdana"/>
              <a:cs typeface="Verdana"/>
            </a:endParaRPr>
          </a:p>
          <a:p>
            <a:pPr marL="354965" marR="1886585" indent="-342900" algn="just">
              <a:lnSpc>
                <a:spcPts val="3020"/>
              </a:lnSpc>
              <a:spcBef>
                <a:spcPts val="2400"/>
              </a:spcBef>
              <a:buClr>
                <a:srgbClr val="F5B820"/>
              </a:buClr>
              <a:buFont typeface="Wingdings"/>
              <a:buChar char=""/>
              <a:tabLst>
                <a:tab pos="355600" algn="l"/>
              </a:tabLst>
            </a:pPr>
            <a:r>
              <a:rPr sz="2400" dirty="0" smtClean="0">
                <a:solidFill>
                  <a:srgbClr val="2F301D"/>
                </a:solidFill>
                <a:latin typeface="Verdana"/>
                <a:cs typeface="Verdana"/>
              </a:rPr>
              <a:t>Not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as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well characterized </a:t>
            </a:r>
            <a:r>
              <a:rPr sz="2400" spc="5" dirty="0">
                <a:solidFill>
                  <a:srgbClr val="2F301D"/>
                </a:solidFill>
                <a:latin typeface="Verdana"/>
                <a:cs typeface="Verdana"/>
              </a:rPr>
              <a:t>as 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ectomycorrhizae</a:t>
            </a:r>
            <a:endParaRPr sz="2400" dirty="0">
              <a:latin typeface="Verdana"/>
              <a:cs typeface="Verdana"/>
            </a:endParaRPr>
          </a:p>
          <a:p>
            <a:pPr marL="354965" marR="106045" indent="-342900" algn="just">
              <a:lnSpc>
                <a:spcPct val="90100"/>
              </a:lnSpc>
              <a:spcBef>
                <a:spcPts val="630"/>
              </a:spcBef>
              <a:buClr>
                <a:srgbClr val="F5B820"/>
              </a:buClr>
              <a:buFont typeface="Wingdings"/>
              <a:buChar char=""/>
              <a:tabLst>
                <a:tab pos="355600" algn="l"/>
              </a:tabLst>
            </a:pPr>
            <a:endParaRPr lang="en-US" sz="2400" dirty="0" smtClean="0">
              <a:solidFill>
                <a:srgbClr val="2F301D"/>
              </a:solidFill>
              <a:latin typeface="Verdana"/>
              <a:cs typeface="Verdana"/>
            </a:endParaRPr>
          </a:p>
          <a:p>
            <a:pPr marL="354965" marR="106045" indent="-342900" algn="just">
              <a:lnSpc>
                <a:spcPct val="90100"/>
              </a:lnSpc>
              <a:spcBef>
                <a:spcPts val="630"/>
              </a:spcBef>
              <a:buClr>
                <a:srgbClr val="F5B820"/>
              </a:buClr>
              <a:buFont typeface="Wingdings"/>
              <a:buChar char=""/>
              <a:tabLst>
                <a:tab pos="355600" algn="l"/>
              </a:tabLst>
            </a:pPr>
            <a:r>
              <a:rPr sz="2400" dirty="0" smtClean="0">
                <a:solidFill>
                  <a:srgbClr val="2F301D"/>
                </a:solidFill>
                <a:latin typeface="Verdana"/>
                <a:cs typeface="Verdana"/>
              </a:rPr>
              <a:t>Root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is not altered in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morphology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– 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difficult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to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determine when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roots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are  infected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–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must clear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and stain 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followed by </a:t>
            </a:r>
            <a:r>
              <a:rPr sz="2400" spc="-10" dirty="0">
                <a:solidFill>
                  <a:srgbClr val="2F301D"/>
                </a:solidFill>
                <a:latin typeface="Verdana"/>
                <a:cs typeface="Verdana"/>
              </a:rPr>
              <a:t>microscopic</a:t>
            </a:r>
            <a:r>
              <a:rPr sz="2400" spc="80" dirty="0">
                <a:solidFill>
                  <a:srgbClr val="2F301D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examination</a:t>
            </a:r>
            <a:endParaRPr sz="2400" dirty="0">
              <a:latin typeface="Verdana"/>
              <a:cs typeface="Verdana"/>
            </a:endParaRPr>
          </a:p>
          <a:p>
            <a:pPr marL="354965" marR="5080" indent="-342900" algn="just">
              <a:lnSpc>
                <a:spcPts val="3020"/>
              </a:lnSpc>
              <a:spcBef>
                <a:spcPts val="725"/>
              </a:spcBef>
              <a:buClr>
                <a:srgbClr val="F5B820"/>
              </a:buClr>
              <a:buFont typeface="Wingdings"/>
              <a:buChar char=""/>
              <a:tabLst>
                <a:tab pos="355600" algn="l"/>
              </a:tabLst>
            </a:pPr>
            <a:endParaRPr lang="en-US" sz="2400" spc="-5" dirty="0" smtClean="0">
              <a:solidFill>
                <a:srgbClr val="2F301D"/>
              </a:solidFill>
              <a:latin typeface="Verdana"/>
              <a:cs typeface="Verdana"/>
            </a:endParaRPr>
          </a:p>
          <a:p>
            <a:pPr marL="354965" marR="5080" indent="-342900" algn="just">
              <a:lnSpc>
                <a:spcPts val="3020"/>
              </a:lnSpc>
              <a:spcBef>
                <a:spcPts val="725"/>
              </a:spcBef>
              <a:buClr>
                <a:srgbClr val="F5B820"/>
              </a:buClr>
              <a:buFont typeface="Wingdings"/>
              <a:buChar char=""/>
              <a:tabLst>
                <a:tab pos="355600" algn="l"/>
              </a:tabLst>
            </a:pPr>
            <a:r>
              <a:rPr sz="2400" spc="-5" dirty="0" smtClean="0">
                <a:solidFill>
                  <a:srgbClr val="2F301D"/>
                </a:solidFill>
                <a:latin typeface="Verdana"/>
                <a:cs typeface="Verdana"/>
              </a:rPr>
              <a:t>Fungi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are obligate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biotrophs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–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cannot  be grown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in axenic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culture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–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so  difficult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to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conduct</a:t>
            </a:r>
            <a:r>
              <a:rPr sz="2400" spc="45" dirty="0">
                <a:solidFill>
                  <a:srgbClr val="2F301D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experiments</a:t>
            </a:r>
            <a:endParaRPr sz="2400" dirty="0">
              <a:latin typeface="Verdana"/>
              <a:cs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18260" y="736600"/>
            <a:ext cx="7320280" cy="5384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96339" y="683259"/>
            <a:ext cx="2806700" cy="7518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28601" y="752728"/>
            <a:ext cx="8610600" cy="56630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50265">
              <a:lnSpc>
                <a:spcPts val="3340"/>
              </a:lnSpc>
              <a:spcBef>
                <a:spcPts val="100"/>
              </a:spcBef>
            </a:pPr>
            <a:r>
              <a:rPr lang="en-US" sz="2800" b="1" spc="-5" dirty="0" smtClean="0">
                <a:solidFill>
                  <a:srgbClr val="FFFFFF"/>
                </a:solidFill>
                <a:latin typeface="Verdana"/>
                <a:cs typeface="Verdana"/>
              </a:rPr>
              <a:t>   </a:t>
            </a:r>
            <a:r>
              <a:rPr sz="2800" b="1" spc="-5" dirty="0" smtClean="0">
                <a:solidFill>
                  <a:srgbClr val="FFFFFF"/>
                </a:solidFill>
                <a:latin typeface="Verdana"/>
                <a:cs typeface="Verdana"/>
              </a:rPr>
              <a:t>Interaction</a:t>
            </a:r>
            <a:endParaRPr sz="2800" dirty="0">
              <a:latin typeface="Verdana"/>
              <a:cs typeface="Verdana"/>
            </a:endParaRPr>
          </a:p>
          <a:p>
            <a:pPr marL="354965" marR="19685" indent="-342900">
              <a:lnSpc>
                <a:spcPts val="3360"/>
              </a:lnSpc>
              <a:spcBef>
                <a:spcPts val="90"/>
              </a:spcBef>
              <a:buClr>
                <a:srgbClr val="F5B820"/>
              </a:buClr>
              <a:tabLst>
                <a:tab pos="355600" algn="l"/>
              </a:tabLst>
            </a:pPr>
            <a:endParaRPr lang="en-US" sz="1400" spc="-5" dirty="0" smtClean="0">
              <a:solidFill>
                <a:srgbClr val="2F301D"/>
              </a:solidFill>
              <a:latin typeface="Verdana"/>
              <a:cs typeface="Verdana"/>
            </a:endParaRPr>
          </a:p>
          <a:p>
            <a:pPr marL="354965" marR="19685" indent="-342900">
              <a:lnSpc>
                <a:spcPts val="3360"/>
              </a:lnSpc>
              <a:spcBef>
                <a:spcPts val="90"/>
              </a:spcBef>
              <a:buClr>
                <a:srgbClr val="F5B820"/>
              </a:buClr>
              <a:buFont typeface="Wingdings"/>
              <a:buChar char=""/>
              <a:tabLst>
                <a:tab pos="355600" algn="l"/>
              </a:tabLst>
            </a:pPr>
            <a:r>
              <a:rPr sz="2400" spc="-5" dirty="0" smtClean="0">
                <a:solidFill>
                  <a:srgbClr val="2F301D"/>
                </a:solidFill>
                <a:latin typeface="Verdana"/>
                <a:cs typeface="Verdana"/>
              </a:rPr>
              <a:t>Fungus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receives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organic nutrition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from  plant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–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since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they are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biotrophs,</a:t>
            </a:r>
            <a:r>
              <a:rPr sz="2400" spc="15" dirty="0">
                <a:solidFill>
                  <a:srgbClr val="2F301D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don’t</a:t>
            </a:r>
            <a:endParaRPr sz="2400" dirty="0">
              <a:latin typeface="Verdana"/>
              <a:cs typeface="Verdana"/>
            </a:endParaRPr>
          </a:p>
          <a:p>
            <a:pPr marL="354965">
              <a:lnSpc>
                <a:spcPts val="3250"/>
              </a:lnSpc>
            </a:pP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know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what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their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requirements</a:t>
            </a:r>
            <a:r>
              <a:rPr sz="2400" spc="-10" dirty="0">
                <a:solidFill>
                  <a:srgbClr val="2F301D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are</a:t>
            </a:r>
            <a:endParaRPr sz="2400" dirty="0">
              <a:latin typeface="Verdana"/>
              <a:cs typeface="Verdana"/>
            </a:endParaRPr>
          </a:p>
          <a:p>
            <a:pPr marL="354965" marR="5080" indent="-342900">
              <a:lnSpc>
                <a:spcPct val="100000"/>
              </a:lnSpc>
              <a:spcBef>
                <a:spcPts val="680"/>
              </a:spcBef>
              <a:buClr>
                <a:srgbClr val="F5B820"/>
              </a:buClr>
              <a:tabLst>
                <a:tab pos="355600" algn="l"/>
              </a:tabLst>
            </a:pPr>
            <a:endParaRPr lang="en-US" sz="1050" dirty="0" smtClean="0">
              <a:solidFill>
                <a:srgbClr val="2F301D"/>
              </a:solidFill>
              <a:latin typeface="Verdana"/>
              <a:cs typeface="Verdana"/>
            </a:endParaRPr>
          </a:p>
          <a:p>
            <a:pPr marL="354965" marR="5080" indent="-342900">
              <a:lnSpc>
                <a:spcPct val="100000"/>
              </a:lnSpc>
              <a:spcBef>
                <a:spcPts val="680"/>
              </a:spcBef>
              <a:buClr>
                <a:srgbClr val="F5B820"/>
              </a:buClr>
              <a:buFont typeface="Wingdings"/>
              <a:buChar char=""/>
              <a:tabLst>
                <a:tab pos="355600" algn="l"/>
              </a:tabLst>
            </a:pPr>
            <a:r>
              <a:rPr sz="2400" dirty="0" smtClean="0">
                <a:solidFill>
                  <a:srgbClr val="2F301D"/>
                </a:solidFill>
                <a:latin typeface="Verdana"/>
                <a:cs typeface="Verdana"/>
              </a:rPr>
              <a:t>Fungus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produces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extramatrical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hyphae  that take up inorganic nutrients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from  soil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– particularly P,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may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also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supply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N  as they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may produce</a:t>
            </a:r>
            <a:r>
              <a:rPr sz="2400" spc="-15" dirty="0">
                <a:solidFill>
                  <a:srgbClr val="2F301D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proteinases</a:t>
            </a:r>
            <a:endParaRPr sz="2400" dirty="0">
              <a:latin typeface="Verdana"/>
              <a:cs typeface="Verdana"/>
            </a:endParaRPr>
          </a:p>
          <a:p>
            <a:pPr marL="354965" marR="744220" indent="-342900">
              <a:lnSpc>
                <a:spcPct val="100000"/>
              </a:lnSpc>
              <a:spcBef>
                <a:spcPts val="665"/>
              </a:spcBef>
              <a:buClr>
                <a:srgbClr val="F5B820"/>
              </a:buClr>
              <a:tabLst>
                <a:tab pos="355600" algn="l"/>
              </a:tabLst>
            </a:pPr>
            <a:endParaRPr lang="en-US" sz="1200" spc="-5" dirty="0" smtClean="0">
              <a:solidFill>
                <a:srgbClr val="2F301D"/>
              </a:solidFill>
              <a:latin typeface="Verdana"/>
              <a:cs typeface="Verdana"/>
            </a:endParaRPr>
          </a:p>
          <a:p>
            <a:pPr marL="354965" marR="744220" indent="-342900">
              <a:lnSpc>
                <a:spcPct val="100000"/>
              </a:lnSpc>
              <a:spcBef>
                <a:spcPts val="665"/>
              </a:spcBef>
              <a:buClr>
                <a:srgbClr val="F5B820"/>
              </a:buClr>
              <a:buFont typeface="Wingdings"/>
              <a:buChar char=""/>
              <a:tabLst>
                <a:tab pos="355600" algn="l"/>
              </a:tabLst>
            </a:pPr>
            <a:r>
              <a:rPr sz="2400" spc="-5" dirty="0" smtClean="0">
                <a:solidFill>
                  <a:srgbClr val="2F301D"/>
                </a:solidFill>
                <a:latin typeface="Verdana"/>
                <a:cs typeface="Verdana"/>
              </a:rPr>
              <a:t>Increase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drought tolerance – many  </a:t>
            </a:r>
            <a:r>
              <a:rPr sz="2400" spc="-10" dirty="0">
                <a:solidFill>
                  <a:srgbClr val="2F301D"/>
                </a:solidFill>
                <a:latin typeface="Verdana"/>
                <a:cs typeface="Verdana"/>
              </a:rPr>
              <a:t>common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desert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plants are heavily 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mycorrhizal</a:t>
            </a:r>
            <a:endParaRPr sz="2400" dirty="0">
              <a:latin typeface="Verdana"/>
              <a:cs typeface="Verdana"/>
            </a:endParaRPr>
          </a:p>
          <a:p>
            <a:pPr marL="354965" marR="606425" indent="-342900">
              <a:lnSpc>
                <a:spcPct val="100000"/>
              </a:lnSpc>
              <a:spcBef>
                <a:spcPts val="685"/>
              </a:spcBef>
              <a:buClr>
                <a:srgbClr val="F5B820"/>
              </a:buClr>
              <a:tabLst>
                <a:tab pos="355600" algn="l"/>
              </a:tabLst>
            </a:pPr>
            <a:endParaRPr lang="en-US" sz="1200" dirty="0" smtClean="0">
              <a:solidFill>
                <a:srgbClr val="2F301D"/>
              </a:solidFill>
              <a:latin typeface="Verdana"/>
              <a:cs typeface="Verdana"/>
            </a:endParaRPr>
          </a:p>
          <a:p>
            <a:pPr marL="354965" marR="606425" indent="-342900">
              <a:lnSpc>
                <a:spcPct val="100000"/>
              </a:lnSpc>
              <a:spcBef>
                <a:spcPts val="685"/>
              </a:spcBef>
              <a:buClr>
                <a:srgbClr val="F5B820"/>
              </a:buClr>
              <a:buFont typeface="Wingdings"/>
              <a:buChar char=""/>
              <a:tabLst>
                <a:tab pos="355600" algn="l"/>
              </a:tabLst>
            </a:pPr>
            <a:r>
              <a:rPr sz="2400" dirty="0" smtClean="0">
                <a:solidFill>
                  <a:srgbClr val="2F301D"/>
                </a:solidFill>
                <a:latin typeface="Verdana"/>
                <a:cs typeface="Verdana"/>
              </a:rPr>
              <a:t>May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also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increase resistance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to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root 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pathogens</a:t>
            </a:r>
            <a:endParaRPr sz="2400" dirty="0">
              <a:latin typeface="Verdana"/>
              <a:cs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80059" y="297179"/>
            <a:ext cx="8234680" cy="11480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58140" y="548640"/>
            <a:ext cx="2961640" cy="7518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36257" y="669097"/>
            <a:ext cx="7593330" cy="21159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5" dirty="0">
                <a:solidFill>
                  <a:srgbClr val="FFFFFF"/>
                </a:solidFill>
                <a:latin typeface="Verdana"/>
                <a:cs typeface="Verdana"/>
              </a:rPr>
              <a:t>Effect </a:t>
            </a:r>
            <a:r>
              <a:rPr sz="2800" b="1" dirty="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sz="2800" b="1" spc="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b="1" spc="-5" dirty="0">
                <a:solidFill>
                  <a:srgbClr val="FFFFFF"/>
                </a:solidFill>
                <a:latin typeface="Verdana"/>
                <a:cs typeface="Verdana"/>
              </a:rPr>
              <a:t>AM</a:t>
            </a:r>
            <a:endParaRPr sz="2800" dirty="0">
              <a:latin typeface="Verdana"/>
              <a:cs typeface="Verdana"/>
            </a:endParaRPr>
          </a:p>
          <a:p>
            <a:pPr marL="354965" marR="5080" indent="-342900">
              <a:lnSpc>
                <a:spcPct val="100000"/>
              </a:lnSpc>
              <a:spcBef>
                <a:spcPts val="2220"/>
              </a:spcBef>
              <a:buClr>
                <a:srgbClr val="F5B820"/>
              </a:buClr>
              <a:buFont typeface="Wingdings"/>
              <a:buChar char=""/>
              <a:tabLst>
                <a:tab pos="355600" algn="l"/>
              </a:tabLst>
            </a:pPr>
            <a:endParaRPr lang="en-US" sz="2400" spc="-5" dirty="0" smtClean="0">
              <a:solidFill>
                <a:srgbClr val="2F301D"/>
              </a:solidFill>
              <a:latin typeface="Verdana"/>
              <a:cs typeface="Verdana"/>
            </a:endParaRPr>
          </a:p>
          <a:p>
            <a:pPr marL="354965" marR="5080" indent="-342900">
              <a:lnSpc>
                <a:spcPct val="100000"/>
              </a:lnSpc>
              <a:spcBef>
                <a:spcPts val="2220"/>
              </a:spcBef>
              <a:buClr>
                <a:srgbClr val="F5B820"/>
              </a:buClr>
              <a:buFont typeface="Wingdings"/>
              <a:buChar char=""/>
              <a:tabLst>
                <a:tab pos="355600" algn="l"/>
              </a:tabLst>
            </a:pPr>
            <a:r>
              <a:rPr sz="2400" spc="-5" dirty="0" smtClean="0">
                <a:solidFill>
                  <a:srgbClr val="2F301D"/>
                </a:solidFill>
                <a:latin typeface="Verdana"/>
                <a:cs typeface="Verdana"/>
              </a:rPr>
              <a:t>Growth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of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plants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that are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infected  better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– particularly if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soil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is </a:t>
            </a:r>
            <a:r>
              <a:rPr sz="2400" spc="-5" dirty="0">
                <a:solidFill>
                  <a:srgbClr val="2F301D"/>
                </a:solidFill>
                <a:latin typeface="Verdana"/>
                <a:cs typeface="Verdana"/>
              </a:rPr>
              <a:t>poor </a:t>
            </a:r>
            <a:r>
              <a:rPr sz="2400" dirty="0">
                <a:solidFill>
                  <a:srgbClr val="2F301D"/>
                </a:solidFill>
                <a:latin typeface="Verdana"/>
                <a:cs typeface="Verdana"/>
              </a:rPr>
              <a:t>in  nutrients</a:t>
            </a:r>
            <a:endParaRPr sz="2400" dirty="0">
              <a:latin typeface="Verdana"/>
              <a:cs typeface="Verdan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143000" y="2813050"/>
            <a:ext cx="7010400" cy="37401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240</TotalTime>
  <Words>1560</Words>
  <Application>Microsoft Office PowerPoint</Application>
  <PresentationFormat>On-screen Show (4:3)</PresentationFormat>
  <Paragraphs>200</Paragraphs>
  <Slides>47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48" baseType="lpstr">
      <vt:lpstr>Office Theme</vt:lpstr>
      <vt:lpstr>MYCORRHIZAE </vt:lpstr>
      <vt:lpstr>What are  Mycorrhizae?</vt:lpstr>
      <vt:lpstr>Slide 3</vt:lpstr>
      <vt:lpstr>Slide 4</vt:lpstr>
      <vt:lpstr>Slide 5</vt:lpstr>
      <vt:lpstr>Slide 6</vt:lpstr>
      <vt:lpstr>Types of  Associations</vt:lpstr>
      <vt:lpstr>Types of Associations</vt:lpstr>
      <vt:lpstr>Slide 9</vt:lpstr>
      <vt:lpstr>Slide 10</vt:lpstr>
      <vt:lpstr>Slide 11</vt:lpstr>
      <vt:lpstr>Ectomycorrhizae</vt:lpstr>
      <vt:lpstr>Slide 13</vt:lpstr>
      <vt:lpstr>Slide 14</vt:lpstr>
      <vt:lpstr>Slide 15</vt:lpstr>
      <vt:lpstr>Slide 16</vt:lpstr>
      <vt:lpstr>Slide 17</vt:lpstr>
      <vt:lpstr>Ectomycorrhizal root</vt:lpstr>
      <vt:lpstr>Slide 19</vt:lpstr>
      <vt:lpstr>Slide 20</vt:lpstr>
      <vt:lpstr>Ectomycorrhizae</vt:lpstr>
      <vt:lpstr>Slide 22</vt:lpstr>
      <vt:lpstr>Ectomycorrhizae Symbionts</vt:lpstr>
      <vt:lpstr>Slide 24</vt:lpstr>
      <vt:lpstr>Slide 25</vt:lpstr>
      <vt:lpstr>Slide 26</vt:lpstr>
      <vt:lpstr>Ectomycorrhizal fungi</vt:lpstr>
      <vt:lpstr>Benefits to fungus</vt:lpstr>
      <vt:lpstr>Benefits to trees</vt:lpstr>
      <vt:lpstr>Benefits to trees</vt:lpstr>
      <vt:lpstr>Slide 31</vt:lpstr>
      <vt:lpstr>Extramatrical hyphae</vt:lpstr>
      <vt:lpstr>Volume of soil explored</vt:lpstr>
      <vt:lpstr>Slide 34</vt:lpstr>
      <vt:lpstr>Vesicular  Arbuscular  mycorrhizae  (VAM)</vt:lpstr>
      <vt:lpstr>Vesicular Arbuscular mycorrhizae</vt:lpstr>
      <vt:lpstr>Vesicular Arbuscular mycorrhizae</vt:lpstr>
      <vt:lpstr>Slide 38</vt:lpstr>
      <vt:lpstr>Spores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azura</dc:creator>
  <cp:lastModifiedBy>lenovo</cp:lastModifiedBy>
  <cp:revision>31</cp:revision>
  <dcterms:created xsi:type="dcterms:W3CDTF">2020-11-30T16:01:54Z</dcterms:created>
  <dcterms:modified xsi:type="dcterms:W3CDTF">2022-10-20T06:04:18Z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2013-08-16T00:00:00Z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2020-11-30T00:00:00Z</vt:filetime>
  </property>
</Properties>
</file>