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sldIdLst>
    <p:sldId id="256" r:id="rId2"/>
    <p:sldId id="383" r:id="rId3"/>
    <p:sldId id="293" r:id="rId4"/>
    <p:sldId id="384" r:id="rId5"/>
    <p:sldId id="291" r:id="rId6"/>
    <p:sldId id="427" r:id="rId7"/>
    <p:sldId id="310" r:id="rId8"/>
    <p:sldId id="386" r:id="rId9"/>
    <p:sldId id="431" r:id="rId10"/>
    <p:sldId id="385" r:id="rId11"/>
    <p:sldId id="428"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09" r:id="rId35"/>
    <p:sldId id="410" r:id="rId36"/>
    <p:sldId id="411" r:id="rId37"/>
    <p:sldId id="412" r:id="rId38"/>
    <p:sldId id="413" r:id="rId39"/>
    <p:sldId id="429"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30"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8F49"/>
    <a:srgbClr val="39C668"/>
    <a:srgbClr val="864E6C"/>
    <a:srgbClr val="5C91A1"/>
    <a:srgbClr val="009900"/>
    <a:srgbClr val="FF0000"/>
    <a:srgbClr val="CCFFCC"/>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5" d="100"/>
          <a:sy n="45" d="100"/>
        </p:scale>
        <p:origin x="-712"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08" charset="0"/>
                <a:ea typeface="+mn-ea"/>
              </a:defRPr>
            </a:lvl1pPr>
          </a:lstStyle>
          <a:p>
            <a:pPr>
              <a:defRPr/>
            </a:pPr>
            <a:endParaRPr lang="en-US"/>
          </a:p>
        </p:txBody>
      </p:sp>
      <p:sp>
        <p:nvSpPr>
          <p:cNvPr id="624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08" charset="0"/>
                <a:ea typeface="+mn-ea"/>
              </a:defRPr>
            </a:lvl1pPr>
          </a:lstStyle>
          <a:p>
            <a:pPr>
              <a:defRPr/>
            </a:pPr>
            <a:endParaRPr lang="en-US"/>
          </a:p>
        </p:txBody>
      </p:sp>
      <p:sp>
        <p:nvSpPr>
          <p:cNvPr id="942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24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08" charset="0"/>
                <a:ea typeface="+mn-ea"/>
              </a:defRPr>
            </a:lvl1pPr>
          </a:lstStyle>
          <a:p>
            <a:pPr>
              <a:defRPr/>
            </a:pPr>
            <a:endParaRPr lang="en-US"/>
          </a:p>
        </p:txBody>
      </p:sp>
      <p:sp>
        <p:nvSpPr>
          <p:cNvPr id="624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73251C3-5D1B-46DE-9841-0D3F04B39C25}" type="slidenum">
              <a:rPr lang="en-US"/>
              <a:pPr>
                <a:defRPr/>
              </a:pPr>
              <a:t>‹#›</a:t>
            </a:fld>
            <a:endParaRPr lang="en-US"/>
          </a:p>
        </p:txBody>
      </p:sp>
    </p:spTree>
    <p:extLst>
      <p:ext uri="{BB962C8B-B14F-4D97-AF65-F5344CB8AC3E}">
        <p14:creationId xmlns:p14="http://schemas.microsoft.com/office/powerpoint/2010/main" val="30455399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1A92158-9FA6-4240-979F-8065EC7C6FB0}" type="slidenum">
              <a:rPr lang="en-US" smtClean="0"/>
              <a:pPr/>
              <a:t>1</a:t>
            </a:fld>
            <a:endParaRPr lang="en-US" smtClean="0"/>
          </a:p>
        </p:txBody>
      </p:sp>
      <p:sp>
        <p:nvSpPr>
          <p:cNvPr id="95235" name="Rectangle 1026"/>
          <p:cNvSpPr>
            <a:spLocks noGrp="1" noRot="1" noChangeAspect="1" noChangeArrowheads="1" noTextEdit="1"/>
          </p:cNvSpPr>
          <p:nvPr>
            <p:ph type="sldImg"/>
          </p:nvPr>
        </p:nvSpPr>
        <p:spPr>
          <a:ln/>
        </p:spPr>
      </p:sp>
      <p:sp>
        <p:nvSpPr>
          <p:cNvPr id="95236" name="Rectangle 1027"/>
          <p:cNvSpPr>
            <a:spLocks noGrp="1" noChangeArrowheads="1"/>
          </p:cNvSpPr>
          <p:nvPr>
            <p:ph type="body" idx="1"/>
          </p:nvPr>
        </p:nvSpPr>
        <p:spPr>
          <a:noFill/>
          <a:ln/>
        </p:spPr>
        <p:txBody>
          <a:bodyPr/>
          <a:lstStyle/>
          <a:p>
            <a:endParaRPr lang="en-US" smtClean="0">
              <a:latin typeface="Arial"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BD32EC7-7684-44BC-A2ED-069C5E6FF644}" type="slidenum">
              <a:rPr lang="en-US" smtClean="0"/>
              <a:pPr/>
              <a:t>3</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smtClean="0">
              <a:latin typeface="Arial"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DA87EEEB-1242-4CB3-9DD0-A3AB9F587EAC}" type="slidenum">
              <a:rPr lang="en-US" smtClean="0"/>
              <a:pPr/>
              <a:t>5</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latin typeface="Arial"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4C0AC08-8002-4B9D-ACFE-8091B5CCEA4B}" type="slidenum">
              <a:rPr lang="en-US" smtClean="0"/>
              <a:pPr/>
              <a:t>7</a:t>
            </a:fld>
            <a:endParaRPr lang="en-US" smtClean="0"/>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r>
              <a:rPr lang="en-US" smtClean="0">
                <a:latin typeface="Arial" charset="0"/>
                <a:ea typeface="ＭＳ Ｐゴシック" charset="-128"/>
              </a:rPr>
              <a:t>lev70065_02_01.jpg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26B126CB-8202-4CA7-ACD5-2116028DF346}" type="slidenum">
              <a:rPr lang="en-US" smtClean="0"/>
              <a:pPr/>
              <a:t>11</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smtClean="0">
              <a:latin typeface="Arial"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1D7682-3371-4585-81F7-DF55217D8DC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C8C4D6-AE09-41AA-BB72-0ED7557CB0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B882F1-E6CB-4C3C-B4E1-E5D17176DBE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792BA6-4A53-434B-8450-B34220B9132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83E1C85-8073-420D-94E5-814DD128DA7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CEE578C-9E73-4060-8766-D8CEE752495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E185586-C82B-42CB-B0C5-2AA4AB18B3D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BB14A0-13E3-4DD3-A48F-FB1950B8B4F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7E0AB2-3492-4804-AFAC-3E1ECCD782A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CE1B50-FD7C-4AE0-888E-FF30E78C741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2791D8-E162-45A4-B432-98214915E22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38DD74-5187-4DB5-A72D-4E2E9E7C635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8C99E9-C91A-434E-BEF5-4D8F530F9D8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108"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108"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E7945E5-9387-4EDD-B5AF-4C3A9DFFD96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5pPr>
      <a:lvl6pPr marL="457200" algn="ctr" rtl="0" eaLnBrk="0" fontAlgn="base" hangingPunct="0">
        <a:spcBef>
          <a:spcPct val="0"/>
        </a:spcBef>
        <a:spcAft>
          <a:spcPct val="0"/>
        </a:spcAft>
        <a:defRPr sz="4400">
          <a:solidFill>
            <a:schemeClr val="tx2"/>
          </a:solidFill>
          <a:latin typeface="Arial" pitchFamily="-108" charset="0"/>
        </a:defRPr>
      </a:lvl6pPr>
      <a:lvl7pPr marL="914400" algn="ctr" rtl="0" eaLnBrk="0" fontAlgn="base" hangingPunct="0">
        <a:spcBef>
          <a:spcPct val="0"/>
        </a:spcBef>
        <a:spcAft>
          <a:spcPct val="0"/>
        </a:spcAft>
        <a:defRPr sz="4400">
          <a:solidFill>
            <a:schemeClr val="tx2"/>
          </a:solidFill>
          <a:latin typeface="Arial" pitchFamily="-108" charset="0"/>
        </a:defRPr>
      </a:lvl7pPr>
      <a:lvl8pPr marL="1371600" algn="ctr" rtl="0" eaLnBrk="0" fontAlgn="base" hangingPunct="0">
        <a:spcBef>
          <a:spcPct val="0"/>
        </a:spcBef>
        <a:spcAft>
          <a:spcPct val="0"/>
        </a:spcAft>
        <a:defRPr sz="4400">
          <a:solidFill>
            <a:schemeClr val="tx2"/>
          </a:solidFill>
          <a:latin typeface="Arial" pitchFamily="-108" charset="0"/>
        </a:defRPr>
      </a:lvl8pPr>
      <a:lvl9pPr marL="1828800" algn="ctr" rtl="0" eaLnBrk="0" fontAlgn="base" hangingPunct="0">
        <a:spcBef>
          <a:spcPct val="0"/>
        </a:spcBef>
        <a:spcAft>
          <a:spcPct val="0"/>
        </a:spcAft>
        <a:defRPr sz="4400">
          <a:solidFill>
            <a:schemeClr val="tx2"/>
          </a:solidFill>
          <a:latin typeface="Arial" pitchFamily="-10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9A55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2590800" y="609600"/>
            <a:ext cx="3886200" cy="381000"/>
          </a:xfrm>
        </p:spPr>
        <p:txBody>
          <a:bodyPr/>
          <a:lstStyle/>
          <a:p>
            <a:r>
              <a:rPr lang="en-US" smtClean="0">
                <a:ea typeface="ＭＳ Ｐゴシック" charset="-128"/>
              </a:rPr>
              <a:t>The Plant Cell</a:t>
            </a:r>
          </a:p>
        </p:txBody>
      </p:sp>
      <p:pic>
        <p:nvPicPr>
          <p:cNvPr id="3075" name="Picture 4"/>
          <p:cNvPicPr>
            <a:picLocks noChangeAspect="1" noChangeArrowheads="1"/>
          </p:cNvPicPr>
          <p:nvPr/>
        </p:nvPicPr>
        <p:blipFill>
          <a:blip r:embed="rId3"/>
          <a:srcRect/>
          <a:stretch>
            <a:fillRect/>
          </a:stretch>
        </p:blipFill>
        <p:spPr bwMode="auto">
          <a:xfrm>
            <a:off x="2362200" y="1447800"/>
            <a:ext cx="3935413"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228600"/>
            <a:ext cx="7772400" cy="838200"/>
          </a:xfrm>
        </p:spPr>
        <p:txBody>
          <a:bodyPr/>
          <a:lstStyle/>
          <a:p>
            <a:pPr algn="l"/>
            <a:r>
              <a:rPr lang="en-US" smtClean="0">
                <a:solidFill>
                  <a:srgbClr val="0070C0"/>
                </a:solidFill>
                <a:latin typeface="Monotype Corsiva" pitchFamily="66" charset="0"/>
                <a:ea typeface="ＭＳ Ｐゴシック" charset="-128"/>
              </a:rPr>
              <a:t>What is Cell?</a:t>
            </a:r>
            <a:endParaRPr lang="en-US" smtClean="0">
              <a:solidFill>
                <a:srgbClr val="0070C0"/>
              </a:solidFill>
              <a:ea typeface="ＭＳ Ｐゴシック" charset="-128"/>
            </a:endParaRPr>
          </a:p>
        </p:txBody>
      </p:sp>
      <p:sp>
        <p:nvSpPr>
          <p:cNvPr id="4099" name="Subtitle 2"/>
          <p:cNvSpPr>
            <a:spLocks noGrp="1"/>
          </p:cNvSpPr>
          <p:nvPr>
            <p:ph type="subTitle" idx="1"/>
          </p:nvPr>
        </p:nvSpPr>
        <p:spPr>
          <a:xfrm>
            <a:off x="533400" y="1600200"/>
            <a:ext cx="8001000" cy="3657600"/>
          </a:xfrm>
        </p:spPr>
        <p:txBody>
          <a:bodyPr/>
          <a:lstStyle/>
          <a:p>
            <a:pPr algn="just"/>
            <a:r>
              <a:rPr lang="en-US" sz="3600" smtClean="0">
                <a:solidFill>
                  <a:srgbClr val="0000CC"/>
                </a:solidFill>
                <a:latin typeface="Times New Roman" pitchFamily="18" charset="0"/>
                <a:ea typeface="ＭＳ Ｐゴシック" charset="-128"/>
                <a:cs typeface="Times New Roman" pitchFamily="18" charset="0"/>
              </a:rPr>
              <a:t>The cell is the functional basic unit of life. It was discovered by </a:t>
            </a:r>
            <a:r>
              <a:rPr lang="en-US" sz="3600" smtClean="0">
                <a:solidFill>
                  <a:srgbClr val="C00000"/>
                </a:solidFill>
                <a:latin typeface="Times New Roman" pitchFamily="18" charset="0"/>
                <a:ea typeface="ＭＳ Ｐゴシック" charset="-128"/>
                <a:cs typeface="Times New Roman" pitchFamily="18" charset="0"/>
              </a:rPr>
              <a:t>Robert Hooke </a:t>
            </a:r>
            <a:r>
              <a:rPr lang="en-US" sz="3600" smtClean="0">
                <a:solidFill>
                  <a:srgbClr val="0000CC"/>
                </a:solidFill>
                <a:latin typeface="Times New Roman" pitchFamily="18" charset="0"/>
                <a:ea typeface="ＭＳ Ｐゴシック" charset="-128"/>
                <a:cs typeface="Times New Roman" pitchFamily="18" charset="0"/>
              </a:rPr>
              <a:t>and is the functional unit of all known living organisms. It is the smallest unit of life that is classified as a living thing, and is often called the building block of life.</a:t>
            </a:r>
            <a:endParaRPr lang="en-US" sz="3600" smtClean="0">
              <a:latin typeface="Times New Roman" pitchFamily="18" charset="0"/>
              <a:ea typeface="ＭＳ Ｐゴシック" charset="-128"/>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5867400" y="1981200"/>
            <a:ext cx="2362200" cy="2328863"/>
          </a:xfrm>
          <a:prstGeom prst="rect">
            <a:avLst/>
          </a:prstGeom>
          <a:noFill/>
          <a:ln w="9525">
            <a:noFill/>
            <a:miter lim="800000"/>
            <a:headEnd/>
            <a:tailEnd/>
          </a:ln>
        </p:spPr>
      </p:pic>
      <p:pic>
        <p:nvPicPr>
          <p:cNvPr id="5123" name="Picture 3"/>
          <p:cNvPicPr>
            <a:picLocks noChangeAspect="1" noChangeArrowheads="1"/>
          </p:cNvPicPr>
          <p:nvPr/>
        </p:nvPicPr>
        <p:blipFill>
          <a:blip r:embed="rId4"/>
          <a:srcRect/>
          <a:stretch>
            <a:fillRect/>
          </a:stretch>
        </p:blipFill>
        <p:spPr bwMode="auto">
          <a:xfrm>
            <a:off x="671513" y="609600"/>
            <a:ext cx="3543300" cy="5562600"/>
          </a:xfrm>
          <a:prstGeom prst="rect">
            <a:avLst/>
          </a:prstGeom>
          <a:noFill/>
          <a:ln w="9525">
            <a:noFill/>
            <a:miter lim="800000"/>
            <a:headEnd/>
            <a:tailEnd/>
          </a:ln>
        </p:spPr>
      </p:pic>
      <p:sp>
        <p:nvSpPr>
          <p:cNvPr id="5124" name="Text Box 4"/>
          <p:cNvSpPr txBox="1">
            <a:spLocks noChangeArrowheads="1"/>
          </p:cNvSpPr>
          <p:nvPr/>
        </p:nvSpPr>
        <p:spPr bwMode="auto">
          <a:xfrm>
            <a:off x="4419600" y="4648200"/>
            <a:ext cx="4495800" cy="1938338"/>
          </a:xfrm>
          <a:prstGeom prst="rect">
            <a:avLst/>
          </a:prstGeom>
          <a:noFill/>
          <a:ln w="9525">
            <a:noFill/>
            <a:miter lim="800000"/>
            <a:headEnd/>
            <a:tailEnd/>
          </a:ln>
        </p:spPr>
        <p:txBody>
          <a:bodyPr>
            <a:spAutoFit/>
          </a:bodyPr>
          <a:lstStyle/>
          <a:p>
            <a:pPr algn="just"/>
            <a:r>
              <a:rPr lang="en-US">
                <a:solidFill>
                  <a:srgbClr val="FF0000"/>
                </a:solidFill>
              </a:rPr>
              <a:t>Robert Hooke</a:t>
            </a:r>
            <a:r>
              <a:rPr lang="en-US"/>
              <a:t>, a 17</a:t>
            </a:r>
            <a:r>
              <a:rPr lang="en-US" baseline="30000"/>
              <a:t>th</a:t>
            </a:r>
            <a:r>
              <a:rPr lang="en-US"/>
              <a:t>  C. British physicist, first used the term “cell’ to describe the units he observed in a sliver of corky bark.</a:t>
            </a:r>
          </a:p>
        </p:txBody>
      </p:sp>
      <p:pic>
        <p:nvPicPr>
          <p:cNvPr id="5125" name="Picture 5"/>
          <p:cNvPicPr>
            <a:picLocks noChangeAspect="1" noChangeArrowheads="1"/>
          </p:cNvPicPr>
          <p:nvPr/>
        </p:nvPicPr>
        <p:blipFill>
          <a:blip r:embed="rId5"/>
          <a:srcRect/>
          <a:stretch>
            <a:fillRect/>
          </a:stretch>
        </p:blipFill>
        <p:spPr bwMode="auto">
          <a:xfrm>
            <a:off x="5105400" y="533400"/>
            <a:ext cx="1401763"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685800" y="228600"/>
            <a:ext cx="7772400" cy="838200"/>
          </a:xfrm>
        </p:spPr>
        <p:txBody>
          <a:bodyPr/>
          <a:lstStyle/>
          <a:p>
            <a:r>
              <a:rPr lang="en-US" i="1" smtClean="0">
                <a:solidFill>
                  <a:srgbClr val="0070C0"/>
                </a:solidFill>
                <a:latin typeface="Monotype Corsiva" pitchFamily="66" charset="0"/>
                <a:ea typeface="ＭＳ Ｐゴシック" charset="-128"/>
              </a:rPr>
              <a:t>Unicellular and multicellular</a:t>
            </a:r>
            <a:endParaRPr lang="en-US" i="1" smtClean="0">
              <a:solidFill>
                <a:srgbClr val="0070C0"/>
              </a:solidFill>
              <a:ea typeface="ＭＳ Ｐゴシック" charset="-128"/>
            </a:endParaRPr>
          </a:p>
        </p:txBody>
      </p:sp>
      <p:sp>
        <p:nvSpPr>
          <p:cNvPr id="6147" name="Subtitle 2"/>
          <p:cNvSpPr>
            <a:spLocks noGrp="1"/>
          </p:cNvSpPr>
          <p:nvPr>
            <p:ph type="subTitle" idx="1"/>
          </p:nvPr>
        </p:nvSpPr>
        <p:spPr>
          <a:xfrm>
            <a:off x="457200" y="1143000"/>
            <a:ext cx="8305800" cy="5105400"/>
          </a:xfrm>
        </p:spPr>
        <p:txBody>
          <a:bodyPr/>
          <a:lstStyle/>
          <a:p>
            <a:pPr algn="just"/>
            <a:r>
              <a:rPr lang="en-US" sz="2800" smtClean="0">
                <a:solidFill>
                  <a:srgbClr val="0070C0"/>
                </a:solidFill>
                <a:latin typeface="Times New Roman" pitchFamily="18" charset="0"/>
                <a:ea typeface="ＭＳ Ｐゴシック" charset="-128"/>
                <a:cs typeface="Times New Roman" pitchFamily="18" charset="0"/>
              </a:rPr>
              <a:t>Organisms, such as most bacteria, are </a:t>
            </a:r>
            <a:r>
              <a:rPr lang="en-US" sz="2800" smtClean="0">
                <a:solidFill>
                  <a:srgbClr val="C00000"/>
                </a:solidFill>
                <a:latin typeface="Times New Roman" pitchFamily="18" charset="0"/>
                <a:ea typeface="ＭＳ Ｐゴシック" charset="-128"/>
                <a:cs typeface="Times New Roman" pitchFamily="18" charset="0"/>
              </a:rPr>
              <a:t>unicellular</a:t>
            </a:r>
            <a:r>
              <a:rPr lang="en-US" sz="2800" smtClean="0">
                <a:solidFill>
                  <a:srgbClr val="0070C0"/>
                </a:solidFill>
                <a:latin typeface="Times New Roman" pitchFamily="18" charset="0"/>
                <a:ea typeface="ＭＳ Ｐゴシック" charset="-128"/>
                <a:cs typeface="Times New Roman" pitchFamily="18" charset="0"/>
              </a:rPr>
              <a:t> (consist of a single cell). </a:t>
            </a:r>
            <a:r>
              <a:rPr lang="en-IN" sz="2800" smtClean="0">
                <a:solidFill>
                  <a:srgbClr val="0070C0"/>
                </a:solidFill>
                <a:latin typeface="Times New Roman" pitchFamily="18" charset="0"/>
                <a:ea typeface="ＭＳ Ｐゴシック" charset="-128"/>
                <a:cs typeface="Times New Roman" pitchFamily="18" charset="0"/>
              </a:rPr>
              <a:t>All blue green algae, some higher algae (diatoms, Cosmarium, Chlorella, Microcystis, Pinnularia, Haematococcus etc.) and group of protozoa are the good examples of unicellular organisms. </a:t>
            </a:r>
          </a:p>
          <a:p>
            <a:pPr algn="just"/>
            <a:endParaRPr lang="en-IN" sz="2800" smtClean="0">
              <a:solidFill>
                <a:srgbClr val="0070C0"/>
              </a:solidFill>
              <a:latin typeface="Times New Roman" pitchFamily="18" charset="0"/>
              <a:ea typeface="ＭＳ Ｐゴシック" charset="-128"/>
              <a:cs typeface="Times New Roman" pitchFamily="18" charset="0"/>
            </a:endParaRPr>
          </a:p>
          <a:p>
            <a:pPr algn="just"/>
            <a:r>
              <a:rPr lang="en-US" sz="2800" smtClean="0">
                <a:solidFill>
                  <a:srgbClr val="0070C0"/>
                </a:solidFill>
                <a:latin typeface="Times New Roman" pitchFamily="18" charset="0"/>
                <a:ea typeface="ＭＳ Ｐゴシック" charset="-128"/>
                <a:cs typeface="Times New Roman" pitchFamily="18" charset="0"/>
              </a:rPr>
              <a:t>Other organisms, such as humans, are </a:t>
            </a:r>
            <a:r>
              <a:rPr lang="en-US" sz="2800" smtClean="0">
                <a:solidFill>
                  <a:srgbClr val="C00000"/>
                </a:solidFill>
                <a:latin typeface="Times New Roman" pitchFamily="18" charset="0"/>
                <a:ea typeface="ＭＳ Ｐゴシック" charset="-128"/>
                <a:cs typeface="Times New Roman" pitchFamily="18" charset="0"/>
              </a:rPr>
              <a:t>multicellular</a:t>
            </a:r>
            <a:r>
              <a:rPr lang="en-US" sz="2800" smtClean="0">
                <a:solidFill>
                  <a:srgbClr val="0070C0"/>
                </a:solidFill>
                <a:latin typeface="Times New Roman" pitchFamily="18" charset="0"/>
                <a:ea typeface="ＭＳ Ｐゴシック" charset="-128"/>
                <a:cs typeface="Times New Roman" pitchFamily="18" charset="0"/>
              </a:rPr>
              <a:t> </a:t>
            </a:r>
            <a:r>
              <a:rPr lang="en-IN" sz="2800" smtClean="0">
                <a:solidFill>
                  <a:srgbClr val="0070C0"/>
                </a:solidFill>
                <a:latin typeface="Times New Roman" pitchFamily="18" charset="0"/>
                <a:ea typeface="ＭＳ Ｐゴシック" charset="-128"/>
                <a:cs typeface="Times New Roman" pitchFamily="18" charset="0"/>
              </a:rPr>
              <a:t>(other group of plants and animals)</a:t>
            </a:r>
            <a:r>
              <a:rPr lang="en-US" sz="2800" smtClean="0">
                <a:solidFill>
                  <a:srgbClr val="0070C0"/>
                </a:solidFill>
                <a:latin typeface="Times New Roman" pitchFamily="18" charset="0"/>
                <a:ea typeface="ＭＳ Ｐゴシック" charset="-128"/>
                <a:cs typeface="Times New Roman" pitchFamily="18" charset="0"/>
              </a:rPr>
              <a:t>. </a:t>
            </a:r>
          </a:p>
          <a:p>
            <a:pPr algn="just"/>
            <a:endParaRPr lang="en-US" sz="2800" smtClean="0">
              <a:solidFill>
                <a:srgbClr val="0070C0"/>
              </a:solidFill>
              <a:latin typeface="Times New Roman" pitchFamily="18" charset="0"/>
              <a:ea typeface="ＭＳ Ｐゴシック" charset="-128"/>
              <a:cs typeface="Times New Roman" pitchFamily="18" charset="0"/>
            </a:endParaRPr>
          </a:p>
          <a:p>
            <a:pPr algn="just"/>
            <a:r>
              <a:rPr lang="en-US" sz="2800" smtClean="0">
                <a:solidFill>
                  <a:srgbClr val="0070C0"/>
                </a:solidFill>
                <a:latin typeface="Times New Roman" pitchFamily="18" charset="0"/>
                <a:ea typeface="ＭＳ Ｐゴシック" charset="-128"/>
                <a:cs typeface="Times New Roman" pitchFamily="18" charset="0"/>
              </a:rPr>
              <a:t>Humans have about 100 trillion cells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chleiden"/>
          <p:cNvPicPr>
            <a:picLocks noChangeAspect="1" noChangeArrowheads="1"/>
          </p:cNvPicPr>
          <p:nvPr/>
        </p:nvPicPr>
        <p:blipFill>
          <a:blip r:embed="rId3"/>
          <a:srcRect/>
          <a:stretch>
            <a:fillRect/>
          </a:stretch>
        </p:blipFill>
        <p:spPr bwMode="auto">
          <a:xfrm>
            <a:off x="1676400" y="838200"/>
            <a:ext cx="2233613" cy="2819400"/>
          </a:xfrm>
          <a:prstGeom prst="rect">
            <a:avLst/>
          </a:prstGeom>
          <a:noFill/>
          <a:ln w="9525">
            <a:noFill/>
            <a:miter lim="800000"/>
            <a:headEnd/>
            <a:tailEnd/>
          </a:ln>
        </p:spPr>
      </p:pic>
      <p:pic>
        <p:nvPicPr>
          <p:cNvPr id="7171" name="Picture 5" descr="schwann"/>
          <p:cNvPicPr>
            <a:picLocks noChangeAspect="1" noChangeArrowheads="1"/>
          </p:cNvPicPr>
          <p:nvPr/>
        </p:nvPicPr>
        <p:blipFill>
          <a:blip r:embed="rId4"/>
          <a:srcRect/>
          <a:stretch>
            <a:fillRect/>
          </a:stretch>
        </p:blipFill>
        <p:spPr bwMode="auto">
          <a:xfrm>
            <a:off x="5562600" y="838200"/>
            <a:ext cx="2244725" cy="2819400"/>
          </a:xfrm>
          <a:prstGeom prst="rect">
            <a:avLst/>
          </a:prstGeom>
          <a:noFill/>
          <a:ln w="9525">
            <a:noFill/>
            <a:miter lim="800000"/>
            <a:headEnd/>
            <a:tailEnd/>
          </a:ln>
        </p:spPr>
      </p:pic>
      <p:pic>
        <p:nvPicPr>
          <p:cNvPr id="7172" name="Picture 6" descr="virchow"/>
          <p:cNvPicPr>
            <a:picLocks noChangeAspect="1" noChangeArrowheads="1"/>
          </p:cNvPicPr>
          <p:nvPr/>
        </p:nvPicPr>
        <p:blipFill>
          <a:blip r:embed="rId5"/>
          <a:srcRect/>
          <a:stretch>
            <a:fillRect/>
          </a:stretch>
        </p:blipFill>
        <p:spPr bwMode="auto">
          <a:xfrm>
            <a:off x="1600200" y="3895725"/>
            <a:ext cx="2495550" cy="2962275"/>
          </a:xfrm>
          <a:prstGeom prst="rect">
            <a:avLst/>
          </a:prstGeom>
          <a:noFill/>
          <a:ln w="9525">
            <a:noFill/>
            <a:miter lim="800000"/>
            <a:headEnd/>
            <a:tailEnd/>
          </a:ln>
        </p:spPr>
      </p:pic>
      <p:pic>
        <p:nvPicPr>
          <p:cNvPr id="7173" name="Picture 7" descr="Weismann"/>
          <p:cNvPicPr>
            <a:picLocks noChangeAspect="1" noChangeArrowheads="1"/>
          </p:cNvPicPr>
          <p:nvPr/>
        </p:nvPicPr>
        <p:blipFill>
          <a:blip r:embed="rId6"/>
          <a:srcRect/>
          <a:stretch>
            <a:fillRect/>
          </a:stretch>
        </p:blipFill>
        <p:spPr bwMode="auto">
          <a:xfrm>
            <a:off x="5562600" y="3962400"/>
            <a:ext cx="2254250" cy="2895600"/>
          </a:xfrm>
          <a:prstGeom prst="rect">
            <a:avLst/>
          </a:prstGeom>
          <a:noFill/>
          <a:ln w="9525">
            <a:noFill/>
            <a:miter lim="800000"/>
            <a:headEnd/>
            <a:tailEnd/>
          </a:ln>
        </p:spPr>
      </p:pic>
      <p:sp>
        <p:nvSpPr>
          <p:cNvPr id="7174" name="Text Box 8"/>
          <p:cNvSpPr txBox="1">
            <a:spLocks noChangeArrowheads="1"/>
          </p:cNvSpPr>
          <p:nvPr/>
        </p:nvSpPr>
        <p:spPr bwMode="auto">
          <a:xfrm>
            <a:off x="2209800" y="3416300"/>
            <a:ext cx="1268413" cy="457200"/>
          </a:xfrm>
          <a:prstGeom prst="rect">
            <a:avLst/>
          </a:prstGeom>
          <a:noFill/>
          <a:ln w="9525">
            <a:noFill/>
            <a:miter lim="800000"/>
            <a:headEnd/>
            <a:tailEnd/>
          </a:ln>
        </p:spPr>
        <p:txBody>
          <a:bodyPr wrap="none">
            <a:spAutoFit/>
          </a:bodyPr>
          <a:lstStyle/>
          <a:p>
            <a:r>
              <a:rPr lang="en-US"/>
              <a:t>Virchow</a:t>
            </a:r>
          </a:p>
        </p:txBody>
      </p:sp>
      <p:sp>
        <p:nvSpPr>
          <p:cNvPr id="7175" name="Text Box 9"/>
          <p:cNvSpPr txBox="1">
            <a:spLocks noChangeArrowheads="1"/>
          </p:cNvSpPr>
          <p:nvPr/>
        </p:nvSpPr>
        <p:spPr bwMode="auto">
          <a:xfrm>
            <a:off x="2057400" y="228600"/>
            <a:ext cx="1522413" cy="457200"/>
          </a:xfrm>
          <a:prstGeom prst="rect">
            <a:avLst/>
          </a:prstGeom>
          <a:noFill/>
          <a:ln w="9525">
            <a:noFill/>
            <a:miter lim="800000"/>
            <a:headEnd/>
            <a:tailEnd/>
          </a:ln>
        </p:spPr>
        <p:txBody>
          <a:bodyPr wrap="none">
            <a:spAutoFit/>
          </a:bodyPr>
          <a:lstStyle/>
          <a:p>
            <a:r>
              <a:rPr lang="en-US"/>
              <a:t>Schleiden</a:t>
            </a:r>
          </a:p>
        </p:txBody>
      </p:sp>
      <p:sp>
        <p:nvSpPr>
          <p:cNvPr id="7176" name="Text Box 10"/>
          <p:cNvSpPr txBox="1">
            <a:spLocks noChangeArrowheads="1"/>
          </p:cNvSpPr>
          <p:nvPr/>
        </p:nvSpPr>
        <p:spPr bwMode="auto">
          <a:xfrm>
            <a:off x="5943600" y="228600"/>
            <a:ext cx="1438275" cy="457200"/>
          </a:xfrm>
          <a:prstGeom prst="rect">
            <a:avLst/>
          </a:prstGeom>
          <a:noFill/>
          <a:ln w="9525">
            <a:noFill/>
            <a:miter lim="800000"/>
            <a:headEnd/>
            <a:tailEnd/>
          </a:ln>
        </p:spPr>
        <p:txBody>
          <a:bodyPr wrap="none">
            <a:spAutoFit/>
          </a:bodyPr>
          <a:lstStyle/>
          <a:p>
            <a:r>
              <a:rPr lang="en-US"/>
              <a:t>Schwann</a:t>
            </a:r>
          </a:p>
        </p:txBody>
      </p:sp>
      <p:sp>
        <p:nvSpPr>
          <p:cNvPr id="7177" name="Text Box 11"/>
          <p:cNvSpPr txBox="1">
            <a:spLocks noChangeArrowheads="1"/>
          </p:cNvSpPr>
          <p:nvPr/>
        </p:nvSpPr>
        <p:spPr bwMode="auto">
          <a:xfrm>
            <a:off x="5867400" y="3492500"/>
            <a:ext cx="1624013" cy="457200"/>
          </a:xfrm>
          <a:prstGeom prst="rect">
            <a:avLst/>
          </a:prstGeom>
          <a:noFill/>
          <a:ln w="9525">
            <a:noFill/>
            <a:miter lim="800000"/>
            <a:headEnd/>
            <a:tailEnd/>
          </a:ln>
        </p:spPr>
        <p:txBody>
          <a:bodyPr wrap="none">
            <a:spAutoFit/>
          </a:bodyPr>
          <a:lstStyle/>
          <a:p>
            <a:r>
              <a:rPr lang="en-US"/>
              <a:t>Weismann</a:t>
            </a:r>
          </a:p>
        </p:txBody>
      </p:sp>
      <p:sp>
        <p:nvSpPr>
          <p:cNvPr id="7178" name="Rectangle 12"/>
          <p:cNvSpPr>
            <a:spLocks noChangeArrowheads="1"/>
          </p:cNvSpPr>
          <p:nvPr/>
        </p:nvSpPr>
        <p:spPr bwMode="auto">
          <a:xfrm>
            <a:off x="1447800" y="3505200"/>
            <a:ext cx="6858000" cy="3352800"/>
          </a:xfrm>
          <a:prstGeom prst="rect">
            <a:avLst/>
          </a:prstGeom>
          <a:solidFill>
            <a:schemeClr val="bg1"/>
          </a:solidFill>
          <a:ln w="9525">
            <a:noFill/>
            <a:miter lim="800000"/>
            <a:headEnd/>
            <a:tailEnd/>
          </a:ln>
        </p:spPr>
        <p:txBody>
          <a:bodyPr wrap="none" anchor="ctr"/>
          <a:lstStyle/>
          <a:p>
            <a:pPr algn="ctr"/>
            <a:endParaRPr lang="en-US"/>
          </a:p>
        </p:txBody>
      </p:sp>
      <p:sp>
        <p:nvSpPr>
          <p:cNvPr id="7179" name="Text Box 14"/>
          <p:cNvSpPr txBox="1">
            <a:spLocks noChangeArrowheads="1"/>
          </p:cNvSpPr>
          <p:nvPr/>
        </p:nvSpPr>
        <p:spPr bwMode="auto">
          <a:xfrm>
            <a:off x="914400" y="4038600"/>
            <a:ext cx="7315200" cy="1800225"/>
          </a:xfrm>
          <a:prstGeom prst="rect">
            <a:avLst/>
          </a:prstGeom>
          <a:noFill/>
          <a:ln w="9525">
            <a:noFill/>
            <a:miter lim="800000"/>
            <a:headEnd/>
            <a:tailEnd/>
          </a:ln>
        </p:spPr>
        <p:txBody>
          <a:bodyPr>
            <a:spAutoFit/>
          </a:bodyPr>
          <a:lstStyle/>
          <a:p>
            <a:r>
              <a:rPr lang="en-US" sz="2800"/>
              <a:t>The German biologists Schleiden and Schwann proposed in the 1830s that cells are the structural units of life.  This idea has come to be known as the </a:t>
            </a:r>
            <a:r>
              <a:rPr lang="en-US" sz="2800">
                <a:solidFill>
                  <a:srgbClr val="FF0000"/>
                </a:solidFill>
              </a:rPr>
              <a:t>Cell Theory</a:t>
            </a:r>
            <a:r>
              <a:rPr lang="en-US" sz="280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Cell Theory</a:t>
            </a:r>
          </a:p>
        </p:txBody>
      </p:sp>
      <p:sp>
        <p:nvSpPr>
          <p:cNvPr id="131075" name="Rectangle 3"/>
          <p:cNvSpPr>
            <a:spLocks noGrp="1" noChangeArrowheads="1"/>
          </p:cNvSpPr>
          <p:nvPr>
            <p:ph type="body" idx="1"/>
          </p:nvPr>
        </p:nvSpPr>
        <p:spPr/>
        <p:txBody>
          <a:bodyPr/>
          <a:lstStyle/>
          <a:p>
            <a:pPr eaLnBrk="1" hangingPunct="1">
              <a:buFontTx/>
              <a:buNone/>
            </a:pPr>
            <a:r>
              <a:rPr lang="en-US" smtClean="0">
                <a:ea typeface="ＭＳ Ｐゴシック" charset="-128"/>
              </a:rPr>
              <a:t>1. All organisms are composed of cells.</a:t>
            </a:r>
          </a:p>
          <a:p>
            <a:pPr eaLnBrk="1" hangingPunct="1">
              <a:buFontTx/>
              <a:buNone/>
            </a:pPr>
            <a:r>
              <a:rPr lang="en-US" smtClean="0">
                <a:ea typeface="ＭＳ Ｐゴシック" charset="-128"/>
              </a:rPr>
              <a:t>2. Cells are the smallest living things.</a:t>
            </a:r>
          </a:p>
          <a:p>
            <a:pPr eaLnBrk="1" hangingPunct="1">
              <a:buFontTx/>
              <a:buNone/>
            </a:pPr>
            <a:r>
              <a:rPr lang="en-US" smtClean="0">
                <a:ea typeface="ＭＳ Ｐゴシック" charset="-128"/>
              </a:rPr>
              <a:t>3. Cells arise only from pre-existing cells.</a:t>
            </a:r>
          </a:p>
          <a:p>
            <a:pPr eaLnBrk="1" hangingPunct="1"/>
            <a:endParaRPr lang="en-US" smtClean="0">
              <a:ea typeface="ＭＳ Ｐゴシック" charset="-128"/>
            </a:endParaRPr>
          </a:p>
          <a:p>
            <a:pPr eaLnBrk="1" hangingPunct="1">
              <a:buFontTx/>
              <a:buNone/>
            </a:pPr>
            <a:endParaRPr lang="en-US" smtClean="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1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ev70065_02_01"/>
          <p:cNvPicPr>
            <a:picLocks noChangeAspect="1" noChangeArrowheads="1"/>
          </p:cNvPicPr>
          <p:nvPr/>
        </p:nvPicPr>
        <p:blipFill>
          <a:blip r:embed="rId3"/>
          <a:srcRect/>
          <a:stretch>
            <a:fillRect/>
          </a:stretch>
        </p:blipFill>
        <p:spPr bwMode="auto">
          <a:xfrm>
            <a:off x="20638" y="823913"/>
            <a:ext cx="9104312" cy="5211762"/>
          </a:xfrm>
          <a:prstGeom prst="rect">
            <a:avLst/>
          </a:prstGeom>
          <a:noFill/>
          <a:ln w="9525">
            <a:noFill/>
            <a:miter lim="800000"/>
            <a:headEnd/>
            <a:tailEnd/>
          </a:ln>
        </p:spPr>
      </p:pic>
      <p:sp>
        <p:nvSpPr>
          <p:cNvPr id="9219" name="Text Box 3"/>
          <p:cNvSpPr txBox="1">
            <a:spLocks noChangeArrowheads="1"/>
          </p:cNvSpPr>
          <p:nvPr/>
        </p:nvSpPr>
        <p:spPr bwMode="auto">
          <a:xfrm>
            <a:off x="2057400" y="350838"/>
            <a:ext cx="5181600" cy="579437"/>
          </a:xfrm>
          <a:prstGeom prst="rect">
            <a:avLst/>
          </a:prstGeom>
          <a:solidFill>
            <a:schemeClr val="bg1"/>
          </a:solidFill>
          <a:ln w="9525">
            <a:noFill/>
            <a:miter lim="800000"/>
            <a:headEnd/>
            <a:tailEnd/>
          </a:ln>
        </p:spPr>
        <p:txBody>
          <a:bodyPr>
            <a:spAutoFit/>
          </a:bodyPr>
          <a:lstStyle/>
          <a:p>
            <a:pPr algn="ctr"/>
            <a:r>
              <a:rPr lang="en-US" sz="3200"/>
              <a:t>How big is a plant cell?</a:t>
            </a:r>
          </a:p>
        </p:txBody>
      </p:sp>
      <p:sp>
        <p:nvSpPr>
          <p:cNvPr id="8" name="Text Box 6"/>
          <p:cNvSpPr txBox="1">
            <a:spLocks noChangeArrowheads="1"/>
          </p:cNvSpPr>
          <p:nvPr/>
        </p:nvSpPr>
        <p:spPr bwMode="auto">
          <a:xfrm>
            <a:off x="2057400" y="5867400"/>
            <a:ext cx="5105400" cy="457200"/>
          </a:xfrm>
          <a:prstGeom prst="rect">
            <a:avLst/>
          </a:prstGeom>
          <a:noFill/>
          <a:ln w="9525">
            <a:noFill/>
            <a:miter lim="800000"/>
            <a:headEnd/>
            <a:tailEnd/>
          </a:ln>
        </p:spPr>
        <p:txBody>
          <a:bodyPr>
            <a:spAutoFit/>
          </a:bodyPr>
          <a:lstStyle/>
          <a:p>
            <a:r>
              <a:rPr lang="en-US"/>
              <a:t> A.      B.         C.        D.           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type="body" idx="1"/>
          </p:nvPr>
        </p:nvSpPr>
        <p:spPr>
          <a:xfrm>
            <a:off x="457200" y="1600200"/>
            <a:ext cx="8458200" cy="4495800"/>
          </a:xfrm>
        </p:spPr>
        <p:txBody>
          <a:bodyPr/>
          <a:lstStyle/>
          <a:p>
            <a:pPr eaLnBrk="1" hangingPunct="1"/>
            <a:endParaRPr lang="en-US" dirty="0" smtClean="0">
              <a:ea typeface="ＭＳ Ｐゴシック" charset="-128"/>
            </a:endParaRPr>
          </a:p>
          <a:p>
            <a:pPr eaLnBrk="1" hangingPunct="1">
              <a:buFontTx/>
              <a:buNone/>
            </a:pPr>
            <a:r>
              <a:rPr lang="en-US" dirty="0" smtClean="0">
                <a:ea typeface="ＭＳ Ｐゴシック" charset="-128"/>
              </a:rPr>
              <a:t>1. </a:t>
            </a:r>
            <a:r>
              <a:rPr lang="en-US" dirty="0" smtClean="0">
                <a:solidFill>
                  <a:srgbClr val="C00000"/>
                </a:solidFill>
                <a:ea typeface="ＭＳ Ｐゴシック" charset="-128"/>
              </a:rPr>
              <a:t>Genetic material </a:t>
            </a:r>
            <a:r>
              <a:rPr lang="en-US" dirty="0" smtClean="0">
                <a:ea typeface="ＭＳ Ｐゴシック" charset="-128"/>
              </a:rPr>
              <a:t>– in a </a:t>
            </a:r>
            <a:r>
              <a:rPr lang="en-US" dirty="0" err="1" smtClean="0">
                <a:ea typeface="ＭＳ Ｐゴシック" charset="-128"/>
              </a:rPr>
              <a:t>nucleoid</a:t>
            </a:r>
            <a:r>
              <a:rPr lang="en-US" dirty="0" smtClean="0">
                <a:ea typeface="ＭＳ Ｐゴシック" charset="-128"/>
              </a:rPr>
              <a:t> or nucleus</a:t>
            </a:r>
          </a:p>
          <a:p>
            <a:pPr eaLnBrk="1" hangingPunct="1">
              <a:buFontTx/>
              <a:buNone/>
            </a:pPr>
            <a:r>
              <a:rPr lang="en-US" dirty="0" smtClean="0">
                <a:ea typeface="ＭＳ Ｐゴシック" charset="-128"/>
              </a:rPr>
              <a:t>2. </a:t>
            </a:r>
            <a:r>
              <a:rPr lang="en-US" dirty="0" smtClean="0">
                <a:solidFill>
                  <a:srgbClr val="C00000"/>
                </a:solidFill>
                <a:ea typeface="ＭＳ Ｐゴシック" charset="-128"/>
              </a:rPr>
              <a:t>Cytoplasm</a:t>
            </a:r>
            <a:r>
              <a:rPr lang="en-US" dirty="0" smtClean="0">
                <a:ea typeface="ＭＳ Ｐゴシック" charset="-128"/>
              </a:rPr>
              <a:t> – a </a:t>
            </a:r>
            <a:r>
              <a:rPr lang="en-US" dirty="0" err="1" smtClean="0">
                <a:ea typeface="ＭＳ Ｐゴシック" charset="-128"/>
              </a:rPr>
              <a:t>semifluid</a:t>
            </a:r>
            <a:r>
              <a:rPr lang="en-US" dirty="0" smtClean="0">
                <a:ea typeface="ＭＳ Ｐゴシック" charset="-128"/>
              </a:rPr>
              <a:t> matrix</a:t>
            </a:r>
          </a:p>
          <a:p>
            <a:pPr eaLnBrk="1" hangingPunct="1">
              <a:buFontTx/>
              <a:buNone/>
            </a:pPr>
            <a:r>
              <a:rPr lang="en-US" dirty="0" smtClean="0">
                <a:ea typeface="ＭＳ Ｐゴシック" charset="-128"/>
              </a:rPr>
              <a:t>3. </a:t>
            </a:r>
            <a:r>
              <a:rPr lang="en-US" dirty="0" smtClean="0">
                <a:solidFill>
                  <a:srgbClr val="C00000"/>
                </a:solidFill>
                <a:ea typeface="ＭＳ Ｐゴシック" charset="-128"/>
              </a:rPr>
              <a:t>Plasma membrane </a:t>
            </a:r>
            <a:r>
              <a:rPr lang="en-US" dirty="0" smtClean="0">
                <a:ea typeface="ＭＳ Ｐゴシック" charset="-128"/>
              </a:rPr>
              <a:t>– a </a:t>
            </a:r>
            <a:r>
              <a:rPr lang="en-US" dirty="0" err="1" smtClean="0">
                <a:ea typeface="ＭＳ Ｐゴシック" charset="-128"/>
              </a:rPr>
              <a:t>phospholipid</a:t>
            </a:r>
            <a:r>
              <a:rPr lang="en-US" dirty="0" smtClean="0">
                <a:ea typeface="ＭＳ Ｐゴシック" charset="-128"/>
              </a:rPr>
              <a:t> </a:t>
            </a:r>
            <a:r>
              <a:rPr lang="en-US" dirty="0" err="1" smtClean="0">
                <a:ea typeface="ＭＳ Ｐゴシック" charset="-128"/>
              </a:rPr>
              <a:t>bilayer</a:t>
            </a:r>
            <a:endParaRPr lang="en-US" dirty="0" smtClean="0">
              <a:ea typeface="ＭＳ Ｐゴシック" charset="-128"/>
            </a:endParaRPr>
          </a:p>
          <a:p>
            <a:pPr eaLnBrk="1" hangingPunct="1">
              <a:buFontTx/>
              <a:buNone/>
            </a:pPr>
            <a:r>
              <a:rPr lang="en-US" dirty="0" smtClean="0">
                <a:ea typeface="ＭＳ Ｐゴシック" charset="-128"/>
              </a:rPr>
              <a:t>4. </a:t>
            </a:r>
            <a:r>
              <a:rPr lang="en-US" dirty="0" err="1" smtClean="0">
                <a:solidFill>
                  <a:srgbClr val="C00000"/>
                </a:solidFill>
                <a:ea typeface="ＭＳ Ｐゴシック" charset="-128"/>
              </a:rPr>
              <a:t>Ribosomes</a:t>
            </a:r>
            <a:endParaRPr lang="en-US" dirty="0" smtClean="0">
              <a:solidFill>
                <a:srgbClr val="C00000"/>
              </a:solidFill>
              <a:ea typeface="ＭＳ Ｐゴシック" charset="-128"/>
            </a:endParaRPr>
          </a:p>
        </p:txBody>
      </p:sp>
      <p:sp>
        <p:nvSpPr>
          <p:cNvPr id="10244" name="Title 4"/>
          <p:cNvSpPr>
            <a:spLocks noGrp="1"/>
          </p:cNvSpPr>
          <p:nvPr>
            <p:ph type="title"/>
          </p:nvPr>
        </p:nvSpPr>
        <p:spPr>
          <a:xfrm>
            <a:off x="533400" y="685800"/>
            <a:ext cx="8305800" cy="914400"/>
          </a:xfrm>
        </p:spPr>
        <p:txBody>
          <a:bodyPr/>
          <a:lstStyle/>
          <a:p>
            <a:pPr algn="l"/>
            <a:r>
              <a:rPr lang="en-US" sz="3200" dirty="0" smtClean="0">
                <a:solidFill>
                  <a:srgbClr val="C00000"/>
                </a:solidFill>
                <a:ea typeface="ＭＳ Ｐゴシック" charset="-128"/>
              </a:rPr>
              <a:t>All cells </a:t>
            </a:r>
            <a:r>
              <a:rPr lang="en-US" sz="3600" dirty="0" smtClean="0">
                <a:solidFill>
                  <a:srgbClr val="C00000"/>
                </a:solidFill>
                <a:ea typeface="ＭＳ Ｐゴシック" charset="-128"/>
              </a:rPr>
              <a:t>have</a:t>
            </a:r>
            <a:r>
              <a:rPr lang="en-US" sz="3200" dirty="0" smtClean="0">
                <a:solidFill>
                  <a:srgbClr val="C00000"/>
                </a:solidFill>
                <a:ea typeface="ＭＳ Ｐゴシック" charset="-128"/>
              </a:rPr>
              <a:t> certain structures in common.</a:t>
            </a:r>
            <a:br>
              <a:rPr lang="en-US" sz="3200" dirty="0" smtClean="0">
                <a:solidFill>
                  <a:srgbClr val="C00000"/>
                </a:solidFill>
                <a:ea typeface="ＭＳ Ｐゴシック" charset="-128"/>
              </a:rPr>
            </a:br>
            <a:endParaRPr lang="en-IN" sz="4800" dirty="0" smtClean="0">
              <a:solidFill>
                <a:srgbClr val="C000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9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69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97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6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772400" cy="457200"/>
          </a:xfrm>
        </p:spPr>
        <p:txBody>
          <a:bodyPr/>
          <a:lstStyle/>
          <a:p>
            <a:pPr algn="l"/>
            <a:r>
              <a:rPr lang="en-US" sz="2800" dirty="0" smtClean="0">
                <a:solidFill>
                  <a:srgbClr val="C00000"/>
                </a:solidFill>
              </a:rPr>
              <a:t>Cell is basic unit and building blocks of life</a:t>
            </a:r>
            <a:endParaRPr lang="en-IN" sz="2800" dirty="0">
              <a:solidFill>
                <a:srgbClr val="C00000"/>
              </a:solidFill>
            </a:endParaRPr>
          </a:p>
        </p:txBody>
      </p:sp>
      <p:sp>
        <p:nvSpPr>
          <p:cNvPr id="3" name="Content Placeholder 2"/>
          <p:cNvSpPr>
            <a:spLocks noGrp="1"/>
          </p:cNvSpPr>
          <p:nvPr>
            <p:ph idx="1"/>
          </p:nvPr>
        </p:nvSpPr>
        <p:spPr>
          <a:xfrm>
            <a:off x="228600" y="685800"/>
            <a:ext cx="8534400" cy="4495800"/>
          </a:xfrm>
        </p:spPr>
        <p:txBody>
          <a:bodyPr/>
          <a:lstStyle/>
          <a:p>
            <a:pPr marL="0" indent="0" algn="just">
              <a:buNone/>
            </a:pPr>
            <a:r>
              <a:rPr lang="en-IN" sz="2400" dirty="0" smtClean="0"/>
              <a:t>Cell "building blocks of life" is the smallest unit of all organisms. The cell was first discovered by Robert Hooke in 1665. The word cell is derived from a Latin word ―</a:t>
            </a:r>
            <a:r>
              <a:rPr lang="en-IN" sz="2400" dirty="0" err="1" smtClean="0"/>
              <a:t>cella</a:t>
            </a:r>
            <a:r>
              <a:rPr lang="en-IN" sz="2400" i="1" dirty="0" smtClean="0"/>
              <a:t>” which means small room. </a:t>
            </a:r>
          </a:p>
          <a:p>
            <a:pPr marL="0" indent="0" algn="just">
              <a:buNone/>
            </a:pPr>
            <a:endParaRPr lang="en-IN" sz="1100" i="1" dirty="0" smtClean="0">
              <a:solidFill>
                <a:srgbClr val="C00000"/>
              </a:solidFill>
            </a:endParaRPr>
          </a:p>
          <a:p>
            <a:pPr marL="0" indent="0" algn="just">
              <a:buNone/>
            </a:pPr>
            <a:r>
              <a:rPr lang="en-IN" sz="2400" i="1" dirty="0" smtClean="0">
                <a:solidFill>
                  <a:srgbClr val="C00000"/>
                </a:solidFill>
              </a:rPr>
              <a:t>Cell is considered as basic biological, structural and functional unit of all living organisms</a:t>
            </a:r>
            <a:r>
              <a:rPr lang="en-IN" sz="2400" i="1" dirty="0" smtClean="0"/>
              <a:t>. Cells consist of cytoplasm enclosed within a membrane, which contain many vital macromolecules such as proteins and nucleic acids. </a:t>
            </a:r>
          </a:p>
          <a:p>
            <a:pPr marL="0" indent="0" algn="just">
              <a:buNone/>
            </a:pPr>
            <a:endParaRPr lang="en-IN" sz="1100" i="1" dirty="0" smtClean="0"/>
          </a:p>
          <a:p>
            <a:pPr marL="0" indent="0" algn="just">
              <a:buNone/>
            </a:pPr>
            <a:r>
              <a:rPr lang="en-IN" sz="2400" i="1" dirty="0" smtClean="0"/>
              <a:t>The cell is a unit of biological activity delimited by a semi-permeable membrane and capable of self-reproduction in a medium free of other living systems. </a:t>
            </a:r>
          </a:p>
          <a:p>
            <a:pPr marL="0" indent="0" algn="just">
              <a:buNone/>
            </a:pPr>
            <a:r>
              <a:rPr lang="en-IN" sz="2400" i="1" dirty="0" smtClean="0"/>
              <a:t>However, exception is observed in viruses because they are capable to self-multiply only using the cellular machinery of other organisms. </a:t>
            </a:r>
            <a:endParaRPr lang="en-IN"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228600"/>
            <a:ext cx="7772400" cy="838200"/>
          </a:xfrm>
        </p:spPr>
        <p:txBody>
          <a:bodyPr/>
          <a:lstStyle/>
          <a:p>
            <a:pPr algn="l"/>
            <a:r>
              <a:rPr lang="en-US" smtClean="0">
                <a:solidFill>
                  <a:srgbClr val="0070C0"/>
                </a:solidFill>
                <a:latin typeface="Monotype Corsiva" pitchFamily="66" charset="0"/>
                <a:ea typeface="ＭＳ Ｐゴシック" charset="-128"/>
              </a:rPr>
              <a:t>Types of Cell</a:t>
            </a:r>
          </a:p>
        </p:txBody>
      </p:sp>
      <p:sp>
        <p:nvSpPr>
          <p:cNvPr id="11267" name="Subtitle 2"/>
          <p:cNvSpPr>
            <a:spLocks noGrp="1"/>
          </p:cNvSpPr>
          <p:nvPr>
            <p:ph type="subTitle" idx="1"/>
          </p:nvPr>
        </p:nvSpPr>
        <p:spPr>
          <a:xfrm>
            <a:off x="685800" y="1295400"/>
            <a:ext cx="7772400" cy="3287713"/>
          </a:xfrm>
        </p:spPr>
        <p:txBody>
          <a:bodyPr/>
          <a:lstStyle/>
          <a:p>
            <a:pPr algn="just"/>
            <a:r>
              <a:rPr lang="en-US" sz="3600" smtClean="0">
                <a:solidFill>
                  <a:srgbClr val="0000CC"/>
                </a:solidFill>
                <a:latin typeface="Times New Roman" pitchFamily="18" charset="0"/>
                <a:ea typeface="ＭＳ Ｐゴシック" charset="-128"/>
                <a:cs typeface="Times New Roman" pitchFamily="18" charset="0"/>
              </a:rPr>
              <a:t>There are two types of cells: </a:t>
            </a:r>
            <a:r>
              <a:rPr lang="en-US" sz="3600" smtClean="0">
                <a:solidFill>
                  <a:srgbClr val="C00000"/>
                </a:solidFill>
                <a:latin typeface="Times New Roman" pitchFamily="18" charset="0"/>
                <a:ea typeface="ＭＳ Ｐゴシック" charset="-128"/>
                <a:cs typeface="Times New Roman" pitchFamily="18" charset="0"/>
              </a:rPr>
              <a:t>eukaryotic</a:t>
            </a:r>
            <a:r>
              <a:rPr lang="en-US" sz="3600" smtClean="0">
                <a:solidFill>
                  <a:srgbClr val="0000CC"/>
                </a:solidFill>
                <a:latin typeface="Times New Roman" pitchFamily="18" charset="0"/>
                <a:ea typeface="ＭＳ Ｐゴシック" charset="-128"/>
                <a:cs typeface="Times New Roman" pitchFamily="18" charset="0"/>
              </a:rPr>
              <a:t> and </a:t>
            </a:r>
            <a:r>
              <a:rPr lang="en-US" sz="3600" smtClean="0">
                <a:solidFill>
                  <a:srgbClr val="C00000"/>
                </a:solidFill>
                <a:latin typeface="Times New Roman" pitchFamily="18" charset="0"/>
                <a:ea typeface="ＭＳ Ｐゴシック" charset="-128"/>
                <a:cs typeface="Times New Roman" pitchFamily="18" charset="0"/>
              </a:rPr>
              <a:t>prokaryotic</a:t>
            </a:r>
            <a:r>
              <a:rPr lang="en-US" sz="3600" smtClean="0">
                <a:solidFill>
                  <a:srgbClr val="0000CC"/>
                </a:solidFill>
                <a:latin typeface="Times New Roman" pitchFamily="18" charset="0"/>
                <a:ea typeface="ＭＳ Ｐゴシック" charset="-128"/>
                <a:cs typeface="Times New Roman" pitchFamily="18" charset="0"/>
              </a:rPr>
              <a:t>. Prokaryotic cells are those cells which have nuclear material without nuclear membrane. For ex- bacteria and blue green algae. </a:t>
            </a:r>
          </a:p>
          <a:p>
            <a:pPr algn="just"/>
            <a:r>
              <a:rPr lang="en-US" sz="3600" smtClean="0">
                <a:solidFill>
                  <a:srgbClr val="0000CC"/>
                </a:solidFill>
                <a:latin typeface="Times New Roman" pitchFamily="18" charset="0"/>
                <a:ea typeface="ＭＳ Ｐゴシック" charset="-128"/>
                <a:cs typeface="Times New Roman" pitchFamily="18" charset="0"/>
              </a:rPr>
              <a:t>The cell having well- organized nucleus with a nuclear membrane are called eukaryotic cells.</a:t>
            </a:r>
            <a:endParaRPr lang="en-US" sz="3600" smtClean="0">
              <a:latin typeface="Times New Roman" pitchFamily="18" charset="0"/>
              <a:ea typeface="ＭＳ Ｐゴシック" charset="-128"/>
              <a:cs typeface="Times New Roman" pitchFamily="18" charset="0"/>
            </a:endParaRPr>
          </a:p>
          <a:p>
            <a:pPr algn="just"/>
            <a:endParaRPr lang="en-US" sz="3600" smtClean="0">
              <a:solidFill>
                <a:srgbClr val="0000CC"/>
              </a:solidFill>
              <a:latin typeface="Times New Roman" pitchFamily="18" charset="0"/>
              <a:ea typeface="ＭＳ Ｐゴシック" charset="-128"/>
              <a:cs typeface="Times New Roman" pitchFamily="18" charset="0"/>
            </a:endParaRPr>
          </a:p>
          <a:p>
            <a:pPr algn="just"/>
            <a:endParaRPr lang="en-US" sz="3600" smtClean="0">
              <a:solidFill>
                <a:srgbClr val="0000CC"/>
              </a:solidFill>
              <a:latin typeface="Times New Roman" pitchFamily="18" charset="0"/>
              <a:ea typeface="ＭＳ Ｐゴシック" charset="-128"/>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81000"/>
            <a:ext cx="7772400" cy="762000"/>
          </a:xfrm>
        </p:spPr>
        <p:txBody>
          <a:bodyPr/>
          <a:lstStyle/>
          <a:p>
            <a:r>
              <a:rPr lang="en-US" sz="2800" smtClean="0">
                <a:solidFill>
                  <a:srgbClr val="C00000"/>
                </a:solidFill>
                <a:ea typeface="ＭＳ Ｐゴシック" charset="-128"/>
              </a:rPr>
              <a:t>Comparison of Prokaryotic and Eukaryotic Cells</a:t>
            </a:r>
          </a:p>
        </p:txBody>
      </p:sp>
      <p:sp>
        <p:nvSpPr>
          <p:cNvPr id="24579" name="Rectangle 3"/>
          <p:cNvSpPr>
            <a:spLocks noGrp="1" noChangeArrowheads="1"/>
          </p:cNvSpPr>
          <p:nvPr>
            <p:ph type="body" sz="half" idx="1"/>
          </p:nvPr>
        </p:nvSpPr>
        <p:spPr>
          <a:xfrm>
            <a:off x="685800" y="1219200"/>
            <a:ext cx="3810000" cy="4114800"/>
          </a:xfrm>
        </p:spPr>
        <p:txBody>
          <a:bodyPr/>
          <a:lstStyle/>
          <a:p>
            <a:pPr>
              <a:lnSpc>
                <a:spcPct val="90000"/>
              </a:lnSpc>
            </a:pPr>
            <a:r>
              <a:rPr lang="en-US" sz="3200" smtClean="0">
                <a:solidFill>
                  <a:schemeClr val="accent2"/>
                </a:solidFill>
                <a:ea typeface="ＭＳ Ｐゴシック" charset="-128"/>
              </a:rPr>
              <a:t>Prokaryotic cells:</a:t>
            </a:r>
            <a:endParaRPr lang="en-US" smtClean="0">
              <a:ea typeface="ＭＳ Ｐゴシック" charset="-128"/>
            </a:endParaRPr>
          </a:p>
          <a:p>
            <a:pPr>
              <a:lnSpc>
                <a:spcPct val="90000"/>
              </a:lnSpc>
            </a:pPr>
            <a:r>
              <a:rPr lang="en-US" smtClean="0">
                <a:ea typeface="ＭＳ Ｐゴシック" charset="-128"/>
              </a:rPr>
              <a:t>e.g., bacteria</a:t>
            </a:r>
          </a:p>
          <a:p>
            <a:pPr>
              <a:lnSpc>
                <a:spcPct val="90000"/>
              </a:lnSpc>
            </a:pPr>
            <a:r>
              <a:rPr lang="en-US" smtClean="0">
                <a:ea typeface="ＭＳ Ｐゴシック" charset="-128"/>
              </a:rPr>
              <a:t>Relatively simple structure</a:t>
            </a:r>
          </a:p>
          <a:p>
            <a:pPr>
              <a:lnSpc>
                <a:spcPct val="90000"/>
              </a:lnSpc>
            </a:pPr>
            <a:r>
              <a:rPr lang="en-US" smtClean="0">
                <a:ea typeface="ＭＳ Ｐゴシック" charset="-128"/>
              </a:rPr>
              <a:t>Lack nucleus and other membrane-bound organelles</a:t>
            </a:r>
          </a:p>
          <a:p>
            <a:pPr>
              <a:lnSpc>
                <a:spcPct val="90000"/>
              </a:lnSpc>
            </a:pPr>
            <a:r>
              <a:rPr lang="en-US" smtClean="0">
                <a:ea typeface="ＭＳ Ｐゴシック" charset="-128"/>
              </a:rPr>
              <a:t>ca. 1 - 10 um diam.</a:t>
            </a:r>
          </a:p>
          <a:p>
            <a:pPr>
              <a:lnSpc>
                <a:spcPct val="90000"/>
              </a:lnSpc>
            </a:pPr>
            <a:endParaRPr lang="en-US" smtClean="0">
              <a:ea typeface="ＭＳ Ｐゴシック" charset="-128"/>
            </a:endParaRPr>
          </a:p>
        </p:txBody>
      </p:sp>
      <p:sp>
        <p:nvSpPr>
          <p:cNvPr id="24580" name="Rectangle 4"/>
          <p:cNvSpPr>
            <a:spLocks noGrp="1" noChangeArrowheads="1"/>
          </p:cNvSpPr>
          <p:nvPr>
            <p:ph type="body" sz="half" idx="2"/>
          </p:nvPr>
        </p:nvSpPr>
        <p:spPr>
          <a:xfrm>
            <a:off x="4648200" y="1219200"/>
            <a:ext cx="3810000" cy="4114800"/>
          </a:xfrm>
        </p:spPr>
        <p:txBody>
          <a:bodyPr/>
          <a:lstStyle/>
          <a:p>
            <a:r>
              <a:rPr lang="en-US" sz="3200" smtClean="0">
                <a:solidFill>
                  <a:schemeClr val="accent2"/>
                </a:solidFill>
                <a:ea typeface="ＭＳ Ｐゴシック" charset="-128"/>
              </a:rPr>
              <a:t>Eukaryotic cells</a:t>
            </a:r>
            <a:r>
              <a:rPr lang="en-US" sz="3200" smtClean="0">
                <a:ea typeface="ＭＳ Ｐゴシック" charset="-128"/>
              </a:rPr>
              <a:t>:</a:t>
            </a:r>
          </a:p>
          <a:p>
            <a:r>
              <a:rPr lang="en-US" smtClean="0">
                <a:ea typeface="ＭＳ Ｐゴシック" charset="-128"/>
              </a:rPr>
              <a:t>e.g., plant &amp; animal cells</a:t>
            </a:r>
          </a:p>
          <a:p>
            <a:r>
              <a:rPr lang="en-US" smtClean="0">
                <a:ea typeface="ＭＳ Ｐゴシック" charset="-128"/>
              </a:rPr>
              <a:t>Nucleus and other membrane-bound organelles present</a:t>
            </a:r>
          </a:p>
          <a:p>
            <a:r>
              <a:rPr lang="en-US" smtClean="0">
                <a:ea typeface="ＭＳ Ｐゴシック" charset="-128"/>
              </a:rPr>
              <a:t>ca. 100 um diam.</a:t>
            </a:r>
          </a:p>
        </p:txBody>
      </p:sp>
      <p:pic>
        <p:nvPicPr>
          <p:cNvPr id="24581" name="Picture 5"/>
          <p:cNvPicPr>
            <a:picLocks noChangeAspect="1" noChangeArrowheads="1"/>
          </p:cNvPicPr>
          <p:nvPr/>
        </p:nvPicPr>
        <p:blipFill>
          <a:blip r:embed="rId3"/>
          <a:srcRect/>
          <a:stretch>
            <a:fillRect/>
          </a:stretch>
        </p:blipFill>
        <p:spPr bwMode="auto">
          <a:xfrm>
            <a:off x="1752600" y="4783138"/>
            <a:ext cx="1431925" cy="1846262"/>
          </a:xfrm>
          <a:prstGeom prst="rect">
            <a:avLst/>
          </a:prstGeom>
          <a:noFill/>
          <a:ln w="9525">
            <a:noFill/>
            <a:miter lim="800000"/>
            <a:headEnd/>
            <a:tailEnd/>
          </a:ln>
        </p:spPr>
      </p:pic>
      <p:pic>
        <p:nvPicPr>
          <p:cNvPr id="24582" name="Picture 6"/>
          <p:cNvPicPr>
            <a:picLocks noChangeAspect="1" noChangeArrowheads="1"/>
          </p:cNvPicPr>
          <p:nvPr/>
        </p:nvPicPr>
        <p:blipFill>
          <a:blip r:embed="rId4"/>
          <a:srcRect/>
          <a:stretch>
            <a:fillRect/>
          </a:stretch>
        </p:blipFill>
        <p:spPr bwMode="auto">
          <a:xfrm>
            <a:off x="5791200" y="4800600"/>
            <a:ext cx="1374775" cy="18208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580">
                                            <p:txEl>
                                              <p:pRg st="3" end="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2458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Prokaryotic Cells</a:t>
            </a:r>
          </a:p>
        </p:txBody>
      </p:sp>
      <p:sp>
        <p:nvSpPr>
          <p:cNvPr id="118787"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Prokaryotic cells</a:t>
            </a:r>
            <a:r>
              <a:rPr lang="en-US" smtClean="0">
                <a:ea typeface="ＭＳ Ｐゴシック" charset="-128"/>
              </a:rPr>
              <a:t> lack a membrane-bound nucleus.</a:t>
            </a:r>
          </a:p>
          <a:p>
            <a:pPr eaLnBrk="1" hangingPunct="1">
              <a:buFontTx/>
              <a:buNone/>
            </a:pPr>
            <a:r>
              <a:rPr lang="en-US" smtClean="0">
                <a:ea typeface="ＭＳ Ｐゴシック" charset="-128"/>
              </a:rPr>
              <a:t>	-genetic material is present in the </a:t>
            </a:r>
            <a:r>
              <a:rPr lang="en-US" b="1" smtClean="0">
                <a:solidFill>
                  <a:srgbClr val="FF0000"/>
                </a:solidFill>
                <a:ea typeface="ＭＳ Ｐゴシック" charset="-128"/>
              </a:rPr>
              <a:t>nucleoid</a:t>
            </a:r>
            <a:endParaRPr lang="en-US" smtClean="0">
              <a:solidFill>
                <a:srgbClr val="FF0000"/>
              </a:solidFill>
              <a:ea typeface="ＭＳ Ｐゴシック" charset="-128"/>
            </a:endParaRPr>
          </a:p>
          <a:p>
            <a:pPr eaLnBrk="1" hangingPunct="1"/>
            <a:endParaRPr lang="en-US" smtClean="0">
              <a:solidFill>
                <a:srgbClr val="FF0000"/>
              </a:solidFill>
              <a:ea typeface="ＭＳ Ｐゴシック" charset="-128"/>
            </a:endParaRPr>
          </a:p>
          <a:p>
            <a:pPr eaLnBrk="1" hangingPunct="1">
              <a:buFontTx/>
              <a:buNone/>
            </a:pPr>
            <a:r>
              <a:rPr lang="en-US" smtClean="0">
                <a:ea typeface="ＭＳ Ｐゴシック" charset="-128"/>
              </a:rPr>
              <a:t>Two types of prokaryotes:</a:t>
            </a:r>
          </a:p>
          <a:p>
            <a:pPr eaLnBrk="1" hangingPunct="1">
              <a:buFontTx/>
              <a:buNone/>
            </a:pPr>
            <a:r>
              <a:rPr lang="en-US" smtClean="0">
                <a:ea typeface="ＭＳ Ｐゴシック" charset="-128"/>
              </a:rPr>
              <a:t>	-Domain Archaea</a:t>
            </a:r>
          </a:p>
          <a:p>
            <a:pPr eaLnBrk="1" hangingPunct="1">
              <a:buFontTx/>
              <a:buNone/>
            </a:pPr>
            <a:r>
              <a:rPr lang="en-US" smtClean="0">
                <a:ea typeface="ＭＳ Ｐゴシック" charset="-128"/>
              </a:rPr>
              <a:t>	-Domain Bacteria</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878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87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87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Prokaryotic Cells</a:t>
            </a:r>
          </a:p>
        </p:txBody>
      </p:sp>
      <p:sp>
        <p:nvSpPr>
          <p:cNvPr id="132100" name="Rectangle 4"/>
          <p:cNvSpPr>
            <a:spLocks noGrp="1" noChangeArrowheads="1"/>
          </p:cNvSpPr>
          <p:nvPr>
            <p:ph type="body" idx="1"/>
          </p:nvPr>
        </p:nvSpPr>
        <p:spPr/>
        <p:txBody>
          <a:bodyPr/>
          <a:lstStyle/>
          <a:p>
            <a:pPr eaLnBrk="1" hangingPunct="1">
              <a:buFontTx/>
              <a:buNone/>
            </a:pPr>
            <a:r>
              <a:rPr lang="en-US" smtClean="0">
                <a:ea typeface="ＭＳ Ｐゴシック" charset="-128"/>
              </a:rPr>
              <a:t>Prokaryotic cells possess</a:t>
            </a:r>
          </a:p>
          <a:p>
            <a:pPr eaLnBrk="1" hangingPunct="1">
              <a:buFontTx/>
              <a:buNone/>
            </a:pPr>
            <a:r>
              <a:rPr lang="en-US" smtClean="0">
                <a:ea typeface="ＭＳ Ｐゴシック" charset="-128"/>
              </a:rPr>
              <a:t>	-genetic material in the nucleoid</a:t>
            </a:r>
          </a:p>
          <a:p>
            <a:pPr eaLnBrk="1" hangingPunct="1">
              <a:buFontTx/>
              <a:buNone/>
            </a:pPr>
            <a:r>
              <a:rPr lang="en-US" smtClean="0">
                <a:ea typeface="ＭＳ Ｐゴシック" charset="-128"/>
              </a:rPr>
              <a:t>	-cytoplasm</a:t>
            </a:r>
          </a:p>
          <a:p>
            <a:pPr eaLnBrk="1" hangingPunct="1">
              <a:buFontTx/>
              <a:buNone/>
            </a:pPr>
            <a:r>
              <a:rPr lang="en-US" smtClean="0">
                <a:ea typeface="ＭＳ Ｐゴシック" charset="-128"/>
              </a:rPr>
              <a:t>	-plasma membrane</a:t>
            </a:r>
          </a:p>
          <a:p>
            <a:pPr eaLnBrk="1" hangingPunct="1">
              <a:buFontTx/>
              <a:buNone/>
            </a:pPr>
            <a:r>
              <a:rPr lang="en-US" smtClean="0">
                <a:ea typeface="ＭＳ Ｐゴシック" charset="-128"/>
              </a:rPr>
              <a:t>	-cell wall</a:t>
            </a:r>
          </a:p>
          <a:p>
            <a:pPr eaLnBrk="1" hangingPunct="1">
              <a:buFontTx/>
              <a:buNone/>
            </a:pPr>
            <a:r>
              <a:rPr lang="en-US" smtClean="0">
                <a:ea typeface="ＭＳ Ｐゴシック" charset="-128"/>
              </a:rPr>
              <a:t>	-ribosomes</a:t>
            </a:r>
          </a:p>
          <a:p>
            <a:pPr eaLnBrk="1" hangingPunct="1">
              <a:buFontTx/>
              <a:buNone/>
            </a:pPr>
            <a:r>
              <a:rPr lang="en-US" smtClean="0">
                <a:ea typeface="ＭＳ Ｐゴシック" charset="-128"/>
              </a:rPr>
              <a:t>	-no membrane-bound organelles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10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210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10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210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210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210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685800" y="228600"/>
            <a:ext cx="7772400" cy="1143000"/>
          </a:xfrm>
        </p:spPr>
        <p:txBody>
          <a:bodyPr/>
          <a:lstStyle/>
          <a:p>
            <a:pPr eaLnBrk="1" hangingPunct="1"/>
            <a:r>
              <a:rPr lang="en-US" smtClean="0">
                <a:solidFill>
                  <a:srgbClr val="3F3FFF"/>
                </a:solidFill>
                <a:ea typeface="ＭＳ Ｐゴシック" charset="-128"/>
              </a:rPr>
              <a:t>Prokaryotic Cells</a:t>
            </a:r>
          </a:p>
        </p:txBody>
      </p:sp>
      <p:pic>
        <p:nvPicPr>
          <p:cNvPr id="15364" name="Picture 7" descr="rav65819_04_03"/>
          <p:cNvPicPr>
            <a:picLocks noChangeAspect="1" noChangeArrowheads="1"/>
          </p:cNvPicPr>
          <p:nvPr/>
        </p:nvPicPr>
        <p:blipFill>
          <a:blip r:embed="rId2"/>
          <a:srcRect/>
          <a:stretch>
            <a:fillRect/>
          </a:stretch>
        </p:blipFill>
        <p:spPr bwMode="auto">
          <a:xfrm>
            <a:off x="1727200" y="1300163"/>
            <a:ext cx="5630863" cy="54181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85800" y="304800"/>
            <a:ext cx="7772400" cy="1143000"/>
          </a:xfrm>
        </p:spPr>
        <p:txBody>
          <a:bodyPr/>
          <a:lstStyle/>
          <a:p>
            <a:pPr eaLnBrk="1" hangingPunct="1"/>
            <a:r>
              <a:rPr lang="en-US" smtClean="0">
                <a:solidFill>
                  <a:srgbClr val="3F3FFF"/>
                </a:solidFill>
                <a:ea typeface="ＭＳ Ｐゴシック" charset="-128"/>
              </a:rPr>
              <a:t>Prokaryotic Cells</a:t>
            </a:r>
          </a:p>
        </p:txBody>
      </p:sp>
      <p:sp>
        <p:nvSpPr>
          <p:cNvPr id="135171" name="Rectangle 3"/>
          <p:cNvSpPr>
            <a:spLocks noGrp="1" noChangeArrowheads="1"/>
          </p:cNvSpPr>
          <p:nvPr>
            <p:ph type="body" idx="1"/>
          </p:nvPr>
        </p:nvSpPr>
        <p:spPr>
          <a:xfrm>
            <a:off x="457200" y="1600200"/>
            <a:ext cx="8686800" cy="4495800"/>
          </a:xfrm>
        </p:spPr>
        <p:txBody>
          <a:bodyPr/>
          <a:lstStyle/>
          <a:p>
            <a:pPr eaLnBrk="1" hangingPunct="1">
              <a:lnSpc>
                <a:spcPct val="90000"/>
              </a:lnSpc>
              <a:buFontTx/>
              <a:buNone/>
            </a:pPr>
            <a:r>
              <a:rPr lang="en-US" smtClean="0">
                <a:ea typeface="ＭＳ Ｐゴシック" charset="-128"/>
              </a:rPr>
              <a:t>Prokaryotic cell walls</a:t>
            </a:r>
          </a:p>
          <a:p>
            <a:pPr eaLnBrk="1" hangingPunct="1">
              <a:lnSpc>
                <a:spcPct val="90000"/>
              </a:lnSpc>
              <a:buFontTx/>
              <a:buNone/>
            </a:pPr>
            <a:r>
              <a:rPr lang="en-US" smtClean="0">
                <a:ea typeface="ＭＳ Ｐゴシック" charset="-128"/>
              </a:rPr>
              <a:t>-protect the cell and maintain cell shape</a:t>
            </a:r>
          </a:p>
          <a:p>
            <a:pPr eaLnBrk="1" hangingPunct="1">
              <a:lnSpc>
                <a:spcPct val="90000"/>
              </a:lnSpc>
              <a:buFontTx/>
              <a:buNone/>
            </a:pPr>
            <a:endParaRPr lang="en-US" smtClean="0">
              <a:ea typeface="ＭＳ Ｐゴシック" charset="-128"/>
            </a:endParaRPr>
          </a:p>
          <a:p>
            <a:pPr eaLnBrk="1" hangingPunct="1">
              <a:lnSpc>
                <a:spcPct val="90000"/>
              </a:lnSpc>
              <a:buFontTx/>
              <a:buNone/>
            </a:pPr>
            <a:r>
              <a:rPr lang="en-US" smtClean="0">
                <a:ea typeface="ＭＳ Ｐゴシック" charset="-128"/>
              </a:rPr>
              <a:t>Bacterial cell walls</a:t>
            </a:r>
          </a:p>
          <a:p>
            <a:pPr eaLnBrk="1" hangingPunct="1">
              <a:lnSpc>
                <a:spcPct val="90000"/>
              </a:lnSpc>
              <a:buFontTx/>
              <a:buNone/>
            </a:pPr>
            <a:r>
              <a:rPr lang="en-US" smtClean="0">
                <a:ea typeface="ＭＳ Ｐゴシック" charset="-128"/>
              </a:rPr>
              <a:t>-may be composed of peptidoglycan </a:t>
            </a:r>
          </a:p>
          <a:p>
            <a:pPr eaLnBrk="1" hangingPunct="1">
              <a:lnSpc>
                <a:spcPct val="90000"/>
              </a:lnSpc>
              <a:buFontTx/>
              <a:buNone/>
            </a:pPr>
            <a:r>
              <a:rPr lang="en-US" smtClean="0">
                <a:ea typeface="ＭＳ Ｐゴシック" charset="-128"/>
              </a:rPr>
              <a:t>-may be </a:t>
            </a:r>
            <a:r>
              <a:rPr lang="en-US" b="1" smtClean="0">
                <a:solidFill>
                  <a:srgbClr val="FF0000"/>
                </a:solidFill>
                <a:ea typeface="ＭＳ Ｐゴシック" charset="-128"/>
              </a:rPr>
              <a:t>Gram positive </a:t>
            </a:r>
            <a:r>
              <a:rPr lang="en-US" b="1" smtClean="0">
                <a:solidFill>
                  <a:srgbClr val="4F4FFF"/>
                </a:solidFill>
                <a:ea typeface="ＭＳ Ｐゴシック" charset="-128"/>
              </a:rPr>
              <a:t>(lots of peptidoglycan)</a:t>
            </a:r>
            <a:r>
              <a:rPr lang="en-US" smtClean="0">
                <a:ea typeface="ＭＳ Ｐゴシック" charset="-128"/>
              </a:rPr>
              <a:t> or </a:t>
            </a:r>
            <a:r>
              <a:rPr lang="en-US" b="1" smtClean="0">
                <a:solidFill>
                  <a:srgbClr val="FF0000"/>
                </a:solidFill>
                <a:ea typeface="ＭＳ Ｐゴシック" charset="-128"/>
              </a:rPr>
              <a:t>Gram negative </a:t>
            </a:r>
            <a:r>
              <a:rPr lang="en-US" b="1" smtClean="0">
                <a:solidFill>
                  <a:srgbClr val="4F4FFF"/>
                </a:solidFill>
                <a:ea typeface="ＭＳ Ｐゴシック" charset="-128"/>
              </a:rPr>
              <a:t>(small amount of peptidoglycan)</a:t>
            </a:r>
          </a:p>
          <a:p>
            <a:pPr eaLnBrk="1" hangingPunct="1">
              <a:lnSpc>
                <a:spcPct val="90000"/>
              </a:lnSpc>
              <a:buFontTx/>
              <a:buNone/>
            </a:pP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17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51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5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685800" y="228600"/>
            <a:ext cx="7772400" cy="1143000"/>
          </a:xfrm>
        </p:spPr>
        <p:txBody>
          <a:bodyPr/>
          <a:lstStyle/>
          <a:p>
            <a:pPr eaLnBrk="1" hangingPunct="1"/>
            <a:r>
              <a:rPr lang="en-US" smtClean="0">
                <a:solidFill>
                  <a:srgbClr val="3F3FFF"/>
                </a:solidFill>
                <a:ea typeface="ＭＳ Ｐゴシック" charset="-128"/>
              </a:rPr>
              <a:t>Eukaryotic Cells</a:t>
            </a:r>
          </a:p>
        </p:txBody>
      </p:sp>
      <p:sp>
        <p:nvSpPr>
          <p:cNvPr id="119811" name="Rectangle 3"/>
          <p:cNvSpPr>
            <a:spLocks noGrp="1" noChangeArrowheads="1"/>
          </p:cNvSpPr>
          <p:nvPr>
            <p:ph type="body" idx="1"/>
          </p:nvPr>
        </p:nvSpPr>
        <p:spPr>
          <a:xfrm>
            <a:off x="685800" y="1524000"/>
            <a:ext cx="7772400" cy="4114800"/>
          </a:xfrm>
        </p:spPr>
        <p:txBody>
          <a:bodyPr/>
          <a:lstStyle/>
          <a:p>
            <a:pPr eaLnBrk="1" hangingPunct="1">
              <a:buFontTx/>
              <a:buNone/>
            </a:pPr>
            <a:r>
              <a:rPr lang="en-US" b="1" smtClean="0">
                <a:solidFill>
                  <a:srgbClr val="FF0000"/>
                </a:solidFill>
                <a:ea typeface="ＭＳ Ｐゴシック" charset="-128"/>
              </a:rPr>
              <a:t>Eukaryotic cells</a:t>
            </a:r>
            <a:endParaRPr lang="en-US" smtClean="0">
              <a:solidFill>
                <a:srgbClr val="FF0000"/>
              </a:solidFill>
              <a:ea typeface="ＭＳ Ｐゴシック" charset="-128"/>
            </a:endParaRPr>
          </a:p>
          <a:p>
            <a:pPr eaLnBrk="1" hangingPunct="1">
              <a:buFontTx/>
              <a:buNone/>
            </a:pPr>
            <a:r>
              <a:rPr lang="en-US" smtClean="0">
                <a:ea typeface="ＭＳ Ｐゴシック" charset="-128"/>
              </a:rPr>
              <a:t>	-possess a membrane-bound nucleus</a:t>
            </a:r>
          </a:p>
          <a:p>
            <a:pPr eaLnBrk="1" hangingPunct="1">
              <a:buFontTx/>
              <a:buNone/>
            </a:pPr>
            <a:r>
              <a:rPr lang="en-US" smtClean="0">
                <a:ea typeface="ＭＳ Ｐゴシック" charset="-128"/>
              </a:rPr>
              <a:t>	-are more complex than prokaryotic cells</a:t>
            </a:r>
          </a:p>
          <a:p>
            <a:pPr eaLnBrk="1" hangingPunct="1">
              <a:buFontTx/>
              <a:buNone/>
            </a:pPr>
            <a:r>
              <a:rPr lang="en-US" smtClean="0">
                <a:ea typeface="ＭＳ Ｐゴシック" charset="-128"/>
              </a:rPr>
              <a:t>	-compartmentalize many cellular functions within </a:t>
            </a:r>
            <a:r>
              <a:rPr lang="en-US" b="1" smtClean="0">
                <a:solidFill>
                  <a:srgbClr val="FF0000"/>
                </a:solidFill>
                <a:ea typeface="ＭＳ Ｐゴシック" charset="-128"/>
              </a:rPr>
              <a:t>organelles</a:t>
            </a:r>
            <a:r>
              <a:rPr lang="en-US" smtClean="0">
                <a:ea typeface="ＭＳ Ｐゴシック" charset="-128"/>
              </a:rPr>
              <a:t> and the </a:t>
            </a:r>
            <a:r>
              <a:rPr lang="en-US" b="1" smtClean="0">
                <a:solidFill>
                  <a:srgbClr val="FF0000"/>
                </a:solidFill>
                <a:ea typeface="ＭＳ Ｐゴシック" charset="-128"/>
              </a:rPr>
              <a:t>endomembrane system</a:t>
            </a:r>
            <a:endParaRPr lang="en-US" smtClean="0">
              <a:solidFill>
                <a:srgbClr val="FF0000"/>
              </a:solidFill>
              <a:ea typeface="ＭＳ Ｐゴシック" charset="-128"/>
            </a:endParaRPr>
          </a:p>
          <a:p>
            <a:pPr eaLnBrk="1" hangingPunct="1">
              <a:buFontTx/>
              <a:buNone/>
            </a:pPr>
            <a:r>
              <a:rPr lang="en-US" smtClean="0">
                <a:ea typeface="ＭＳ Ｐゴシック" charset="-128"/>
              </a:rPr>
              <a:t>	-possess a </a:t>
            </a:r>
            <a:r>
              <a:rPr lang="en-US" b="1" smtClean="0">
                <a:solidFill>
                  <a:srgbClr val="FF0000"/>
                </a:solidFill>
                <a:ea typeface="ＭＳ Ｐゴシック" charset="-128"/>
              </a:rPr>
              <a:t>cytoskeleton</a:t>
            </a:r>
            <a:r>
              <a:rPr lang="en-US" smtClean="0">
                <a:ea typeface="ＭＳ Ｐゴシック" charset="-128"/>
              </a:rPr>
              <a:t> for support and to maintain cellular structure</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0" y="228600"/>
            <a:ext cx="7772400" cy="762000"/>
          </a:xfrm>
        </p:spPr>
        <p:txBody>
          <a:bodyPr/>
          <a:lstStyle/>
          <a:p>
            <a:pPr eaLnBrk="1" hangingPunct="1"/>
            <a:r>
              <a:rPr lang="en-US" smtClean="0">
                <a:solidFill>
                  <a:srgbClr val="3F3FFF"/>
                </a:solidFill>
                <a:ea typeface="ＭＳ Ｐゴシック" charset="-128"/>
              </a:rPr>
              <a:t>Eukaryotic Cells</a:t>
            </a:r>
          </a:p>
        </p:txBody>
      </p:sp>
      <p:pic>
        <p:nvPicPr>
          <p:cNvPr id="18436" name="Picture 9" descr="rav65819_04_06"/>
          <p:cNvPicPr>
            <a:picLocks noChangeAspect="1" noChangeArrowheads="1"/>
          </p:cNvPicPr>
          <p:nvPr/>
        </p:nvPicPr>
        <p:blipFill>
          <a:blip r:embed="rId2"/>
          <a:srcRect/>
          <a:stretch>
            <a:fillRect/>
          </a:stretch>
        </p:blipFill>
        <p:spPr bwMode="auto">
          <a:xfrm>
            <a:off x="1789113" y="1282700"/>
            <a:ext cx="5538787" cy="5499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685800" y="76200"/>
            <a:ext cx="7772400" cy="1143000"/>
          </a:xfrm>
        </p:spPr>
        <p:txBody>
          <a:bodyPr/>
          <a:lstStyle/>
          <a:p>
            <a:pPr eaLnBrk="1" hangingPunct="1"/>
            <a:r>
              <a:rPr lang="en-US" smtClean="0">
                <a:solidFill>
                  <a:srgbClr val="3F3FFF"/>
                </a:solidFill>
                <a:ea typeface="ＭＳ Ｐゴシック" charset="-128"/>
              </a:rPr>
              <a:t>Eukaryotic Cells</a:t>
            </a:r>
          </a:p>
        </p:txBody>
      </p:sp>
      <p:pic>
        <p:nvPicPr>
          <p:cNvPr id="19460" name="Picture 8" descr="rav65819_04_07"/>
          <p:cNvPicPr>
            <a:picLocks noChangeAspect="1" noChangeArrowheads="1"/>
          </p:cNvPicPr>
          <p:nvPr/>
        </p:nvPicPr>
        <p:blipFill>
          <a:blip r:embed="rId2"/>
          <a:srcRect/>
          <a:stretch>
            <a:fillRect/>
          </a:stretch>
        </p:blipFill>
        <p:spPr bwMode="auto">
          <a:xfrm>
            <a:off x="1790700" y="1289050"/>
            <a:ext cx="5562600" cy="5340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Eukaryotic Cells</a:t>
            </a:r>
          </a:p>
        </p:txBody>
      </p:sp>
      <p:sp>
        <p:nvSpPr>
          <p:cNvPr id="141315"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Nucleus</a:t>
            </a:r>
          </a:p>
          <a:p>
            <a:pPr eaLnBrk="1" hangingPunct="1">
              <a:buFontTx/>
              <a:buNone/>
            </a:pPr>
            <a:r>
              <a:rPr lang="en-US" smtClean="0">
                <a:ea typeface="ＭＳ Ｐゴシック" charset="-128"/>
              </a:rPr>
              <a:t>	-stores the genetic material of the cell in the form of multiple, linear chromosomes</a:t>
            </a:r>
          </a:p>
          <a:p>
            <a:pPr eaLnBrk="1" hangingPunct="1">
              <a:buFontTx/>
              <a:buNone/>
            </a:pPr>
            <a:r>
              <a:rPr lang="en-US" smtClean="0">
                <a:ea typeface="ＭＳ Ｐゴシック" charset="-128"/>
              </a:rPr>
              <a:t>	-surrounded by a </a:t>
            </a:r>
            <a:r>
              <a:rPr lang="en-US" b="1" smtClean="0">
                <a:solidFill>
                  <a:srgbClr val="FF0000"/>
                </a:solidFill>
                <a:ea typeface="ＭＳ Ｐゴシック" charset="-128"/>
              </a:rPr>
              <a:t>nuclear envelope</a:t>
            </a:r>
            <a:r>
              <a:rPr lang="en-US" smtClean="0">
                <a:ea typeface="ＭＳ Ｐゴシック" charset="-128"/>
              </a:rPr>
              <a:t> composed of 2 phospholipid bilayers</a:t>
            </a:r>
          </a:p>
          <a:p>
            <a:pPr eaLnBrk="1" hangingPunct="1">
              <a:buFontTx/>
              <a:buNone/>
            </a:pPr>
            <a:r>
              <a:rPr lang="en-US" smtClean="0">
                <a:ea typeface="ＭＳ Ｐゴシック" charset="-128"/>
              </a:rPr>
              <a:t>	-in chromosomes – DNA is organized with proteins to form </a:t>
            </a:r>
            <a:r>
              <a:rPr lang="en-US" b="1" smtClean="0">
                <a:solidFill>
                  <a:srgbClr val="FF0000"/>
                </a:solidFill>
                <a:ea typeface="ＭＳ Ｐゴシック" charset="-128"/>
              </a:rPr>
              <a:t>chromatin</a:t>
            </a:r>
          </a:p>
          <a:p>
            <a:pPr eaLnBrk="1" hangingPunct="1"/>
            <a:endParaRPr lang="en-US" smtClean="0">
              <a:solidFill>
                <a:srgbClr val="FF00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3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1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685800" y="76200"/>
            <a:ext cx="7772400" cy="1143000"/>
          </a:xfrm>
        </p:spPr>
        <p:txBody>
          <a:bodyPr/>
          <a:lstStyle/>
          <a:p>
            <a:pPr eaLnBrk="1" hangingPunct="1"/>
            <a:r>
              <a:rPr lang="en-US" smtClean="0">
                <a:solidFill>
                  <a:srgbClr val="4F4FFF"/>
                </a:solidFill>
                <a:ea typeface="ＭＳ Ｐゴシック" charset="-128"/>
              </a:rPr>
              <a:t>Eukaryotic Cells</a:t>
            </a:r>
          </a:p>
        </p:txBody>
      </p:sp>
      <p:pic>
        <p:nvPicPr>
          <p:cNvPr id="21508" name="Picture 7" descr="rav65819_04_08a"/>
          <p:cNvPicPr>
            <a:picLocks noChangeAspect="1" noChangeArrowheads="1"/>
          </p:cNvPicPr>
          <p:nvPr/>
        </p:nvPicPr>
        <p:blipFill>
          <a:blip r:embed="rId2"/>
          <a:srcRect/>
          <a:stretch>
            <a:fillRect/>
          </a:stretch>
        </p:blipFill>
        <p:spPr bwMode="auto">
          <a:xfrm>
            <a:off x="1492250" y="1219200"/>
            <a:ext cx="6372225" cy="533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Eukaryotic Cells</a:t>
            </a:r>
          </a:p>
        </p:txBody>
      </p:sp>
      <p:sp>
        <p:nvSpPr>
          <p:cNvPr id="140291"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Ribosomes</a:t>
            </a:r>
          </a:p>
          <a:p>
            <a:pPr eaLnBrk="1" hangingPunct="1">
              <a:buFontTx/>
              <a:buNone/>
            </a:pPr>
            <a:r>
              <a:rPr lang="en-US" smtClean="0">
                <a:ea typeface="ＭＳ Ｐゴシック" charset="-128"/>
              </a:rPr>
              <a:t>	-the site of protein synthesis in the cell</a:t>
            </a:r>
          </a:p>
          <a:p>
            <a:pPr eaLnBrk="1" hangingPunct="1">
              <a:buFontTx/>
              <a:buNone/>
            </a:pPr>
            <a:r>
              <a:rPr lang="en-US" smtClean="0">
                <a:ea typeface="ＭＳ Ｐゴシック" charset="-128"/>
              </a:rPr>
              <a:t>	-composed of </a:t>
            </a:r>
            <a:r>
              <a:rPr lang="en-US" b="1" smtClean="0">
                <a:solidFill>
                  <a:srgbClr val="FF0000"/>
                </a:solidFill>
                <a:ea typeface="ＭＳ Ｐゴシック" charset="-128"/>
              </a:rPr>
              <a:t>ribosomal RNA</a:t>
            </a:r>
            <a:r>
              <a:rPr lang="en-US" smtClean="0">
                <a:ea typeface="ＭＳ Ｐゴシック" charset="-128"/>
              </a:rPr>
              <a:t> and proteins</a:t>
            </a:r>
          </a:p>
          <a:p>
            <a:pPr eaLnBrk="1" hangingPunct="1">
              <a:buFontTx/>
              <a:buNone/>
            </a:pPr>
            <a:r>
              <a:rPr lang="en-US" smtClean="0">
                <a:ea typeface="ＭＳ Ｐゴシック" charset="-128"/>
              </a:rPr>
              <a:t>	-found within the cytosol of the cytoplasm and attached to internal membranes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0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0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6D3AAD05-3261-4667-8052-5715BD11DDEB}" type="slidenum">
              <a:rPr lang="en-US" smtClean="0"/>
              <a:pPr/>
              <a:t>22</a:t>
            </a:fld>
            <a:endParaRPr lang="en-US" smtClean="0"/>
          </a:p>
        </p:txBody>
      </p:sp>
      <p:sp>
        <p:nvSpPr>
          <p:cNvPr id="23555" name="Rectangle 2"/>
          <p:cNvSpPr>
            <a:spLocks noGrp="1" noChangeArrowheads="1"/>
          </p:cNvSpPr>
          <p:nvPr>
            <p:ph type="title"/>
          </p:nvPr>
        </p:nvSpPr>
        <p:spPr>
          <a:xfrm>
            <a:off x="685800" y="228600"/>
            <a:ext cx="7772400" cy="1143000"/>
          </a:xfrm>
        </p:spPr>
        <p:txBody>
          <a:bodyPr/>
          <a:lstStyle/>
          <a:p>
            <a:pPr eaLnBrk="1" hangingPunct="1"/>
            <a:r>
              <a:rPr lang="en-US" smtClean="0">
                <a:solidFill>
                  <a:srgbClr val="3F3FFF"/>
                </a:solidFill>
                <a:ea typeface="ＭＳ Ｐゴシック" charset="-128"/>
              </a:rPr>
              <a:t>Endomembrane System</a:t>
            </a:r>
          </a:p>
        </p:txBody>
      </p:sp>
      <p:sp>
        <p:nvSpPr>
          <p:cNvPr id="120835" name="Rectangle 3"/>
          <p:cNvSpPr>
            <a:spLocks noGrp="1" noChangeArrowheads="1"/>
          </p:cNvSpPr>
          <p:nvPr>
            <p:ph type="body" idx="1"/>
          </p:nvPr>
        </p:nvSpPr>
        <p:spPr>
          <a:xfrm>
            <a:off x="685800" y="1524000"/>
            <a:ext cx="7772400" cy="4572000"/>
          </a:xfrm>
        </p:spPr>
        <p:txBody>
          <a:bodyPr/>
          <a:lstStyle/>
          <a:p>
            <a:pPr eaLnBrk="1" hangingPunct="1">
              <a:buFontTx/>
              <a:buNone/>
            </a:pPr>
            <a:r>
              <a:rPr lang="en-US" b="1" smtClean="0">
                <a:solidFill>
                  <a:srgbClr val="FF0000"/>
                </a:solidFill>
                <a:ea typeface="ＭＳ Ｐゴシック" charset="-128"/>
              </a:rPr>
              <a:t>Endomembrane system</a:t>
            </a:r>
            <a:endParaRPr lang="en-US" smtClean="0">
              <a:solidFill>
                <a:srgbClr val="FF0000"/>
              </a:solidFill>
              <a:ea typeface="ＭＳ Ｐゴシック" charset="-128"/>
            </a:endParaRPr>
          </a:p>
          <a:p>
            <a:pPr eaLnBrk="1" hangingPunct="1">
              <a:buFontTx/>
              <a:buNone/>
            </a:pPr>
            <a:r>
              <a:rPr lang="en-US" smtClean="0">
                <a:ea typeface="ＭＳ Ｐゴシック" charset="-128"/>
              </a:rPr>
              <a:t>	-a series of membranes throughout the cytoplasm</a:t>
            </a:r>
          </a:p>
          <a:p>
            <a:pPr eaLnBrk="1" hangingPunct="1">
              <a:buFontTx/>
              <a:buNone/>
            </a:pPr>
            <a:r>
              <a:rPr lang="en-US" smtClean="0">
                <a:ea typeface="ＭＳ Ｐゴシック" charset="-128"/>
              </a:rPr>
              <a:t>	-divides cell into compartments where different cellular functions occur</a:t>
            </a:r>
          </a:p>
          <a:p>
            <a:pPr eaLnBrk="1" hangingPunct="1">
              <a:buFontTx/>
              <a:buNone/>
            </a:pPr>
            <a:r>
              <a:rPr lang="en-US" smtClean="0">
                <a:ea typeface="ＭＳ Ｐゴシック" charset="-128"/>
              </a:rPr>
              <a:t>	1. Endoplasmic reticulum</a:t>
            </a:r>
          </a:p>
          <a:p>
            <a:pPr eaLnBrk="1" hangingPunct="1">
              <a:buFontTx/>
              <a:buNone/>
            </a:pPr>
            <a:r>
              <a:rPr lang="en-US" smtClean="0">
                <a:ea typeface="ＭＳ Ｐゴシック" charset="-128"/>
              </a:rPr>
              <a:t>	2. Golgi apparatus</a:t>
            </a:r>
          </a:p>
          <a:p>
            <a:pPr eaLnBrk="1" hangingPunct="1">
              <a:buFontTx/>
              <a:buNone/>
            </a:pPr>
            <a:r>
              <a:rPr lang="en-US" smtClean="0">
                <a:ea typeface="ＭＳ Ｐゴシック" charset="-128"/>
              </a:rPr>
              <a:t>	3. Lysosomes</a:t>
            </a:r>
          </a:p>
          <a:p>
            <a:pPr eaLnBrk="1" hangingPunct="1"/>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08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83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08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D195AEFD-4ACA-4CE4-B34C-9A5E4C0E9452}" type="slidenum">
              <a:rPr lang="en-US" smtClean="0"/>
              <a:pPr/>
              <a:t>23</a:t>
            </a:fld>
            <a:endParaRPr lang="en-US" smtClean="0"/>
          </a:p>
        </p:txBody>
      </p:sp>
      <p:sp>
        <p:nvSpPr>
          <p:cNvPr id="2457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48483"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Rough endoplasmic reticulum (RER)</a:t>
            </a:r>
            <a:endParaRPr lang="en-US" smtClean="0">
              <a:solidFill>
                <a:srgbClr val="FF0000"/>
              </a:solidFill>
              <a:ea typeface="ＭＳ Ｐゴシック" charset="-128"/>
            </a:endParaRPr>
          </a:p>
          <a:p>
            <a:pPr eaLnBrk="1" hangingPunct="1">
              <a:buFontTx/>
              <a:buNone/>
            </a:pPr>
            <a:r>
              <a:rPr lang="en-US" smtClean="0">
                <a:ea typeface="ＭＳ Ｐゴシック" charset="-128"/>
              </a:rPr>
              <a:t>	-membranes that create a network of channels throughout the cytoplasm</a:t>
            </a:r>
          </a:p>
          <a:p>
            <a:pPr eaLnBrk="1" hangingPunct="1">
              <a:buFontTx/>
              <a:buNone/>
            </a:pPr>
            <a:r>
              <a:rPr lang="en-US" smtClean="0">
                <a:ea typeface="ＭＳ Ｐゴシック" charset="-128"/>
              </a:rPr>
              <a:t>	-attachment of ribosomes to the membrane gives a rough appearance</a:t>
            </a:r>
          </a:p>
          <a:p>
            <a:pPr eaLnBrk="1" hangingPunct="1">
              <a:buFontTx/>
              <a:buNone/>
            </a:pPr>
            <a:r>
              <a:rPr lang="en-US" smtClean="0">
                <a:ea typeface="ＭＳ Ｐゴシック" charset="-128"/>
              </a:rPr>
              <a:t>	-synthesis of proteins to be secreted, sent to lysosomes or plasma membrane</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47459"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Smooth endoplasmic reticulum (SER)</a:t>
            </a:r>
            <a:endParaRPr lang="en-US" smtClean="0">
              <a:ea typeface="ＭＳ Ｐゴシック" charset="-128"/>
            </a:endParaRPr>
          </a:p>
          <a:p>
            <a:pPr eaLnBrk="1" hangingPunct="1">
              <a:buFontTx/>
              <a:buNone/>
            </a:pPr>
            <a:r>
              <a:rPr lang="en-US" smtClean="0">
                <a:ea typeface="ＭＳ Ｐゴシック" charset="-128"/>
              </a:rPr>
              <a:t>	-functions:</a:t>
            </a:r>
          </a:p>
          <a:p>
            <a:pPr eaLnBrk="1" hangingPunct="1">
              <a:buFontTx/>
              <a:buNone/>
            </a:pPr>
            <a:r>
              <a:rPr lang="en-US" smtClean="0">
                <a:ea typeface="ＭＳ Ｐゴシック" charset="-128"/>
              </a:rPr>
              <a:t>		-synthesis of membrane lipids</a:t>
            </a:r>
          </a:p>
          <a:p>
            <a:pPr eaLnBrk="1" hangingPunct="1">
              <a:buFontTx/>
              <a:buNone/>
            </a:pPr>
            <a:r>
              <a:rPr lang="en-US" smtClean="0">
                <a:ea typeface="ＭＳ Ｐゴシック" charset="-128"/>
              </a:rPr>
              <a:t>		-calcium storage</a:t>
            </a:r>
          </a:p>
          <a:p>
            <a:pPr eaLnBrk="1" hangingPunct="1">
              <a:buFontTx/>
              <a:buNone/>
            </a:pPr>
            <a:r>
              <a:rPr lang="en-US" smtClean="0">
                <a:ea typeface="ＭＳ Ｐゴシック" charset="-128"/>
              </a:rPr>
              <a:t>		-detoxification of foreign substances</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685800" y="381000"/>
            <a:ext cx="7772400" cy="914400"/>
          </a:xfrm>
        </p:spPr>
        <p:txBody>
          <a:bodyPr/>
          <a:lstStyle/>
          <a:p>
            <a:pPr eaLnBrk="1" hangingPunct="1"/>
            <a:r>
              <a:rPr lang="en-US" smtClean="0">
                <a:solidFill>
                  <a:srgbClr val="3F3FFF"/>
                </a:solidFill>
                <a:ea typeface="ＭＳ Ｐゴシック" charset="-128"/>
              </a:rPr>
              <a:t>Endomembrane System</a:t>
            </a:r>
          </a:p>
        </p:txBody>
      </p:sp>
      <p:pic>
        <p:nvPicPr>
          <p:cNvPr id="26628" name="Picture 7" descr="rav65819_04_11"/>
          <p:cNvPicPr>
            <a:picLocks noChangeAspect="1" noChangeArrowheads="1"/>
          </p:cNvPicPr>
          <p:nvPr/>
        </p:nvPicPr>
        <p:blipFill>
          <a:blip r:embed="rId2"/>
          <a:srcRect t="1620"/>
          <a:stretch>
            <a:fillRect/>
          </a:stretch>
        </p:blipFill>
        <p:spPr bwMode="auto">
          <a:xfrm>
            <a:off x="527050" y="1447800"/>
            <a:ext cx="8086725" cy="4432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45411"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Golgi apparatus</a:t>
            </a:r>
            <a:endParaRPr lang="en-US" smtClean="0">
              <a:solidFill>
                <a:srgbClr val="FF0000"/>
              </a:solidFill>
              <a:ea typeface="ＭＳ Ｐゴシック" charset="-128"/>
            </a:endParaRPr>
          </a:p>
          <a:p>
            <a:pPr eaLnBrk="1" hangingPunct="1">
              <a:buFontTx/>
              <a:buNone/>
            </a:pPr>
            <a:r>
              <a:rPr lang="en-US" smtClean="0">
                <a:ea typeface="ＭＳ Ｐゴシック" charset="-128"/>
              </a:rPr>
              <a:t>	-flattened stacks of interconnected membranes</a:t>
            </a:r>
          </a:p>
          <a:p>
            <a:pPr eaLnBrk="1" hangingPunct="1">
              <a:buFontTx/>
              <a:buNone/>
            </a:pPr>
            <a:r>
              <a:rPr lang="en-US" smtClean="0">
                <a:ea typeface="ＭＳ Ｐゴシック" charset="-128"/>
              </a:rPr>
              <a:t>	-packaging and distribution of materials to different parts of the cell</a:t>
            </a:r>
          </a:p>
          <a:p>
            <a:pPr eaLnBrk="1" hangingPunct="1">
              <a:buFontTx/>
              <a:buNone/>
            </a:pPr>
            <a:r>
              <a:rPr lang="en-US" smtClean="0">
                <a:ea typeface="ＭＳ Ｐゴシック" charset="-128"/>
              </a:rPr>
              <a:t>	-synthesis of cell wall components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5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11" descr="rav65819_04_13"/>
          <p:cNvPicPr>
            <a:picLocks noChangeAspect="1" noChangeArrowheads="1"/>
          </p:cNvPicPr>
          <p:nvPr/>
        </p:nvPicPr>
        <p:blipFill>
          <a:blip r:embed="rId2"/>
          <a:srcRect/>
          <a:stretch>
            <a:fillRect/>
          </a:stretch>
        </p:blipFill>
        <p:spPr bwMode="auto">
          <a:xfrm>
            <a:off x="2989263" y="127000"/>
            <a:ext cx="3165475" cy="660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p>
            <a:fld id="{ED61BC6F-7C20-4B1D-8F12-4002A29AD45A}" type="slidenum">
              <a:rPr lang="en-US" smtClean="0"/>
              <a:pPr/>
              <a:t>28</a:t>
            </a:fld>
            <a:endParaRPr lang="en-US" smtClean="0"/>
          </a:p>
        </p:txBody>
      </p:sp>
      <p:sp>
        <p:nvSpPr>
          <p:cNvPr id="2969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50531"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Lysosomes</a:t>
            </a:r>
            <a:endParaRPr lang="en-US" smtClean="0">
              <a:solidFill>
                <a:srgbClr val="FF0000"/>
              </a:solidFill>
              <a:ea typeface="ＭＳ Ｐゴシック" charset="-128"/>
            </a:endParaRPr>
          </a:p>
          <a:p>
            <a:pPr eaLnBrk="1" hangingPunct="1">
              <a:buFontTx/>
              <a:buNone/>
            </a:pPr>
            <a:r>
              <a:rPr lang="en-US" smtClean="0">
                <a:ea typeface="ＭＳ Ｐゴシック" charset="-128"/>
              </a:rPr>
              <a:t>	-membrane bound vesicles containing digestive enzymes to break down macromolecules</a:t>
            </a:r>
          </a:p>
          <a:p>
            <a:pPr eaLnBrk="1" hangingPunct="1">
              <a:buFontTx/>
              <a:buNone/>
            </a:pPr>
            <a:r>
              <a:rPr lang="en-US" smtClean="0">
                <a:ea typeface="ＭＳ Ｐゴシック" charset="-128"/>
              </a:rPr>
              <a:t>	-destroy cells or foreign matter that the cell has engulfed by phagocytosis</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7" descr="rav65819_04_14"/>
          <p:cNvPicPr>
            <a:picLocks noChangeAspect="1" noChangeArrowheads="1"/>
          </p:cNvPicPr>
          <p:nvPr/>
        </p:nvPicPr>
        <p:blipFill>
          <a:blip r:embed="rId2"/>
          <a:srcRect/>
          <a:stretch>
            <a:fillRect/>
          </a:stretch>
        </p:blipFill>
        <p:spPr bwMode="auto">
          <a:xfrm>
            <a:off x="3051175" y="211138"/>
            <a:ext cx="3041650" cy="6435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44387"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Microbodies</a:t>
            </a:r>
            <a:endParaRPr lang="en-US" smtClean="0">
              <a:solidFill>
                <a:srgbClr val="FF0000"/>
              </a:solidFill>
              <a:ea typeface="ＭＳ Ｐゴシック" charset="-128"/>
            </a:endParaRPr>
          </a:p>
          <a:p>
            <a:pPr eaLnBrk="1" hangingPunct="1">
              <a:buFontTx/>
              <a:buNone/>
            </a:pPr>
            <a:r>
              <a:rPr lang="en-US" smtClean="0">
                <a:ea typeface="ＭＳ Ｐゴシック" charset="-128"/>
              </a:rPr>
              <a:t>	-membrane bound vesicles </a:t>
            </a:r>
          </a:p>
          <a:p>
            <a:pPr eaLnBrk="1" hangingPunct="1">
              <a:buFontTx/>
              <a:buNone/>
            </a:pPr>
            <a:r>
              <a:rPr lang="en-US" smtClean="0">
                <a:ea typeface="ＭＳ Ｐゴシック" charset="-128"/>
              </a:rPr>
              <a:t>	-contain enzymes</a:t>
            </a:r>
          </a:p>
          <a:p>
            <a:pPr eaLnBrk="1" hangingPunct="1">
              <a:buFontTx/>
              <a:buNone/>
            </a:pPr>
            <a:r>
              <a:rPr lang="en-US" smtClean="0">
                <a:ea typeface="ＭＳ Ｐゴシック" charset="-128"/>
              </a:rPr>
              <a:t>	-not part of the endomembrane system</a:t>
            </a:r>
          </a:p>
          <a:p>
            <a:pPr eaLnBrk="1" hangingPunct="1">
              <a:buFontTx/>
              <a:buNone/>
            </a:pPr>
            <a:r>
              <a:rPr lang="en-US" smtClean="0">
                <a:ea typeface="ＭＳ Ｐゴシック" charset="-128"/>
              </a:rPr>
              <a:t>	-</a:t>
            </a:r>
            <a:r>
              <a:rPr lang="en-US" b="1" smtClean="0">
                <a:solidFill>
                  <a:srgbClr val="FF0000"/>
                </a:solidFill>
                <a:ea typeface="ＭＳ Ｐゴシック" charset="-128"/>
              </a:rPr>
              <a:t>peroxisomes</a:t>
            </a:r>
            <a:r>
              <a:rPr lang="en-US" smtClean="0">
                <a:ea typeface="ＭＳ Ｐゴシック" charset="-128"/>
              </a:rPr>
              <a:t> contain oxidative enzymes and catalase</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Endomembrane System</a:t>
            </a:r>
          </a:p>
        </p:txBody>
      </p:sp>
      <p:sp>
        <p:nvSpPr>
          <p:cNvPr id="149507" name="Rectangle 3"/>
          <p:cNvSpPr>
            <a:spLocks noGrp="1" noChangeArrowheads="1"/>
          </p:cNvSpPr>
          <p:nvPr>
            <p:ph type="body" idx="1"/>
          </p:nvPr>
        </p:nvSpPr>
        <p:spPr/>
        <p:txBody>
          <a:bodyPr/>
          <a:lstStyle/>
          <a:p>
            <a:pPr eaLnBrk="1" hangingPunct="1">
              <a:lnSpc>
                <a:spcPct val="90000"/>
              </a:lnSpc>
              <a:buFontTx/>
              <a:buNone/>
            </a:pPr>
            <a:r>
              <a:rPr lang="en-US" b="1" dirty="0" smtClean="0">
                <a:solidFill>
                  <a:srgbClr val="FF0000"/>
                </a:solidFill>
                <a:ea typeface="ＭＳ Ｐゴシック" charset="-128"/>
              </a:rPr>
              <a:t>Vacuoles</a:t>
            </a:r>
            <a:endParaRPr lang="en-US" dirty="0" smtClean="0">
              <a:solidFill>
                <a:srgbClr val="FF0000"/>
              </a:solidFill>
              <a:ea typeface="ＭＳ Ｐゴシック" charset="-128"/>
            </a:endParaRPr>
          </a:p>
          <a:p>
            <a:pPr eaLnBrk="1" hangingPunct="1">
              <a:lnSpc>
                <a:spcPct val="90000"/>
              </a:lnSpc>
              <a:buFontTx/>
              <a:buNone/>
            </a:pPr>
            <a:r>
              <a:rPr lang="en-US" dirty="0" smtClean="0">
                <a:ea typeface="ＭＳ Ｐゴシック" charset="-128"/>
              </a:rPr>
              <a:t>	-membrane-bound structures with various functions depending on the cell type</a:t>
            </a:r>
          </a:p>
          <a:p>
            <a:pPr eaLnBrk="1" hangingPunct="1">
              <a:lnSpc>
                <a:spcPct val="90000"/>
              </a:lnSpc>
              <a:buFontTx/>
              <a:buNone/>
            </a:pPr>
            <a:endParaRPr lang="en-US" dirty="0" smtClean="0">
              <a:ea typeface="ＭＳ Ｐゴシック" charset="-128"/>
            </a:endParaRPr>
          </a:p>
          <a:p>
            <a:pPr eaLnBrk="1" hangingPunct="1">
              <a:lnSpc>
                <a:spcPct val="90000"/>
              </a:lnSpc>
              <a:buFontTx/>
              <a:buNone/>
            </a:pPr>
            <a:r>
              <a:rPr lang="en-US" dirty="0" smtClean="0">
                <a:ea typeface="ＭＳ Ｐゴシック" charset="-128"/>
              </a:rPr>
              <a:t>There are different types of vacuoles:</a:t>
            </a:r>
          </a:p>
          <a:p>
            <a:pPr eaLnBrk="1" hangingPunct="1">
              <a:lnSpc>
                <a:spcPct val="90000"/>
              </a:lnSpc>
              <a:buFontTx/>
              <a:buNone/>
            </a:pPr>
            <a:r>
              <a:rPr lang="en-US" dirty="0" smtClean="0">
                <a:ea typeface="ＭＳ Ｐゴシック" charset="-128"/>
              </a:rPr>
              <a:t>	-</a:t>
            </a:r>
            <a:r>
              <a:rPr lang="en-US" b="1" dirty="0" smtClean="0">
                <a:solidFill>
                  <a:srgbClr val="FF0000"/>
                </a:solidFill>
                <a:ea typeface="ＭＳ Ｐゴシック" charset="-128"/>
              </a:rPr>
              <a:t>central vacuole</a:t>
            </a:r>
            <a:r>
              <a:rPr lang="en-US" dirty="0" smtClean="0">
                <a:ea typeface="ＭＳ Ｐゴシック" charset="-128"/>
              </a:rPr>
              <a:t> in plant cells</a:t>
            </a:r>
          </a:p>
          <a:p>
            <a:pPr eaLnBrk="1" hangingPunct="1">
              <a:lnSpc>
                <a:spcPct val="90000"/>
              </a:lnSpc>
              <a:buFontTx/>
              <a:buNone/>
            </a:pPr>
            <a:r>
              <a:rPr lang="en-US" dirty="0" smtClean="0">
                <a:ea typeface="ＭＳ Ｐゴシック" charset="-128"/>
              </a:rPr>
              <a:t>	-contractile vacuole of some </a:t>
            </a:r>
            <a:r>
              <a:rPr lang="en-US" dirty="0" err="1" smtClean="0">
                <a:ea typeface="ＭＳ Ｐゴシック" charset="-128"/>
              </a:rPr>
              <a:t>protists</a:t>
            </a:r>
            <a:endParaRPr lang="en-US" dirty="0" smtClean="0">
              <a:ea typeface="ＭＳ Ｐゴシック" charset="-128"/>
            </a:endParaRPr>
          </a:p>
          <a:p>
            <a:pPr eaLnBrk="1" hangingPunct="1">
              <a:lnSpc>
                <a:spcPct val="90000"/>
              </a:lnSpc>
              <a:buFontTx/>
              <a:buNone/>
            </a:pPr>
            <a:r>
              <a:rPr lang="en-US" dirty="0" smtClean="0">
                <a:ea typeface="ＭＳ Ｐゴシック" charset="-128"/>
              </a:rPr>
              <a:t>	-vacuoles for storage</a:t>
            </a:r>
            <a:endParaRPr lang="en-US" b="1" dirty="0"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0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950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950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95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85800" y="304800"/>
            <a:ext cx="7772400" cy="685800"/>
          </a:xfrm>
        </p:spPr>
        <p:txBody>
          <a:bodyPr/>
          <a:lstStyle/>
          <a:p>
            <a:pPr eaLnBrk="1" hangingPunct="1"/>
            <a:r>
              <a:rPr lang="en-US" sz="4000" b="1" dirty="0" smtClean="0">
                <a:solidFill>
                  <a:srgbClr val="3F3FFF"/>
                </a:solidFill>
                <a:ea typeface="ＭＳ Ｐゴシック" charset="-128"/>
              </a:rPr>
              <a:t>Mitochondria</a:t>
            </a:r>
          </a:p>
        </p:txBody>
      </p:sp>
      <p:sp>
        <p:nvSpPr>
          <p:cNvPr id="121859" name="Rectangle 3"/>
          <p:cNvSpPr>
            <a:spLocks noGrp="1" noChangeArrowheads="1"/>
          </p:cNvSpPr>
          <p:nvPr>
            <p:ph type="body" idx="1"/>
          </p:nvPr>
        </p:nvSpPr>
        <p:spPr>
          <a:xfrm>
            <a:off x="685800" y="1371600"/>
            <a:ext cx="7772400" cy="4724400"/>
          </a:xfrm>
        </p:spPr>
        <p:txBody>
          <a:bodyPr/>
          <a:lstStyle/>
          <a:p>
            <a:pPr eaLnBrk="1" hangingPunct="1">
              <a:buFontTx/>
              <a:buNone/>
            </a:pPr>
            <a:r>
              <a:rPr lang="en-US" b="1" dirty="0" smtClean="0">
                <a:solidFill>
                  <a:srgbClr val="FF0000"/>
                </a:solidFill>
                <a:ea typeface="ＭＳ Ｐゴシック" charset="-128"/>
              </a:rPr>
              <a:t>Mitochondria</a:t>
            </a:r>
            <a:endParaRPr lang="en-US" dirty="0" smtClean="0">
              <a:solidFill>
                <a:srgbClr val="FF0000"/>
              </a:solidFill>
              <a:ea typeface="ＭＳ Ｐゴシック" charset="-128"/>
            </a:endParaRPr>
          </a:p>
          <a:p>
            <a:pPr eaLnBrk="1" hangingPunct="1">
              <a:buFontTx/>
              <a:buNone/>
            </a:pPr>
            <a:r>
              <a:rPr lang="en-US" dirty="0" smtClean="0">
                <a:ea typeface="ＭＳ Ｐゴシック" charset="-128"/>
              </a:rPr>
              <a:t>	-organelles present in all types of eukaryotic cells</a:t>
            </a:r>
          </a:p>
          <a:p>
            <a:pPr eaLnBrk="1" hangingPunct="1">
              <a:buFontTx/>
              <a:buNone/>
            </a:pPr>
            <a:r>
              <a:rPr lang="en-US" dirty="0" smtClean="0">
                <a:ea typeface="ＭＳ Ｐゴシック" charset="-128"/>
              </a:rPr>
              <a:t>	-contain oxidative metabolism enzymes for transferring the energy within macromolecules to ATP (AKA:  Cellular Respiration)</a:t>
            </a:r>
          </a:p>
          <a:p>
            <a:pPr eaLnBrk="1" hangingPunct="1">
              <a:buFontTx/>
              <a:buNone/>
            </a:pPr>
            <a:r>
              <a:rPr lang="en-US" dirty="0" smtClean="0">
                <a:ea typeface="ＭＳ Ｐゴシック" charset="-128"/>
              </a:rPr>
              <a:t>	-found in all types of eukaryotic cells</a:t>
            </a:r>
          </a:p>
          <a:p>
            <a:pPr eaLnBrk="1" hangingPunct="1"/>
            <a:endParaRPr lang="en-US" b="1" dirty="0"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8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8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8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p:spPr>
        <p:txBody>
          <a:bodyPr/>
          <a:lstStyle/>
          <a:p>
            <a:fld id="{E070D287-A04C-4AC8-BB27-335020361B38}" type="slidenum">
              <a:rPr lang="en-US" smtClean="0"/>
              <a:pPr/>
              <a:t>33</a:t>
            </a:fld>
            <a:endParaRPr lang="en-US" smtClean="0"/>
          </a:p>
        </p:txBody>
      </p:sp>
      <p:sp>
        <p:nvSpPr>
          <p:cNvPr id="34819" name="Rectangle 2"/>
          <p:cNvSpPr>
            <a:spLocks noGrp="1" noChangeArrowheads="1"/>
          </p:cNvSpPr>
          <p:nvPr>
            <p:ph type="title"/>
          </p:nvPr>
        </p:nvSpPr>
        <p:spPr>
          <a:xfrm>
            <a:off x="685800" y="381000"/>
            <a:ext cx="7772400" cy="685800"/>
          </a:xfrm>
        </p:spPr>
        <p:txBody>
          <a:bodyPr/>
          <a:lstStyle/>
          <a:p>
            <a:pPr eaLnBrk="1" hangingPunct="1"/>
            <a:r>
              <a:rPr lang="en-US" smtClean="0">
                <a:solidFill>
                  <a:srgbClr val="3F3FFF"/>
                </a:solidFill>
                <a:ea typeface="ＭＳ Ｐゴシック" charset="-128"/>
              </a:rPr>
              <a:t>Mitochondria</a:t>
            </a:r>
          </a:p>
        </p:txBody>
      </p:sp>
      <p:sp>
        <p:nvSpPr>
          <p:cNvPr id="158723" name="Rectangle 3"/>
          <p:cNvSpPr>
            <a:spLocks noGrp="1" noChangeArrowheads="1"/>
          </p:cNvSpPr>
          <p:nvPr>
            <p:ph type="body" idx="1"/>
          </p:nvPr>
        </p:nvSpPr>
        <p:spPr>
          <a:xfrm>
            <a:off x="457200" y="1265238"/>
            <a:ext cx="8229600" cy="4983162"/>
          </a:xfrm>
        </p:spPr>
        <p:txBody>
          <a:bodyPr/>
          <a:lstStyle/>
          <a:p>
            <a:pPr eaLnBrk="1" hangingPunct="1">
              <a:buFontTx/>
              <a:buNone/>
            </a:pPr>
            <a:r>
              <a:rPr lang="en-US" smtClean="0">
                <a:ea typeface="ＭＳ Ｐゴシック" charset="-128"/>
              </a:rPr>
              <a:t>	-surrounded by 2 membranes</a:t>
            </a:r>
          </a:p>
          <a:p>
            <a:pPr eaLnBrk="1" hangingPunct="1">
              <a:buFontTx/>
              <a:buNone/>
            </a:pPr>
            <a:r>
              <a:rPr lang="en-US" smtClean="0">
                <a:ea typeface="ＭＳ Ｐゴシック" charset="-128"/>
              </a:rPr>
              <a:t>		-smooth outer membrane</a:t>
            </a:r>
          </a:p>
          <a:p>
            <a:pPr eaLnBrk="1" hangingPunct="1">
              <a:buFontTx/>
              <a:buNone/>
            </a:pPr>
            <a:r>
              <a:rPr lang="en-US" smtClean="0">
                <a:ea typeface="ＭＳ Ｐゴシック" charset="-128"/>
              </a:rPr>
              <a:t>		-folded inner membrane with layers 	called </a:t>
            </a:r>
            <a:r>
              <a:rPr lang="en-US" b="1" smtClean="0">
                <a:solidFill>
                  <a:srgbClr val="FF0000"/>
                </a:solidFill>
                <a:ea typeface="ＭＳ Ｐゴシック" charset="-128"/>
              </a:rPr>
              <a:t>cristae</a:t>
            </a:r>
            <a:endParaRPr lang="en-US" smtClean="0">
              <a:solidFill>
                <a:srgbClr val="FF0000"/>
              </a:solidFill>
              <a:ea typeface="ＭＳ Ｐゴシック" charset="-128"/>
            </a:endParaRPr>
          </a:p>
          <a:p>
            <a:pPr eaLnBrk="1" hangingPunct="1">
              <a:buFontTx/>
              <a:buNone/>
            </a:pPr>
            <a:r>
              <a:rPr lang="en-US" smtClean="0">
                <a:ea typeface="ＭＳ Ｐゴシック" charset="-128"/>
              </a:rPr>
              <a:t>	-</a:t>
            </a:r>
            <a:r>
              <a:rPr lang="en-US" b="1" smtClean="0">
                <a:solidFill>
                  <a:srgbClr val="FF0000"/>
                </a:solidFill>
                <a:ea typeface="ＭＳ Ｐゴシック" charset="-128"/>
              </a:rPr>
              <a:t>matrix</a:t>
            </a:r>
            <a:r>
              <a:rPr lang="en-US" smtClean="0">
                <a:ea typeface="ＭＳ Ｐゴシック" charset="-128"/>
              </a:rPr>
              <a:t> is within the inner membrane</a:t>
            </a:r>
          </a:p>
          <a:p>
            <a:pPr eaLnBrk="1" hangingPunct="1">
              <a:buFontTx/>
              <a:buNone/>
            </a:pPr>
            <a:r>
              <a:rPr lang="en-US" smtClean="0">
                <a:ea typeface="ＭＳ Ｐゴシック" charset="-128"/>
              </a:rPr>
              <a:t>	-</a:t>
            </a:r>
            <a:r>
              <a:rPr lang="en-US" b="1" smtClean="0">
                <a:solidFill>
                  <a:srgbClr val="FF0000"/>
                </a:solidFill>
                <a:ea typeface="ＭＳ Ｐゴシック" charset="-128"/>
              </a:rPr>
              <a:t>intermembrane space</a:t>
            </a:r>
            <a:r>
              <a:rPr lang="en-US" smtClean="0">
                <a:ea typeface="ＭＳ Ｐゴシック" charset="-128"/>
              </a:rPr>
              <a:t> is located between the two membranes</a:t>
            </a:r>
          </a:p>
          <a:p>
            <a:pPr eaLnBrk="1" hangingPunct="1">
              <a:buFontTx/>
              <a:buNone/>
            </a:pPr>
            <a:r>
              <a:rPr lang="en-US" smtClean="0">
                <a:ea typeface="ＭＳ Ｐゴシック" charset="-128"/>
              </a:rPr>
              <a:t>	-contain their own DNA – mtDNA – maternally inherited – circular plasmid</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7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7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7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p>
            <a:fld id="{58259A07-5FFC-4C43-9612-FBB11454B874}" type="slidenum">
              <a:rPr lang="en-US" smtClean="0"/>
              <a:pPr/>
              <a:t>34</a:t>
            </a:fld>
            <a:endParaRPr lang="en-US" smtClean="0"/>
          </a:p>
        </p:txBody>
      </p:sp>
      <p:sp>
        <p:nvSpPr>
          <p:cNvPr id="35843"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Mitochondria</a:t>
            </a:r>
          </a:p>
        </p:txBody>
      </p:sp>
      <p:pic>
        <p:nvPicPr>
          <p:cNvPr id="35844" name="Picture 7" descr="rav65819_04_17"/>
          <p:cNvPicPr>
            <a:picLocks noChangeAspect="1" noChangeArrowheads="1"/>
          </p:cNvPicPr>
          <p:nvPr/>
        </p:nvPicPr>
        <p:blipFill>
          <a:blip r:embed="rId2"/>
          <a:srcRect/>
          <a:stretch>
            <a:fillRect/>
          </a:stretch>
        </p:blipFill>
        <p:spPr bwMode="auto">
          <a:xfrm>
            <a:off x="487363" y="1458913"/>
            <a:ext cx="8169275" cy="4486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85800" y="152400"/>
            <a:ext cx="7772400" cy="762000"/>
          </a:xfrm>
        </p:spPr>
        <p:txBody>
          <a:bodyPr/>
          <a:lstStyle/>
          <a:p>
            <a:pPr eaLnBrk="1" hangingPunct="1"/>
            <a:r>
              <a:rPr lang="en-US" dirty="0" smtClean="0">
                <a:solidFill>
                  <a:srgbClr val="3F3FFF"/>
                </a:solidFill>
                <a:ea typeface="ＭＳ Ｐゴシック" charset="-128"/>
              </a:rPr>
              <a:t>Chloroplasts</a:t>
            </a:r>
          </a:p>
        </p:txBody>
      </p:sp>
      <p:sp>
        <p:nvSpPr>
          <p:cNvPr id="122883" name="Rectangle 3"/>
          <p:cNvSpPr>
            <a:spLocks noGrp="1" noChangeArrowheads="1"/>
          </p:cNvSpPr>
          <p:nvPr>
            <p:ph type="body" idx="1"/>
          </p:nvPr>
        </p:nvSpPr>
        <p:spPr>
          <a:xfrm>
            <a:off x="381000" y="1066800"/>
            <a:ext cx="8534400" cy="5410200"/>
          </a:xfrm>
        </p:spPr>
        <p:txBody>
          <a:bodyPr/>
          <a:lstStyle/>
          <a:p>
            <a:pPr eaLnBrk="1" hangingPunct="1">
              <a:buFontTx/>
              <a:buNone/>
            </a:pPr>
            <a:r>
              <a:rPr lang="en-US" b="1" dirty="0" smtClean="0">
                <a:solidFill>
                  <a:srgbClr val="FF0000"/>
                </a:solidFill>
                <a:ea typeface="ＭＳ Ｐゴシック" charset="-128"/>
              </a:rPr>
              <a:t>Chloroplasts</a:t>
            </a:r>
            <a:endParaRPr lang="en-US" dirty="0" smtClean="0">
              <a:solidFill>
                <a:srgbClr val="FF0000"/>
              </a:solidFill>
              <a:ea typeface="ＭＳ Ｐゴシック" charset="-128"/>
            </a:endParaRPr>
          </a:p>
          <a:p>
            <a:pPr eaLnBrk="1" hangingPunct="1">
              <a:buFontTx/>
              <a:buNone/>
            </a:pPr>
            <a:r>
              <a:rPr lang="en-US" dirty="0" smtClean="0">
                <a:ea typeface="ＭＳ Ｐゴシック" charset="-128"/>
              </a:rPr>
              <a:t>	-organelles present in cells of plants and some other eukaryotes</a:t>
            </a:r>
          </a:p>
          <a:p>
            <a:pPr eaLnBrk="1" hangingPunct="1">
              <a:buFontTx/>
              <a:buNone/>
            </a:pPr>
            <a:r>
              <a:rPr lang="en-US" dirty="0" smtClean="0">
                <a:ea typeface="ＭＳ Ｐゴシック" charset="-128"/>
              </a:rPr>
              <a:t>	-contain chlorophyll for photosynthesis</a:t>
            </a:r>
          </a:p>
          <a:p>
            <a:pPr eaLnBrk="1" hangingPunct="1">
              <a:buFontTx/>
              <a:buNone/>
            </a:pPr>
            <a:r>
              <a:rPr lang="en-US" dirty="0" smtClean="0">
                <a:ea typeface="ＭＳ Ｐゴシック" charset="-128"/>
              </a:rPr>
              <a:t>	-surrounded by 2 membranes</a:t>
            </a:r>
          </a:p>
          <a:p>
            <a:pPr eaLnBrk="1" hangingPunct="1">
              <a:buFontTx/>
              <a:buNone/>
            </a:pPr>
            <a:r>
              <a:rPr lang="en-US" dirty="0" smtClean="0">
                <a:ea typeface="ＭＳ Ｐゴシック" charset="-128"/>
              </a:rPr>
              <a:t>	-</a:t>
            </a:r>
            <a:r>
              <a:rPr lang="en-US" b="1" dirty="0" smtClean="0">
                <a:solidFill>
                  <a:srgbClr val="FF0000"/>
                </a:solidFill>
                <a:ea typeface="ＭＳ Ｐゴシック" charset="-128"/>
              </a:rPr>
              <a:t>thylakoids</a:t>
            </a:r>
            <a:r>
              <a:rPr lang="en-US" dirty="0" smtClean="0">
                <a:ea typeface="ＭＳ Ｐゴシック" charset="-128"/>
              </a:rPr>
              <a:t> are membranous sacs within the inner membrane</a:t>
            </a:r>
          </a:p>
          <a:p>
            <a:pPr eaLnBrk="1" hangingPunct="1">
              <a:buFontTx/>
              <a:buNone/>
            </a:pPr>
            <a:r>
              <a:rPr lang="en-US" dirty="0" smtClean="0">
                <a:ea typeface="ＭＳ Ｐゴシック" charset="-128"/>
              </a:rPr>
              <a:t>	-</a:t>
            </a:r>
            <a:r>
              <a:rPr lang="en-US" b="1" dirty="0" smtClean="0">
                <a:solidFill>
                  <a:srgbClr val="FF0000"/>
                </a:solidFill>
                <a:ea typeface="ＭＳ Ｐゴシック" charset="-128"/>
              </a:rPr>
              <a:t>grana</a:t>
            </a:r>
            <a:r>
              <a:rPr lang="en-US" dirty="0" smtClean="0">
                <a:ea typeface="ＭＳ Ｐゴシック" charset="-128"/>
              </a:rPr>
              <a:t> are stacks of thylakoids</a:t>
            </a:r>
          </a:p>
          <a:p>
            <a:pPr eaLnBrk="1" hangingPunct="1">
              <a:buFontTx/>
              <a:buNone/>
            </a:pPr>
            <a:r>
              <a:rPr lang="en-US" dirty="0" smtClean="0">
                <a:ea typeface="ＭＳ Ｐゴシック" charset="-128"/>
              </a:rPr>
              <a:t>	- also have own DNA – circular plasmid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88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685800" y="228600"/>
            <a:ext cx="7772400" cy="971550"/>
          </a:xfrm>
        </p:spPr>
        <p:txBody>
          <a:bodyPr/>
          <a:lstStyle/>
          <a:p>
            <a:pPr eaLnBrk="1" hangingPunct="1"/>
            <a:r>
              <a:rPr lang="en-US" dirty="0" smtClean="0">
                <a:solidFill>
                  <a:srgbClr val="3F3FFF"/>
                </a:solidFill>
                <a:ea typeface="ＭＳ Ｐゴシック" charset="-128"/>
              </a:rPr>
              <a:t>Chloroplasts</a:t>
            </a:r>
          </a:p>
        </p:txBody>
      </p:sp>
      <p:pic>
        <p:nvPicPr>
          <p:cNvPr id="37892" name="Picture 6" descr="rav65819_04_18"/>
          <p:cNvPicPr>
            <a:picLocks noChangeAspect="1" noChangeArrowheads="1"/>
          </p:cNvPicPr>
          <p:nvPr/>
        </p:nvPicPr>
        <p:blipFill>
          <a:blip r:embed="rId2"/>
          <a:srcRect/>
          <a:stretch>
            <a:fillRect/>
          </a:stretch>
        </p:blipFill>
        <p:spPr bwMode="auto">
          <a:xfrm>
            <a:off x="468313" y="1219200"/>
            <a:ext cx="8447087" cy="4886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p:spPr>
        <p:txBody>
          <a:bodyPr/>
          <a:lstStyle/>
          <a:p>
            <a:fld id="{DEAEF06F-7CB9-4C57-B87F-2742FF3DC638}" type="slidenum">
              <a:rPr lang="en-US" smtClean="0"/>
              <a:pPr/>
              <a:t>37</a:t>
            </a:fld>
            <a:endParaRPr lang="en-US" dirty="0" smtClean="0"/>
          </a:p>
        </p:txBody>
      </p:sp>
      <p:sp>
        <p:nvSpPr>
          <p:cNvPr id="38915"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Mitochondria &amp; Chloroplasts</a:t>
            </a:r>
          </a:p>
        </p:txBody>
      </p:sp>
      <p:sp>
        <p:nvSpPr>
          <p:cNvPr id="163843" name="Rectangle 3"/>
          <p:cNvSpPr>
            <a:spLocks noGrp="1" noChangeArrowheads="1"/>
          </p:cNvSpPr>
          <p:nvPr>
            <p:ph type="body" idx="1"/>
          </p:nvPr>
        </p:nvSpPr>
        <p:spPr/>
        <p:txBody>
          <a:bodyPr/>
          <a:lstStyle/>
          <a:p>
            <a:pPr eaLnBrk="1" hangingPunct="1">
              <a:buFontTx/>
              <a:buNone/>
            </a:pPr>
            <a:r>
              <a:rPr lang="en-US" b="1" dirty="0" smtClean="0">
                <a:solidFill>
                  <a:srgbClr val="FF0000"/>
                </a:solidFill>
                <a:ea typeface="ＭＳ Ｐゴシック" charset="-128"/>
              </a:rPr>
              <a:t>Endosymbiosis</a:t>
            </a:r>
            <a:endParaRPr lang="en-US" dirty="0" smtClean="0">
              <a:solidFill>
                <a:srgbClr val="FF0000"/>
              </a:solidFill>
              <a:ea typeface="ＭＳ Ｐゴシック" charset="-128"/>
            </a:endParaRPr>
          </a:p>
          <a:p>
            <a:pPr algn="just" eaLnBrk="1" hangingPunct="1">
              <a:buFontTx/>
              <a:buNone/>
            </a:pPr>
            <a:r>
              <a:rPr lang="en-US" dirty="0" smtClean="0">
                <a:ea typeface="ＭＳ Ｐゴシック" charset="-128"/>
              </a:rPr>
              <a:t>	-proposal that eukaryotic organelles evolved through a symbiotic relationship </a:t>
            </a:r>
          </a:p>
          <a:p>
            <a:pPr algn="just" eaLnBrk="1" hangingPunct="1">
              <a:buFontTx/>
              <a:buNone/>
            </a:pPr>
            <a:r>
              <a:rPr lang="en-US" dirty="0" smtClean="0">
                <a:ea typeface="ＭＳ Ｐゴシック" charset="-128"/>
              </a:rPr>
              <a:t>	-one cell engulfed a second cell and a symbiotic relationship developed</a:t>
            </a:r>
          </a:p>
          <a:p>
            <a:pPr algn="just" eaLnBrk="1" hangingPunct="1">
              <a:buFontTx/>
              <a:buNone/>
            </a:pPr>
            <a:r>
              <a:rPr lang="en-US" dirty="0" smtClean="0">
                <a:ea typeface="ＭＳ Ｐゴシック" charset="-128"/>
              </a:rPr>
              <a:t>	-mitochondria and chloroplasts are thought to have evolved this way </a:t>
            </a:r>
            <a:endParaRPr lang="en-US" b="1" dirty="0"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p>
            <a:fld id="{4FEA8B4D-11EF-4480-9489-69C6A61367FC}" type="slidenum">
              <a:rPr lang="en-US" smtClean="0"/>
              <a:pPr/>
              <a:t>38</a:t>
            </a:fld>
            <a:endParaRPr lang="en-US" smtClean="0"/>
          </a:p>
        </p:txBody>
      </p:sp>
      <p:sp>
        <p:nvSpPr>
          <p:cNvPr id="3993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Mitochondria &amp; Chloroplasts</a:t>
            </a:r>
          </a:p>
        </p:txBody>
      </p:sp>
      <p:sp>
        <p:nvSpPr>
          <p:cNvPr id="165892" name="Rectangle 4"/>
          <p:cNvSpPr>
            <a:spLocks noGrp="1" noChangeArrowheads="1"/>
          </p:cNvSpPr>
          <p:nvPr>
            <p:ph type="body" idx="1"/>
          </p:nvPr>
        </p:nvSpPr>
        <p:spPr/>
        <p:txBody>
          <a:bodyPr/>
          <a:lstStyle/>
          <a:p>
            <a:pPr eaLnBrk="1" hangingPunct="1">
              <a:lnSpc>
                <a:spcPct val="90000"/>
              </a:lnSpc>
              <a:buFontTx/>
              <a:buNone/>
            </a:pPr>
            <a:r>
              <a:rPr lang="en-US" smtClean="0">
                <a:ea typeface="ＭＳ Ｐゴシック" charset="-128"/>
              </a:rPr>
              <a:t>Much evidence supports this endosymbiosis theory.</a:t>
            </a:r>
          </a:p>
          <a:p>
            <a:pPr eaLnBrk="1" hangingPunct="1">
              <a:lnSpc>
                <a:spcPct val="90000"/>
              </a:lnSpc>
              <a:buFontTx/>
              <a:buNone/>
            </a:pPr>
            <a:endParaRPr lang="en-US" smtClean="0">
              <a:ea typeface="ＭＳ Ｐゴシック" charset="-128"/>
            </a:endParaRPr>
          </a:p>
          <a:p>
            <a:pPr eaLnBrk="1" hangingPunct="1">
              <a:lnSpc>
                <a:spcPct val="90000"/>
              </a:lnSpc>
              <a:buFontTx/>
              <a:buNone/>
            </a:pPr>
            <a:r>
              <a:rPr lang="en-US" smtClean="0">
                <a:ea typeface="ＭＳ Ｐゴシック" charset="-128"/>
              </a:rPr>
              <a:t>Mitochondria and chloroplasts:</a:t>
            </a:r>
          </a:p>
          <a:p>
            <a:pPr eaLnBrk="1" hangingPunct="1">
              <a:lnSpc>
                <a:spcPct val="90000"/>
              </a:lnSpc>
              <a:buFontTx/>
              <a:buNone/>
            </a:pPr>
            <a:r>
              <a:rPr lang="en-US" smtClean="0">
                <a:ea typeface="ＭＳ Ｐゴシック" charset="-128"/>
              </a:rPr>
              <a:t>	-have 2 membranes</a:t>
            </a:r>
          </a:p>
          <a:p>
            <a:pPr eaLnBrk="1" hangingPunct="1">
              <a:lnSpc>
                <a:spcPct val="90000"/>
              </a:lnSpc>
              <a:buFontTx/>
              <a:buNone/>
            </a:pPr>
            <a:r>
              <a:rPr lang="en-US" smtClean="0">
                <a:ea typeface="ＭＳ Ｐゴシック" charset="-128"/>
              </a:rPr>
              <a:t>	-possess DNA and ribosomes</a:t>
            </a:r>
          </a:p>
          <a:p>
            <a:pPr eaLnBrk="1" hangingPunct="1">
              <a:lnSpc>
                <a:spcPct val="90000"/>
              </a:lnSpc>
              <a:buFontTx/>
              <a:buNone/>
            </a:pPr>
            <a:r>
              <a:rPr lang="en-US" smtClean="0">
                <a:ea typeface="ＭＳ Ｐゴシック" charset="-128"/>
              </a:rPr>
              <a:t>	-are about the size of a prokaryotic cell</a:t>
            </a:r>
          </a:p>
          <a:p>
            <a:pPr eaLnBrk="1" hangingPunct="1">
              <a:lnSpc>
                <a:spcPct val="90000"/>
              </a:lnSpc>
              <a:buFontTx/>
              <a:buNone/>
            </a:pPr>
            <a:r>
              <a:rPr lang="en-US" smtClean="0">
                <a:ea typeface="ＭＳ Ｐゴシック" charset="-128"/>
              </a:rPr>
              <a:t>	-divide by a process similar to bacteria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589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589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589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589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589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76200"/>
            <a:ext cx="8763000" cy="533400"/>
          </a:xfrm>
        </p:spPr>
        <p:txBody>
          <a:bodyPr/>
          <a:lstStyle/>
          <a:p>
            <a:r>
              <a:rPr lang="en-IN" sz="3200" b="1" smtClean="0">
                <a:solidFill>
                  <a:srgbClr val="C00000"/>
                </a:solidFill>
                <a:ea typeface="ＭＳ Ｐゴシック" charset="-128"/>
              </a:rPr>
              <a:t>Endosymbiont Theory</a:t>
            </a:r>
          </a:p>
        </p:txBody>
      </p:sp>
      <p:sp>
        <p:nvSpPr>
          <p:cNvPr id="40963" name="Content Placeholder 2"/>
          <p:cNvSpPr>
            <a:spLocks noGrp="1"/>
          </p:cNvSpPr>
          <p:nvPr>
            <p:ph idx="1"/>
          </p:nvPr>
        </p:nvSpPr>
        <p:spPr>
          <a:xfrm>
            <a:off x="152400" y="762000"/>
            <a:ext cx="8686800" cy="5943600"/>
          </a:xfrm>
        </p:spPr>
        <p:txBody>
          <a:bodyPr/>
          <a:lstStyle/>
          <a:p>
            <a:pPr algn="just"/>
            <a:r>
              <a:rPr lang="en-IN" sz="2000" smtClean="0">
                <a:ea typeface="ＭＳ Ｐゴシック" charset="-128"/>
              </a:rPr>
              <a:t>This theory states that the organelles of eukaryotic cells are the descendants of once free-living prokaryotes that took up residence in a larger cell, establishing a symbiotic relationship. </a:t>
            </a:r>
          </a:p>
          <a:p>
            <a:pPr algn="just"/>
            <a:r>
              <a:rPr lang="en-IN" sz="2000" smtClean="0">
                <a:ea typeface="ＭＳ Ｐゴシック" charset="-128"/>
              </a:rPr>
              <a:t>This association evolved into the well-studied eukaryotic cell Chloroplasts and mitochondria provide the best examples of this theory. Both organelles resemble free-living prokaryotes. </a:t>
            </a:r>
          </a:p>
          <a:p>
            <a:pPr algn="just"/>
            <a:r>
              <a:rPr lang="en-IN" sz="2000" smtClean="0">
                <a:ea typeface="ＭＳ Ｐゴシック" charset="-128"/>
              </a:rPr>
              <a:t>In fact, as long ago as the 1880s some biologists observed that chloroplasts of eukaryotic cells resembled cyanobacteria (blue-green algae). Both chloroplasts and mitochondria have structures that are associated with free-living cells. For example, they contain both DNA and ribosomes, which are bacterial in size and nature, allowing them to synthesize some of their own proteins. </a:t>
            </a:r>
          </a:p>
          <a:p>
            <a:pPr algn="just"/>
            <a:r>
              <a:rPr lang="en-IN" sz="2000" smtClean="0">
                <a:ea typeface="ＭＳ Ｐゴシック" charset="-128"/>
              </a:rPr>
              <a:t>Both chloroplasts and mitochondria can divide to produce new chloroplasts and mitochondria in a manner very similar to prokaryotic cell division. The inner membranes of both organelles closely resemble the plasma membrane of prokaryotes. These features, as well as additional biochemical similarities, provide support for the validity of the Endosymbiont Theory.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685800" y="152400"/>
            <a:ext cx="7772400" cy="1143000"/>
          </a:xfrm>
        </p:spPr>
        <p:txBody>
          <a:bodyPr/>
          <a:lstStyle/>
          <a:p>
            <a:pPr eaLnBrk="1" hangingPunct="1"/>
            <a:r>
              <a:rPr lang="en-US" smtClean="0">
                <a:solidFill>
                  <a:srgbClr val="3F3FFF"/>
                </a:solidFill>
                <a:ea typeface="ＭＳ Ｐゴシック" charset="-128"/>
              </a:rPr>
              <a:t>Mitochondria &amp; Chloroplasts</a:t>
            </a:r>
          </a:p>
        </p:txBody>
      </p:sp>
      <p:pic>
        <p:nvPicPr>
          <p:cNvPr id="41988" name="Picture 7" descr="rav65819_04_19"/>
          <p:cNvPicPr>
            <a:picLocks noChangeAspect="1" noChangeArrowheads="1"/>
          </p:cNvPicPr>
          <p:nvPr/>
        </p:nvPicPr>
        <p:blipFill>
          <a:blip r:embed="rId2"/>
          <a:srcRect/>
          <a:stretch>
            <a:fillRect/>
          </a:stretch>
        </p:blipFill>
        <p:spPr bwMode="auto">
          <a:xfrm>
            <a:off x="3041650" y="1295400"/>
            <a:ext cx="3060700" cy="52514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Cytoskeleton</a:t>
            </a:r>
          </a:p>
        </p:txBody>
      </p:sp>
      <p:sp>
        <p:nvSpPr>
          <p:cNvPr id="123907"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Cytoskeleton</a:t>
            </a:r>
            <a:endParaRPr lang="en-US" smtClean="0">
              <a:solidFill>
                <a:srgbClr val="FF0000"/>
              </a:solidFill>
              <a:ea typeface="ＭＳ Ｐゴシック" charset="-128"/>
            </a:endParaRPr>
          </a:p>
          <a:p>
            <a:pPr eaLnBrk="1" hangingPunct="1">
              <a:buFontTx/>
              <a:buNone/>
            </a:pPr>
            <a:r>
              <a:rPr lang="en-US" smtClean="0">
                <a:ea typeface="ＭＳ Ｐゴシック" charset="-128"/>
              </a:rPr>
              <a:t>	-network of protein fibers found in all eukaryotic cells</a:t>
            </a:r>
          </a:p>
          <a:p>
            <a:pPr eaLnBrk="1" hangingPunct="1">
              <a:buFontTx/>
              <a:buNone/>
            </a:pPr>
            <a:r>
              <a:rPr lang="en-US" smtClean="0">
                <a:ea typeface="ＭＳ Ｐゴシック" charset="-128"/>
              </a:rPr>
              <a:t>	-supports the shape of the cell </a:t>
            </a:r>
          </a:p>
          <a:p>
            <a:pPr eaLnBrk="1" hangingPunct="1">
              <a:buFontTx/>
              <a:buNone/>
            </a:pPr>
            <a:r>
              <a:rPr lang="en-US" smtClean="0">
                <a:ea typeface="ＭＳ Ｐゴシック" charset="-128"/>
              </a:rPr>
              <a:t>	-keeps organelles in fixed locations</a:t>
            </a:r>
          </a:p>
          <a:p>
            <a:pPr eaLnBrk="1" hangingPunct="1">
              <a:buFontTx/>
              <a:buNone/>
            </a:pPr>
            <a:r>
              <a:rPr lang="en-US" smtClean="0">
                <a:ea typeface="ＭＳ Ｐゴシック" charset="-128"/>
              </a:rPr>
              <a:t>	-helps move materials within the cell</a:t>
            </a:r>
          </a:p>
          <a:p>
            <a:pPr eaLnBrk="1" hangingPunct="1"/>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9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90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Cytoskeleton</a:t>
            </a:r>
          </a:p>
        </p:txBody>
      </p:sp>
      <p:sp>
        <p:nvSpPr>
          <p:cNvPr id="167940" name="Rectangle 4"/>
          <p:cNvSpPr>
            <a:spLocks noGrp="1" noChangeArrowheads="1"/>
          </p:cNvSpPr>
          <p:nvPr>
            <p:ph type="body" idx="1"/>
          </p:nvPr>
        </p:nvSpPr>
        <p:spPr/>
        <p:txBody>
          <a:bodyPr/>
          <a:lstStyle/>
          <a:p>
            <a:pPr eaLnBrk="1" hangingPunct="1">
              <a:buFontTx/>
              <a:buNone/>
            </a:pPr>
            <a:r>
              <a:rPr lang="en-US" smtClean="0">
                <a:ea typeface="ＭＳ Ｐゴシック" charset="-128"/>
              </a:rPr>
              <a:t>Cytoskeleton fibers include</a:t>
            </a:r>
          </a:p>
          <a:p>
            <a:pPr eaLnBrk="1" hangingPunct="1">
              <a:buFontTx/>
              <a:buNone/>
            </a:pPr>
            <a:r>
              <a:rPr lang="en-US" smtClean="0">
                <a:ea typeface="ＭＳ Ｐゴシック" charset="-128"/>
              </a:rPr>
              <a:t>	-</a:t>
            </a:r>
            <a:r>
              <a:rPr lang="en-US" smtClean="0">
                <a:solidFill>
                  <a:srgbClr val="4F4FFF"/>
                </a:solidFill>
                <a:ea typeface="ＭＳ Ｐゴシック" charset="-128"/>
              </a:rPr>
              <a:t>actin filaments </a:t>
            </a:r>
            <a:r>
              <a:rPr lang="en-US" smtClean="0">
                <a:ea typeface="ＭＳ Ｐゴシック" charset="-128"/>
              </a:rPr>
              <a:t>– responsible for cellular contractions, crawling, “pinching”</a:t>
            </a:r>
          </a:p>
          <a:p>
            <a:pPr eaLnBrk="1" hangingPunct="1">
              <a:buFontTx/>
              <a:buNone/>
            </a:pPr>
            <a:r>
              <a:rPr lang="en-US" smtClean="0">
                <a:ea typeface="ＭＳ Ｐゴシック" charset="-128"/>
              </a:rPr>
              <a:t>	-</a:t>
            </a:r>
            <a:r>
              <a:rPr lang="en-US" smtClean="0">
                <a:solidFill>
                  <a:srgbClr val="4F4FFF"/>
                </a:solidFill>
                <a:ea typeface="ＭＳ Ｐゴシック" charset="-128"/>
              </a:rPr>
              <a:t>microtubules</a:t>
            </a:r>
            <a:r>
              <a:rPr lang="en-US" smtClean="0">
                <a:ea typeface="ＭＳ Ｐゴシック" charset="-128"/>
              </a:rPr>
              <a:t> – provide organization to the cell and move materials within the cell</a:t>
            </a:r>
          </a:p>
          <a:p>
            <a:pPr eaLnBrk="1" hangingPunct="1">
              <a:buFontTx/>
              <a:buNone/>
            </a:pPr>
            <a:r>
              <a:rPr lang="en-US" smtClean="0">
                <a:ea typeface="ＭＳ Ｐゴシック" charset="-128"/>
              </a:rPr>
              <a:t>	-</a:t>
            </a:r>
            <a:r>
              <a:rPr lang="en-US" smtClean="0">
                <a:solidFill>
                  <a:srgbClr val="4F4FFF"/>
                </a:solidFill>
                <a:ea typeface="ＭＳ Ｐゴシック" charset="-128"/>
              </a:rPr>
              <a:t>intermediate filaments </a:t>
            </a:r>
            <a:r>
              <a:rPr lang="en-US" smtClean="0">
                <a:ea typeface="ＭＳ Ｐゴシック" charset="-128"/>
              </a:rPr>
              <a:t>– provide structural stability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4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4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94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2"/>
          </p:nvPr>
        </p:nvSpPr>
        <p:spPr>
          <a:noFill/>
        </p:spPr>
        <p:txBody>
          <a:bodyPr/>
          <a:lstStyle/>
          <a:p>
            <a:fld id="{9C3D89F9-85AD-4F16-A1B2-5C4AD888DFBD}" type="slidenum">
              <a:rPr lang="en-US" smtClean="0"/>
              <a:pPr/>
              <a:t>43</a:t>
            </a:fld>
            <a:endParaRPr lang="en-US" smtClean="0"/>
          </a:p>
        </p:txBody>
      </p:sp>
      <p:sp>
        <p:nvSpPr>
          <p:cNvPr id="4505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Cytoskeleton</a:t>
            </a:r>
          </a:p>
        </p:txBody>
      </p:sp>
      <p:pic>
        <p:nvPicPr>
          <p:cNvPr id="45060" name="Picture 7" descr="rav65819_04_20a"/>
          <p:cNvPicPr>
            <a:picLocks noChangeAspect="1" noChangeArrowheads="1"/>
          </p:cNvPicPr>
          <p:nvPr/>
        </p:nvPicPr>
        <p:blipFill>
          <a:blip r:embed="rId2"/>
          <a:srcRect/>
          <a:stretch>
            <a:fillRect/>
          </a:stretch>
        </p:blipFill>
        <p:spPr bwMode="auto">
          <a:xfrm>
            <a:off x="292100" y="1654175"/>
            <a:ext cx="4171950" cy="4289425"/>
          </a:xfrm>
          <a:prstGeom prst="rect">
            <a:avLst/>
          </a:prstGeom>
          <a:noFill/>
          <a:ln w="9525">
            <a:noFill/>
            <a:miter lim="800000"/>
            <a:headEnd/>
            <a:tailEnd/>
          </a:ln>
        </p:spPr>
      </p:pic>
      <p:pic>
        <p:nvPicPr>
          <p:cNvPr id="45061" name="Picture 8" descr="rav65819_04_20b"/>
          <p:cNvPicPr>
            <a:picLocks noChangeAspect="1" noChangeArrowheads="1"/>
          </p:cNvPicPr>
          <p:nvPr/>
        </p:nvPicPr>
        <p:blipFill>
          <a:blip r:embed="rId3"/>
          <a:srcRect/>
          <a:stretch>
            <a:fillRect/>
          </a:stretch>
        </p:blipFill>
        <p:spPr bwMode="auto">
          <a:xfrm>
            <a:off x="4764088" y="2713038"/>
            <a:ext cx="4048125" cy="1047750"/>
          </a:xfrm>
          <a:prstGeom prst="rect">
            <a:avLst/>
          </a:prstGeom>
          <a:noFill/>
          <a:ln w="9525">
            <a:noFill/>
            <a:miter lim="800000"/>
            <a:headEnd/>
            <a:tailEnd/>
          </a:ln>
        </p:spPr>
      </p:pic>
      <p:pic>
        <p:nvPicPr>
          <p:cNvPr id="45062" name="Picture 9" descr="rav65819_04_20c"/>
          <p:cNvPicPr>
            <a:picLocks noChangeAspect="1" noChangeArrowheads="1"/>
          </p:cNvPicPr>
          <p:nvPr/>
        </p:nvPicPr>
        <p:blipFill>
          <a:blip r:embed="rId4"/>
          <a:srcRect/>
          <a:stretch>
            <a:fillRect/>
          </a:stretch>
        </p:blipFill>
        <p:spPr bwMode="auto">
          <a:xfrm>
            <a:off x="4724400" y="4460875"/>
            <a:ext cx="4073525" cy="1482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p>
            <a:fld id="{0E2BEAF2-5EAC-410F-9197-8D431BA71E6D}" type="slidenum">
              <a:rPr lang="en-US" smtClean="0"/>
              <a:pPr/>
              <a:t>44</a:t>
            </a:fld>
            <a:endParaRPr lang="en-US" smtClean="0"/>
          </a:p>
        </p:txBody>
      </p:sp>
      <p:sp>
        <p:nvSpPr>
          <p:cNvPr id="46083"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Cell Movement</a:t>
            </a:r>
          </a:p>
        </p:txBody>
      </p:sp>
      <p:sp>
        <p:nvSpPr>
          <p:cNvPr id="125955" name="Rectangle 3"/>
          <p:cNvSpPr>
            <a:spLocks noGrp="1" noChangeArrowheads="1"/>
          </p:cNvSpPr>
          <p:nvPr>
            <p:ph type="body" idx="1"/>
          </p:nvPr>
        </p:nvSpPr>
        <p:spPr/>
        <p:txBody>
          <a:bodyPr/>
          <a:lstStyle/>
          <a:p>
            <a:pPr eaLnBrk="1" hangingPunct="1">
              <a:buFontTx/>
              <a:buNone/>
            </a:pPr>
            <a:r>
              <a:rPr lang="en-US" smtClean="0">
                <a:ea typeface="ＭＳ Ｐゴシック" charset="-128"/>
              </a:rPr>
              <a:t>Cell movement takes different forms.</a:t>
            </a:r>
          </a:p>
          <a:p>
            <a:pPr eaLnBrk="1" hangingPunct="1">
              <a:buFontTx/>
              <a:buNone/>
            </a:pPr>
            <a:r>
              <a:rPr lang="en-US" smtClean="0">
                <a:ea typeface="ＭＳ Ｐゴシック" charset="-128"/>
              </a:rPr>
              <a:t>	-Crawling is accomplished via actin filaments and the protein </a:t>
            </a:r>
            <a:r>
              <a:rPr lang="en-US" b="1" smtClean="0">
                <a:solidFill>
                  <a:srgbClr val="FF0000"/>
                </a:solidFill>
                <a:ea typeface="ＭＳ Ｐゴシック" charset="-128"/>
              </a:rPr>
              <a:t>myosin</a:t>
            </a:r>
            <a:r>
              <a:rPr lang="en-US" smtClean="0">
                <a:ea typeface="ＭＳ Ｐゴシック" charset="-128"/>
              </a:rPr>
              <a:t>.</a:t>
            </a:r>
          </a:p>
          <a:p>
            <a:pPr eaLnBrk="1" hangingPunct="1">
              <a:buFontTx/>
              <a:buNone/>
            </a:pPr>
            <a:r>
              <a:rPr lang="en-US" smtClean="0">
                <a:ea typeface="ＭＳ Ｐゴシック" charset="-128"/>
              </a:rPr>
              <a:t>	-</a:t>
            </a:r>
            <a:r>
              <a:rPr lang="en-US" b="1" smtClean="0">
                <a:solidFill>
                  <a:srgbClr val="FF0000"/>
                </a:solidFill>
                <a:ea typeface="ＭＳ Ｐゴシック" charset="-128"/>
              </a:rPr>
              <a:t>Flagella</a:t>
            </a:r>
            <a:r>
              <a:rPr lang="en-US" smtClean="0">
                <a:ea typeface="ＭＳ Ｐゴシック" charset="-128"/>
              </a:rPr>
              <a:t> undulate to move a cell.</a:t>
            </a:r>
          </a:p>
          <a:p>
            <a:pPr eaLnBrk="1" hangingPunct="1">
              <a:buFontTx/>
              <a:buNone/>
            </a:pPr>
            <a:r>
              <a:rPr lang="en-US" smtClean="0">
                <a:ea typeface="ＭＳ Ｐゴシック" charset="-128"/>
              </a:rPr>
              <a:t>	-</a:t>
            </a:r>
            <a:r>
              <a:rPr lang="en-US" b="1" smtClean="0">
                <a:solidFill>
                  <a:srgbClr val="FF0000"/>
                </a:solidFill>
                <a:ea typeface="ＭＳ Ｐゴシック" charset="-128"/>
              </a:rPr>
              <a:t>Cilia</a:t>
            </a:r>
            <a:r>
              <a:rPr lang="en-US" smtClean="0">
                <a:solidFill>
                  <a:srgbClr val="FFFF00"/>
                </a:solidFill>
                <a:ea typeface="ＭＳ Ｐゴシック" charset="-128"/>
              </a:rPr>
              <a:t> </a:t>
            </a:r>
            <a:r>
              <a:rPr lang="en-US" smtClean="0">
                <a:ea typeface="ＭＳ Ｐゴシック" charset="-128"/>
              </a:rPr>
              <a:t>can be arranged in rows on the surface of a eukaryotic cell to propel a cell forward.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59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59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p:spPr>
        <p:txBody>
          <a:bodyPr/>
          <a:lstStyle/>
          <a:p>
            <a:fld id="{E923EA06-D804-4A48-8711-EBDD4CF8994D}" type="slidenum">
              <a:rPr lang="en-US" smtClean="0"/>
              <a:pPr/>
              <a:t>45</a:t>
            </a:fld>
            <a:endParaRPr lang="en-US" smtClean="0"/>
          </a:p>
        </p:txBody>
      </p:sp>
      <p:sp>
        <p:nvSpPr>
          <p:cNvPr id="47107"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Cell Movement</a:t>
            </a:r>
          </a:p>
        </p:txBody>
      </p:sp>
      <p:sp>
        <p:nvSpPr>
          <p:cNvPr id="172035" name="Rectangle 3"/>
          <p:cNvSpPr>
            <a:spLocks noGrp="1" noChangeArrowheads="1"/>
          </p:cNvSpPr>
          <p:nvPr>
            <p:ph type="body" idx="1"/>
          </p:nvPr>
        </p:nvSpPr>
        <p:spPr/>
        <p:txBody>
          <a:bodyPr/>
          <a:lstStyle/>
          <a:p>
            <a:pPr eaLnBrk="1" hangingPunct="1">
              <a:buFontTx/>
              <a:buNone/>
            </a:pPr>
            <a:r>
              <a:rPr lang="en-US" smtClean="0">
                <a:ea typeface="ＭＳ Ｐゴシック" charset="-128"/>
              </a:rPr>
              <a:t>The cilia and flagella of eukaryotic cells have a similar structure:</a:t>
            </a:r>
          </a:p>
          <a:p>
            <a:pPr eaLnBrk="1" hangingPunct="1">
              <a:buFontTx/>
              <a:buNone/>
            </a:pPr>
            <a:r>
              <a:rPr lang="en-US" smtClean="0">
                <a:ea typeface="ＭＳ Ｐゴシック" charset="-128"/>
              </a:rPr>
              <a:t>	-</a:t>
            </a:r>
            <a:r>
              <a:rPr lang="en-US" b="1" smtClean="0">
                <a:solidFill>
                  <a:srgbClr val="FF0000"/>
                </a:solidFill>
                <a:ea typeface="ＭＳ Ｐゴシック" charset="-128"/>
              </a:rPr>
              <a:t>9+2 structure</a:t>
            </a:r>
            <a:r>
              <a:rPr lang="en-US" smtClean="0">
                <a:ea typeface="ＭＳ Ｐゴシック" charset="-128"/>
              </a:rPr>
              <a:t>: 9 pairs of microtubules surrounded by a 2 central microtubules</a:t>
            </a:r>
          </a:p>
          <a:p>
            <a:pPr eaLnBrk="1" hangingPunct="1">
              <a:buFontTx/>
              <a:buNone/>
            </a:pPr>
            <a:r>
              <a:rPr lang="en-US" smtClean="0">
                <a:ea typeface="ＭＳ Ｐゴシック" charset="-128"/>
              </a:rPr>
              <a:t>	-Cilia are usually more numerous than flagella on a cell.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0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p:spPr>
        <p:txBody>
          <a:bodyPr/>
          <a:lstStyle/>
          <a:p>
            <a:fld id="{14B7D66E-48D8-4D63-816C-C8A7B3AB327E}" type="slidenum">
              <a:rPr lang="en-US" smtClean="0"/>
              <a:pPr/>
              <a:t>46</a:t>
            </a:fld>
            <a:endParaRPr lang="en-US" smtClean="0"/>
          </a:p>
        </p:txBody>
      </p:sp>
      <p:sp>
        <p:nvSpPr>
          <p:cNvPr id="48131"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Cell Movement</a:t>
            </a:r>
          </a:p>
        </p:txBody>
      </p:sp>
      <p:pic>
        <p:nvPicPr>
          <p:cNvPr id="48132" name="Picture 6" descr="rav65819_04_23"/>
          <p:cNvPicPr>
            <a:picLocks noChangeAspect="1" noChangeArrowheads="1"/>
          </p:cNvPicPr>
          <p:nvPr/>
        </p:nvPicPr>
        <p:blipFill>
          <a:blip r:embed="rId2"/>
          <a:srcRect/>
          <a:stretch>
            <a:fillRect/>
          </a:stretch>
        </p:blipFill>
        <p:spPr bwMode="auto">
          <a:xfrm>
            <a:off x="1295400" y="1382713"/>
            <a:ext cx="6550025" cy="5099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a:noFill/>
        </p:spPr>
        <p:txBody>
          <a:bodyPr/>
          <a:lstStyle/>
          <a:p>
            <a:fld id="{F319D7D0-61AD-48DF-B6FD-B89660797B2F}" type="slidenum">
              <a:rPr lang="en-US" smtClean="0"/>
              <a:pPr/>
              <a:t>47</a:t>
            </a:fld>
            <a:endParaRPr lang="en-US" smtClean="0"/>
          </a:p>
        </p:txBody>
      </p:sp>
      <p:sp>
        <p:nvSpPr>
          <p:cNvPr id="49155"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Extracellular Structures</a:t>
            </a:r>
          </a:p>
        </p:txBody>
      </p:sp>
      <p:sp>
        <p:nvSpPr>
          <p:cNvPr id="124931" name="Rectangle 3"/>
          <p:cNvSpPr>
            <a:spLocks noGrp="1" noChangeArrowheads="1"/>
          </p:cNvSpPr>
          <p:nvPr>
            <p:ph type="body" idx="1"/>
          </p:nvPr>
        </p:nvSpPr>
        <p:spPr/>
        <p:txBody>
          <a:bodyPr/>
          <a:lstStyle/>
          <a:p>
            <a:pPr eaLnBrk="1" hangingPunct="1">
              <a:buFontTx/>
              <a:buNone/>
            </a:pPr>
            <a:r>
              <a:rPr lang="en-US" smtClean="0">
                <a:ea typeface="ＭＳ Ｐゴシック" charset="-128"/>
              </a:rPr>
              <a:t>Extracellular structures include:</a:t>
            </a:r>
          </a:p>
          <a:p>
            <a:pPr eaLnBrk="1" hangingPunct="1">
              <a:buFontTx/>
              <a:buNone/>
            </a:pPr>
            <a:r>
              <a:rPr lang="en-US" smtClean="0">
                <a:ea typeface="ＭＳ Ｐゴシック" charset="-128"/>
              </a:rPr>
              <a:t>	-cell walls of plants, fungi, some protists</a:t>
            </a:r>
          </a:p>
          <a:p>
            <a:pPr eaLnBrk="1" hangingPunct="1">
              <a:buFontTx/>
              <a:buNone/>
            </a:pPr>
            <a:r>
              <a:rPr lang="en-US" smtClean="0">
                <a:ea typeface="ＭＳ Ｐゴシック" charset="-128"/>
              </a:rPr>
              <a:t>	-extracellular matrix surrounding animal cells</a:t>
            </a:r>
          </a:p>
          <a:p>
            <a:pPr eaLnBrk="1" hangingPunct="1"/>
            <a:endParaRPr lang="en-US" smtClean="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9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254EA2B5-9FFD-44ED-ADA2-974D31448EB3}" type="slidenum">
              <a:rPr lang="en-US" smtClean="0"/>
              <a:pPr/>
              <a:t>48</a:t>
            </a:fld>
            <a:endParaRPr lang="en-US" smtClean="0"/>
          </a:p>
        </p:txBody>
      </p:sp>
      <p:sp>
        <p:nvSpPr>
          <p:cNvPr id="50179"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Extracellular Structures</a:t>
            </a:r>
          </a:p>
        </p:txBody>
      </p:sp>
      <p:sp>
        <p:nvSpPr>
          <p:cNvPr id="176131" name="Rectangle 3"/>
          <p:cNvSpPr>
            <a:spLocks noGrp="1" noChangeArrowheads="1"/>
          </p:cNvSpPr>
          <p:nvPr>
            <p:ph type="body" idx="1"/>
          </p:nvPr>
        </p:nvSpPr>
        <p:spPr/>
        <p:txBody>
          <a:bodyPr/>
          <a:lstStyle/>
          <a:p>
            <a:pPr eaLnBrk="1" hangingPunct="1">
              <a:buFontTx/>
              <a:buNone/>
            </a:pPr>
            <a:r>
              <a:rPr lang="en-US" smtClean="0">
                <a:ea typeface="ＭＳ Ｐゴシック" charset="-128"/>
              </a:rPr>
              <a:t>Cell walls</a:t>
            </a:r>
          </a:p>
          <a:p>
            <a:pPr eaLnBrk="1" hangingPunct="1">
              <a:buFontTx/>
              <a:buNone/>
            </a:pPr>
            <a:r>
              <a:rPr lang="en-US" smtClean="0">
                <a:ea typeface="ＭＳ Ｐゴシック" charset="-128"/>
              </a:rPr>
              <a:t>	-present surrounding the cells of plants, fungi, and some protists</a:t>
            </a:r>
          </a:p>
          <a:p>
            <a:pPr eaLnBrk="1" hangingPunct="1">
              <a:buFontTx/>
              <a:buNone/>
            </a:pPr>
            <a:r>
              <a:rPr lang="en-US" smtClean="0">
                <a:ea typeface="ＭＳ Ｐゴシック" charset="-128"/>
              </a:rPr>
              <a:t>	-the carbohydrates present in the cell wall vary depending on the cell type:</a:t>
            </a:r>
          </a:p>
          <a:p>
            <a:pPr eaLnBrk="1" hangingPunct="1">
              <a:buFontTx/>
              <a:buNone/>
            </a:pPr>
            <a:r>
              <a:rPr lang="en-US" smtClean="0">
                <a:ea typeface="ＭＳ Ｐゴシック" charset="-128"/>
              </a:rPr>
              <a:t>		-plant and protist cell walls - cellulose</a:t>
            </a:r>
          </a:p>
          <a:p>
            <a:pPr eaLnBrk="1" hangingPunct="1">
              <a:buFontTx/>
              <a:buNone/>
            </a:pPr>
            <a:r>
              <a:rPr lang="en-US" smtClean="0">
                <a:ea typeface="ＭＳ Ｐゴシック" charset="-128"/>
              </a:rPr>
              <a:t>		-fungal cell walls - chitin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61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61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61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6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a:noFill/>
        </p:spPr>
        <p:txBody>
          <a:bodyPr/>
          <a:lstStyle/>
          <a:p>
            <a:fld id="{2BA82CFC-33D8-4D13-A82C-ADAEDE3ECE23}" type="slidenum">
              <a:rPr lang="en-US" smtClean="0"/>
              <a:pPr/>
              <a:t>49</a:t>
            </a:fld>
            <a:endParaRPr lang="en-US" smtClean="0"/>
          </a:p>
        </p:txBody>
      </p:sp>
      <p:sp>
        <p:nvSpPr>
          <p:cNvPr id="51203"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Extracellular Structures</a:t>
            </a:r>
          </a:p>
        </p:txBody>
      </p:sp>
      <p:sp>
        <p:nvSpPr>
          <p:cNvPr id="177155" name="Rectangle 3"/>
          <p:cNvSpPr>
            <a:spLocks noGrp="1" noChangeArrowheads="1"/>
          </p:cNvSpPr>
          <p:nvPr>
            <p:ph type="body" idx="1"/>
          </p:nvPr>
        </p:nvSpPr>
        <p:spPr/>
        <p:txBody>
          <a:bodyPr/>
          <a:lstStyle/>
          <a:p>
            <a:pPr eaLnBrk="1" hangingPunct="1">
              <a:buFontTx/>
              <a:buNone/>
            </a:pPr>
            <a:r>
              <a:rPr lang="en-US" b="1" smtClean="0">
                <a:solidFill>
                  <a:srgbClr val="FF0000"/>
                </a:solidFill>
                <a:ea typeface="ＭＳ Ｐゴシック" charset="-128"/>
              </a:rPr>
              <a:t>Extracellular matrix (ECM)</a:t>
            </a:r>
            <a:endParaRPr lang="en-US" smtClean="0">
              <a:solidFill>
                <a:srgbClr val="FF0000"/>
              </a:solidFill>
              <a:ea typeface="ＭＳ Ｐゴシック" charset="-128"/>
            </a:endParaRPr>
          </a:p>
          <a:p>
            <a:pPr eaLnBrk="1" hangingPunct="1">
              <a:buFontTx/>
              <a:buNone/>
            </a:pPr>
            <a:r>
              <a:rPr lang="en-US" smtClean="0">
                <a:ea typeface="ＭＳ Ｐゴシック" charset="-128"/>
              </a:rPr>
              <a:t>	-surrounds animal cells</a:t>
            </a:r>
          </a:p>
          <a:p>
            <a:pPr eaLnBrk="1" hangingPunct="1">
              <a:buFontTx/>
              <a:buNone/>
            </a:pPr>
            <a:r>
              <a:rPr lang="en-US" smtClean="0">
                <a:ea typeface="ＭＳ Ｐゴシック" charset="-128"/>
              </a:rPr>
              <a:t>	-composed of glycoproteins and fibrous proteins such as collagen</a:t>
            </a:r>
          </a:p>
          <a:p>
            <a:pPr eaLnBrk="1" hangingPunct="1">
              <a:buFontTx/>
              <a:buNone/>
            </a:pPr>
            <a:r>
              <a:rPr lang="en-US" smtClean="0">
                <a:ea typeface="ＭＳ Ｐゴシック" charset="-128"/>
              </a:rPr>
              <a:t>	-may be connected to the cytoplasm via </a:t>
            </a:r>
            <a:r>
              <a:rPr lang="en-US" b="1" smtClean="0">
                <a:solidFill>
                  <a:srgbClr val="FF0000"/>
                </a:solidFill>
                <a:ea typeface="ＭＳ Ｐゴシック" charset="-128"/>
              </a:rPr>
              <a:t>integrin</a:t>
            </a:r>
            <a:r>
              <a:rPr lang="en-US" smtClean="0">
                <a:ea typeface="ＭＳ Ｐゴシック" charset="-128"/>
              </a:rPr>
              <a:t> proteins present in the plasma membrane</a:t>
            </a:r>
            <a:endParaRPr lang="en-US" b="1" smtClean="0">
              <a:solidFill>
                <a:srgbClr val="FFFF00"/>
              </a:solidFill>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71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p:spPr>
        <p:txBody>
          <a:bodyPr/>
          <a:lstStyle/>
          <a:p>
            <a:fld id="{C1E138E8-1EEE-4A0C-9E33-60D0965DF1E8}" type="slidenum">
              <a:rPr lang="en-US" smtClean="0"/>
              <a:pPr/>
              <a:t>50</a:t>
            </a:fld>
            <a:endParaRPr lang="en-US" smtClean="0"/>
          </a:p>
        </p:txBody>
      </p:sp>
      <p:sp>
        <p:nvSpPr>
          <p:cNvPr id="52227" name="Rectangle 2"/>
          <p:cNvSpPr>
            <a:spLocks noGrp="1" noChangeArrowheads="1"/>
          </p:cNvSpPr>
          <p:nvPr>
            <p:ph type="title"/>
          </p:nvPr>
        </p:nvSpPr>
        <p:spPr/>
        <p:txBody>
          <a:bodyPr/>
          <a:lstStyle/>
          <a:p>
            <a:pPr eaLnBrk="1" hangingPunct="1"/>
            <a:r>
              <a:rPr lang="en-US" smtClean="0">
                <a:solidFill>
                  <a:srgbClr val="3F3FFF"/>
                </a:solidFill>
                <a:ea typeface="ＭＳ Ｐゴシック" charset="-128"/>
              </a:rPr>
              <a:t>Extracellular Structures</a:t>
            </a:r>
          </a:p>
        </p:txBody>
      </p:sp>
      <p:pic>
        <p:nvPicPr>
          <p:cNvPr id="52228" name="Picture 6" descr="rav65819_04_26"/>
          <p:cNvPicPr>
            <a:picLocks noChangeAspect="1" noChangeArrowheads="1"/>
          </p:cNvPicPr>
          <p:nvPr/>
        </p:nvPicPr>
        <p:blipFill>
          <a:blip r:embed="rId2"/>
          <a:srcRect/>
          <a:stretch>
            <a:fillRect/>
          </a:stretch>
        </p:blipFill>
        <p:spPr bwMode="auto">
          <a:xfrm>
            <a:off x="1998663" y="1401763"/>
            <a:ext cx="5143500" cy="47974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2"/>
          </p:nvPr>
        </p:nvSpPr>
        <p:spPr>
          <a:noFill/>
        </p:spPr>
        <p:txBody>
          <a:bodyPr/>
          <a:lstStyle/>
          <a:p>
            <a:fld id="{DA22831D-4B50-4C19-B4A0-A6514A192692}" type="slidenum">
              <a:rPr lang="en-US" smtClean="0"/>
              <a:pPr/>
              <a:t>51</a:t>
            </a:fld>
            <a:endParaRPr lang="en-US" smtClean="0"/>
          </a:p>
        </p:txBody>
      </p:sp>
      <p:pic>
        <p:nvPicPr>
          <p:cNvPr id="53251" name="Picture 7" descr="rav65819_t04_03_1"/>
          <p:cNvPicPr>
            <a:picLocks noChangeAspect="1" noChangeArrowheads="1"/>
          </p:cNvPicPr>
          <p:nvPr/>
        </p:nvPicPr>
        <p:blipFill rotWithShape="1">
          <a:blip r:embed="rId2"/>
          <a:srcRect t="6529" b="-1"/>
          <a:stretch/>
        </p:blipFill>
        <p:spPr bwMode="auto">
          <a:xfrm>
            <a:off x="328613" y="2646218"/>
            <a:ext cx="8483600" cy="167972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2"/>
          </p:nvPr>
        </p:nvSpPr>
        <p:spPr>
          <a:noFill/>
        </p:spPr>
        <p:txBody>
          <a:bodyPr/>
          <a:lstStyle/>
          <a:p>
            <a:fld id="{08EEBBCA-11A5-4FBB-B7F4-DEBDC4480EF1}" type="slidenum">
              <a:rPr lang="en-US" smtClean="0"/>
              <a:pPr/>
              <a:t>52</a:t>
            </a:fld>
            <a:endParaRPr lang="en-US" smtClean="0"/>
          </a:p>
        </p:txBody>
      </p:sp>
      <p:pic>
        <p:nvPicPr>
          <p:cNvPr id="54275" name="Picture 2" descr="rav65819_t04_03_2"/>
          <p:cNvPicPr>
            <a:picLocks noChangeAspect="1" noChangeArrowheads="1"/>
          </p:cNvPicPr>
          <p:nvPr/>
        </p:nvPicPr>
        <p:blipFill rotWithShape="1">
          <a:blip r:embed="rId2"/>
          <a:srcRect t="3077"/>
          <a:stretch/>
        </p:blipFill>
        <p:spPr bwMode="auto">
          <a:xfrm>
            <a:off x="336550" y="1787235"/>
            <a:ext cx="8470900" cy="339118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srcRect l="15813" t="20833" r="9810" b="13542"/>
          <a:stretch>
            <a:fillRect/>
          </a:stretch>
        </p:blipFill>
        <p:spPr bwMode="auto">
          <a:xfrm>
            <a:off x="304800" y="1371600"/>
            <a:ext cx="8534400" cy="5486400"/>
          </a:xfrm>
          <a:prstGeom prst="rect">
            <a:avLst/>
          </a:prstGeom>
          <a:noFill/>
          <a:ln w="9525">
            <a:noFill/>
            <a:miter lim="800000"/>
            <a:headEnd/>
            <a:tailEnd/>
          </a:ln>
        </p:spPr>
      </p:pic>
      <p:sp>
        <p:nvSpPr>
          <p:cNvPr id="3" name="Text Box 2"/>
          <p:cNvSpPr txBox="1">
            <a:spLocks noChangeArrowheads="1"/>
          </p:cNvSpPr>
          <p:nvPr/>
        </p:nvSpPr>
        <p:spPr bwMode="auto">
          <a:xfrm>
            <a:off x="381000" y="304800"/>
            <a:ext cx="8305800" cy="708025"/>
          </a:xfrm>
          <a:prstGeom prst="rect">
            <a:avLst/>
          </a:prstGeom>
          <a:noFill/>
          <a:ln w="9525">
            <a:noFill/>
            <a:miter lim="800000"/>
            <a:headEnd/>
            <a:tailEnd/>
          </a:ln>
          <a:effectLst/>
        </p:spPr>
        <p:txBody>
          <a:bodyPr>
            <a:spAutoFit/>
          </a:bodyPr>
          <a:lstStyle/>
          <a:p>
            <a:pPr algn="ctr">
              <a:defRPr/>
            </a:pPr>
            <a:r>
              <a:rPr lang="en-US" sz="4000" dirty="0">
                <a:solidFill>
                  <a:srgbClr val="009900"/>
                </a:solidFill>
                <a:effectLst>
                  <a:outerShdw blurRad="38100" dist="38100" dir="2700000" algn="tl">
                    <a:srgbClr val="C0C0C0"/>
                  </a:outerShdw>
                </a:effectLst>
              </a:rPr>
              <a:t>The Plant Cell and their function</a:t>
            </a:r>
            <a:endParaRPr lang="en-US" sz="4000"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HD:Microsoft Office 98:Templates:Blank Presentation</Template>
  <TotalTime>1679</TotalTime>
  <Words>913</Words>
  <Application>Microsoft Office PowerPoint</Application>
  <PresentationFormat>On-screen Show (4:3)</PresentationFormat>
  <Paragraphs>234</Paragraphs>
  <Slides>53</Slides>
  <Notes>5</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Blank Presentation</vt:lpstr>
      <vt:lpstr>The Plant Cell</vt:lpstr>
      <vt:lpstr>What is Cell?</vt:lpstr>
      <vt:lpstr>PowerPoint Presentation</vt:lpstr>
      <vt:lpstr>Unicellular and multicellular</vt:lpstr>
      <vt:lpstr>PowerPoint Presentation</vt:lpstr>
      <vt:lpstr>Cell Theory</vt:lpstr>
      <vt:lpstr>PowerPoint Presentation</vt:lpstr>
      <vt:lpstr>All cells have certain structures in common. </vt:lpstr>
      <vt:lpstr>Cell is basic unit and building blocks of life</vt:lpstr>
      <vt:lpstr>Types of Cell</vt:lpstr>
      <vt:lpstr>Comparison of Prokaryotic and Eukaryotic Cells</vt:lpstr>
      <vt:lpstr>Prokaryotic Cells</vt:lpstr>
      <vt:lpstr>Prokaryotic Cells</vt:lpstr>
      <vt:lpstr>Prokaryotic Cells</vt:lpstr>
      <vt:lpstr>Prokaryotic Cells</vt:lpstr>
      <vt:lpstr>Eukaryotic Cells</vt:lpstr>
      <vt:lpstr>Eukaryotic Cells</vt:lpstr>
      <vt:lpstr>Eukaryotic Cells</vt:lpstr>
      <vt:lpstr>Eukaryotic Cells</vt:lpstr>
      <vt:lpstr>Eukaryotic Cells</vt:lpstr>
      <vt:lpstr>Eukaryotic Cells</vt:lpstr>
      <vt:lpstr>Endomembrane System</vt:lpstr>
      <vt:lpstr>Endomembrane System</vt:lpstr>
      <vt:lpstr>Endomembrane System</vt:lpstr>
      <vt:lpstr>Endomembrane System</vt:lpstr>
      <vt:lpstr>Endomembrane System</vt:lpstr>
      <vt:lpstr>PowerPoint Presentation</vt:lpstr>
      <vt:lpstr>Endomembrane System</vt:lpstr>
      <vt:lpstr>PowerPoint Presentation</vt:lpstr>
      <vt:lpstr>Endomembrane System</vt:lpstr>
      <vt:lpstr>Endomembrane System</vt:lpstr>
      <vt:lpstr>Mitochondria</vt:lpstr>
      <vt:lpstr>Mitochondria</vt:lpstr>
      <vt:lpstr>Mitochondria</vt:lpstr>
      <vt:lpstr>Chloroplasts</vt:lpstr>
      <vt:lpstr>Chloroplasts</vt:lpstr>
      <vt:lpstr>Mitochondria &amp; Chloroplasts</vt:lpstr>
      <vt:lpstr>Mitochondria &amp; Chloroplasts</vt:lpstr>
      <vt:lpstr>Endosymbiont Theory</vt:lpstr>
      <vt:lpstr>Mitochondria &amp; Chloroplasts</vt:lpstr>
      <vt:lpstr>Cytoskeleton</vt:lpstr>
      <vt:lpstr>Cytoskeleton</vt:lpstr>
      <vt:lpstr>Cytoskeleton</vt:lpstr>
      <vt:lpstr>Cell Movement</vt:lpstr>
      <vt:lpstr>Cell Movement</vt:lpstr>
      <vt:lpstr>Cell Movement</vt:lpstr>
      <vt:lpstr>Extracellular Structures</vt:lpstr>
      <vt:lpstr>Extracellular Structures</vt:lpstr>
      <vt:lpstr>Extracellular Structures</vt:lpstr>
      <vt:lpstr>Extracellular Structures</vt:lpstr>
      <vt:lpstr>PowerPoint Presentation</vt:lpstr>
      <vt:lpstr>PowerPoint Presentation</vt:lpstr>
      <vt:lpstr>PowerPoint Presentation</vt:lpstr>
    </vt:vector>
  </TitlesOfParts>
  <Company>Botany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Plant Cell</dc:title>
  <dc:creator>Cathy Paris</dc:creator>
  <cp:lastModifiedBy>SSD</cp:lastModifiedBy>
  <cp:revision>121</cp:revision>
  <dcterms:created xsi:type="dcterms:W3CDTF">2012-07-05T01:17:01Z</dcterms:created>
  <dcterms:modified xsi:type="dcterms:W3CDTF">2026-03-07T05:02:51Z</dcterms:modified>
</cp:coreProperties>
</file>