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85" r:id="rId2"/>
    <p:sldId id="286" r:id="rId3"/>
    <p:sldId id="287" r:id="rId4"/>
    <p:sldId id="288" r:id="rId5"/>
    <p:sldId id="290" r:id="rId6"/>
    <p:sldId id="291" r:id="rId7"/>
    <p:sldId id="292" r:id="rId8"/>
    <p:sldId id="294" r:id="rId9"/>
    <p:sldId id="295" r:id="rId10"/>
    <p:sldId id="293" r:id="rId11"/>
    <p:sldId id="297" r:id="rId12"/>
    <p:sldId id="301" r:id="rId13"/>
    <p:sldId id="298" r:id="rId14"/>
    <p:sldId id="300" r:id="rId15"/>
    <p:sldId id="302" r:id="rId16"/>
    <p:sldId id="305" r:id="rId17"/>
    <p:sldId id="306" r:id="rId18"/>
    <p:sldId id="307" r:id="rId19"/>
    <p:sldId id="308" r:id="rId20"/>
    <p:sldId id="309" r:id="rId21"/>
    <p:sldId id="310" r:id="rId22"/>
    <p:sldId id="303" r:id="rId23"/>
    <p:sldId id="304" r:id="rId24"/>
    <p:sldId id="289" r:id="rId25"/>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60" autoAdjust="0"/>
  </p:normalViewPr>
  <p:slideViewPr>
    <p:cSldViewPr>
      <p:cViewPr varScale="1">
        <p:scale>
          <a:sx n="65" d="100"/>
          <a:sy n="65" d="100"/>
        </p:scale>
        <p:origin x="-918"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04FAC0A4-4DC0-4881-90BF-8C05D03856E7}" type="datetimeFigureOut">
              <a:rPr lang="en-IN" smtClean="0"/>
              <a:pPr/>
              <a:t>21-02-2026</a:t>
            </a:fld>
            <a:endParaRPr lang="en-IN"/>
          </a:p>
        </p:txBody>
      </p:sp>
      <p:sp>
        <p:nvSpPr>
          <p:cNvPr id="4" name="Slide Image Placeholder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219200" y="3257550"/>
            <a:ext cx="97536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1EE3BDFE-7980-41FB-B754-2E6E5625CBBA}" type="slidenum">
              <a:rPr lang="en-IN" smtClean="0"/>
              <a:pPr/>
              <a:t>‹#›</a:t>
            </a:fld>
            <a:endParaRPr lang="en-IN"/>
          </a:p>
        </p:txBody>
      </p:sp>
    </p:spTree>
    <p:extLst>
      <p:ext uri="{BB962C8B-B14F-4D97-AF65-F5344CB8AC3E}">
        <p14:creationId xmlns:p14="http://schemas.microsoft.com/office/powerpoint/2010/main" val="174336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7D8A3655-5E4D-479C-972E-710FAB78FF52}" type="slidenum">
              <a:rPr lang="en-US"/>
              <a:pPr/>
              <a:t>15</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261A9B4-5B26-4D9C-B01E-183768493A66}" type="slidenum">
              <a:rPr lang="en-US"/>
              <a:pPr/>
              <a:t>22</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158945D-48C0-4C53-9E25-7A637FA6B769}" type="slidenum">
              <a:rPr lang="en-US"/>
              <a:pPr/>
              <a:t>23</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72236" y="1169670"/>
            <a:ext cx="10447527" cy="330834"/>
          </a:xfrm>
          <a:prstGeom prst="rect">
            <a:avLst/>
          </a:prstGeom>
        </p:spPr>
        <p:txBody>
          <a:bodyPr wrap="square" lIns="0" tIns="0" rIns="0" bIns="0">
            <a:spAutoFit/>
          </a:bodyPr>
          <a:lstStyle>
            <a:lvl1pPr>
              <a:defRPr sz="2000" b="1" i="0" u="heavy">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89382" y="104343"/>
            <a:ext cx="2487295" cy="697230"/>
          </a:xfrm>
          <a:prstGeom prst="rect">
            <a:avLst/>
          </a:prstGeom>
        </p:spPr>
        <p:txBody>
          <a:bodyPr wrap="square" lIns="0" tIns="0" rIns="0" bIns="0">
            <a:spAutoFit/>
          </a:bodyPr>
          <a:lstStyle>
            <a:lvl1pPr>
              <a:defRPr sz="4400" b="1" i="0">
                <a:solidFill>
                  <a:srgbClr val="FF0000"/>
                </a:solidFill>
                <a:latin typeface="Calibri"/>
                <a:cs typeface="Calibri"/>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33174" y="255682"/>
            <a:ext cx="2020669" cy="492426"/>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215948" y="71373"/>
            <a:ext cx="2046605" cy="756920"/>
          </a:xfrm>
          <a:prstGeom prst="rect">
            <a:avLst/>
          </a:prstGeom>
        </p:spPr>
        <p:txBody>
          <a:bodyPr vert="horz" wrap="square" lIns="0" tIns="12700" rIns="0" bIns="0" rtlCol="0">
            <a:spAutoFit/>
          </a:bodyPr>
          <a:lstStyle/>
          <a:p>
            <a:pPr marL="12700">
              <a:lnSpc>
                <a:spcPct val="100000"/>
              </a:lnSpc>
              <a:spcBef>
                <a:spcPts val="100"/>
              </a:spcBef>
            </a:pPr>
            <a:r>
              <a:rPr sz="4800" b="0" dirty="0">
                <a:solidFill>
                  <a:srgbClr val="006FC0"/>
                </a:solidFill>
                <a:latin typeface="Century"/>
                <a:cs typeface="Century"/>
              </a:rPr>
              <a:t>WOOD</a:t>
            </a:r>
            <a:endParaRPr sz="4800" dirty="0">
              <a:latin typeface="Century"/>
              <a:cs typeface="Century"/>
            </a:endParaRPr>
          </a:p>
        </p:txBody>
      </p:sp>
      <p:sp>
        <p:nvSpPr>
          <p:cNvPr id="7" name="object 7"/>
          <p:cNvSpPr txBox="1"/>
          <p:nvPr/>
        </p:nvSpPr>
        <p:spPr>
          <a:xfrm>
            <a:off x="619150" y="920242"/>
            <a:ext cx="10825480" cy="6252353"/>
          </a:xfrm>
          <a:prstGeom prst="rect">
            <a:avLst/>
          </a:prstGeom>
        </p:spPr>
        <p:txBody>
          <a:bodyPr vert="horz" wrap="square" lIns="0" tIns="12065" rIns="0" bIns="0" rtlCol="0">
            <a:spAutoFit/>
          </a:bodyPr>
          <a:lstStyle/>
          <a:p>
            <a:pPr marL="424180" indent="-343535">
              <a:lnSpc>
                <a:spcPct val="100000"/>
              </a:lnSpc>
              <a:spcBef>
                <a:spcPts val="95"/>
              </a:spcBef>
              <a:buClr>
                <a:srgbClr val="FF0000"/>
              </a:buClr>
              <a:buSzPct val="130000"/>
              <a:buFont typeface="Arial"/>
              <a:buChar char="•"/>
              <a:tabLst>
                <a:tab pos="424180" algn="l"/>
                <a:tab pos="424815" algn="l"/>
              </a:tabLst>
            </a:pPr>
            <a:r>
              <a:rPr sz="2500" b="1" spc="-25" dirty="0">
                <a:latin typeface="Calibri"/>
                <a:cs typeface="Calibri"/>
              </a:rPr>
              <a:t>Wood </a:t>
            </a:r>
            <a:r>
              <a:rPr sz="2500" b="1" spc="-5" dirty="0">
                <a:latin typeface="Calibri"/>
                <a:cs typeface="Calibri"/>
              </a:rPr>
              <a:t>is the </a:t>
            </a:r>
            <a:r>
              <a:rPr sz="2500" b="1" dirty="0">
                <a:latin typeface="Calibri"/>
                <a:cs typeface="Calibri"/>
              </a:rPr>
              <a:t>secondary </a:t>
            </a:r>
            <a:r>
              <a:rPr sz="2500" b="1" spc="-5" dirty="0">
                <a:latin typeface="Calibri"/>
                <a:cs typeface="Calibri"/>
              </a:rPr>
              <a:t>xylem </a:t>
            </a:r>
            <a:r>
              <a:rPr sz="2500" b="1" dirty="0">
                <a:latin typeface="Calibri"/>
                <a:cs typeface="Calibri"/>
              </a:rPr>
              <a:t>of</a:t>
            </a:r>
            <a:r>
              <a:rPr sz="2500" b="1" spc="35" dirty="0">
                <a:latin typeface="Calibri"/>
                <a:cs typeface="Calibri"/>
              </a:rPr>
              <a:t> </a:t>
            </a:r>
            <a:r>
              <a:rPr sz="2500" b="1" spc="-5" dirty="0">
                <a:latin typeface="Calibri"/>
                <a:cs typeface="Calibri"/>
              </a:rPr>
              <a:t>seed-plants</a:t>
            </a:r>
            <a:r>
              <a:rPr sz="2500" spc="-5" dirty="0">
                <a:latin typeface="Calibri"/>
                <a:cs typeface="Calibri"/>
              </a:rPr>
              <a:t>.</a:t>
            </a:r>
            <a:endParaRPr sz="2500" dirty="0">
              <a:latin typeface="Calibri"/>
              <a:cs typeface="Calibri"/>
            </a:endParaRPr>
          </a:p>
          <a:p>
            <a:pPr marL="424180" marR="349250" indent="-342900">
              <a:lnSpc>
                <a:spcPts val="2400"/>
              </a:lnSpc>
              <a:spcBef>
                <a:spcPts val="580"/>
              </a:spcBef>
              <a:buClr>
                <a:srgbClr val="FF0000"/>
              </a:buClr>
              <a:buSzPct val="130000"/>
              <a:buFont typeface="Arial"/>
              <a:buChar char="•"/>
              <a:tabLst>
                <a:tab pos="424180" algn="l"/>
                <a:tab pos="424815" algn="l"/>
              </a:tabLst>
            </a:pPr>
            <a:endParaRPr lang="en-US" sz="2500" spc="-5" dirty="0" smtClean="0">
              <a:latin typeface="Calibri"/>
              <a:cs typeface="Calibri"/>
            </a:endParaRPr>
          </a:p>
          <a:p>
            <a:pPr marL="424180" marR="349250" indent="-342900">
              <a:lnSpc>
                <a:spcPts val="2400"/>
              </a:lnSpc>
              <a:spcBef>
                <a:spcPts val="580"/>
              </a:spcBef>
              <a:buClr>
                <a:srgbClr val="FF0000"/>
              </a:buClr>
              <a:buSzPct val="130000"/>
              <a:buFont typeface="Arial"/>
              <a:buChar char="•"/>
              <a:tabLst>
                <a:tab pos="424180" algn="l"/>
                <a:tab pos="424815" algn="l"/>
              </a:tabLst>
            </a:pPr>
            <a:r>
              <a:rPr sz="2500" spc="-5" dirty="0" smtClean="0">
                <a:latin typeface="Calibri"/>
                <a:cs typeface="Calibri"/>
              </a:rPr>
              <a:t>A </a:t>
            </a:r>
            <a:r>
              <a:rPr sz="2500" spc="-10" dirty="0">
                <a:latin typeface="Calibri"/>
                <a:cs typeface="Calibri"/>
              </a:rPr>
              <a:t>tree </a:t>
            </a:r>
            <a:r>
              <a:rPr sz="2500" spc="-5" dirty="0">
                <a:latin typeface="Calibri"/>
                <a:cs typeface="Calibri"/>
              </a:rPr>
              <a:t>trunk is </a:t>
            </a:r>
            <a:r>
              <a:rPr sz="2500" spc="-10" dirty="0">
                <a:latin typeface="Calibri"/>
                <a:cs typeface="Calibri"/>
              </a:rPr>
              <a:t>composed </a:t>
            </a:r>
            <a:r>
              <a:rPr sz="2500" spc="-5" dirty="0">
                <a:latin typeface="Calibri"/>
                <a:cs typeface="Calibri"/>
              </a:rPr>
              <a:t>of the </a:t>
            </a:r>
            <a:r>
              <a:rPr sz="2500" spc="-15" dirty="0">
                <a:latin typeface="Calibri"/>
                <a:cs typeface="Calibri"/>
              </a:rPr>
              <a:t>following </a:t>
            </a:r>
            <a:r>
              <a:rPr sz="2500" spc="-10" dirty="0">
                <a:latin typeface="Calibri"/>
                <a:cs typeface="Calibri"/>
              </a:rPr>
              <a:t>basic </a:t>
            </a:r>
            <a:r>
              <a:rPr sz="2500" spc="-5" dirty="0">
                <a:latin typeface="Calibri"/>
                <a:cs typeface="Calibri"/>
              </a:rPr>
              <a:t>parts, </a:t>
            </a:r>
            <a:r>
              <a:rPr sz="2500" spc="-10" dirty="0">
                <a:latin typeface="Calibri"/>
                <a:cs typeface="Calibri"/>
              </a:rPr>
              <a:t>listed </a:t>
            </a:r>
            <a:r>
              <a:rPr sz="2500" spc="-5" dirty="0">
                <a:latin typeface="Calibri"/>
                <a:cs typeface="Calibri"/>
              </a:rPr>
              <a:t>in </a:t>
            </a:r>
            <a:r>
              <a:rPr sz="2500" spc="-15" dirty="0">
                <a:latin typeface="Calibri"/>
                <a:cs typeface="Calibri"/>
              </a:rPr>
              <a:t>order </a:t>
            </a:r>
            <a:r>
              <a:rPr sz="2500" spc="-10" dirty="0">
                <a:latin typeface="Calibri"/>
                <a:cs typeface="Calibri"/>
              </a:rPr>
              <a:t>beginning  </a:t>
            </a:r>
            <a:r>
              <a:rPr sz="2500" spc="-5" dirty="0">
                <a:latin typeface="Calibri"/>
                <a:cs typeface="Calibri"/>
              </a:rPr>
              <a:t>with the </a:t>
            </a:r>
            <a:r>
              <a:rPr sz="2500" spc="-10" dirty="0">
                <a:latin typeface="Calibri"/>
                <a:cs typeface="Calibri"/>
              </a:rPr>
              <a:t>outer </a:t>
            </a:r>
            <a:r>
              <a:rPr sz="2500" spc="-15" dirty="0">
                <a:latin typeface="Calibri"/>
                <a:cs typeface="Calibri"/>
              </a:rPr>
              <a:t>layer:</a:t>
            </a:r>
            <a:endParaRPr sz="2500" dirty="0">
              <a:latin typeface="Calibri"/>
              <a:cs typeface="Calibri"/>
            </a:endParaRPr>
          </a:p>
          <a:p>
            <a:pPr>
              <a:lnSpc>
                <a:spcPct val="100000"/>
              </a:lnSpc>
              <a:buClr>
                <a:srgbClr val="FF0000"/>
              </a:buClr>
              <a:buFont typeface="Arial"/>
              <a:buChar char="•"/>
            </a:pPr>
            <a:endParaRPr sz="2950" dirty="0">
              <a:latin typeface="Calibri"/>
              <a:cs typeface="Calibri"/>
            </a:endParaRPr>
          </a:p>
          <a:p>
            <a:pPr marL="424180" marR="654050" indent="-342900" algn="just">
              <a:lnSpc>
                <a:spcPts val="2400"/>
              </a:lnSpc>
              <a:buClr>
                <a:srgbClr val="FF0000"/>
              </a:buClr>
              <a:buSzPct val="130000"/>
              <a:tabLst>
                <a:tab pos="424180" algn="l"/>
                <a:tab pos="424815" algn="l"/>
              </a:tabLst>
            </a:pPr>
            <a:r>
              <a:rPr lang="en-US" sz="2500" spc="-10" dirty="0" smtClean="0">
                <a:latin typeface="Calibri"/>
                <a:cs typeface="Calibri"/>
              </a:rPr>
              <a:t>		- </a:t>
            </a:r>
            <a:r>
              <a:rPr sz="2500" spc="-10" dirty="0" smtClean="0">
                <a:latin typeface="Calibri"/>
                <a:cs typeface="Calibri"/>
              </a:rPr>
              <a:t>The </a:t>
            </a:r>
            <a:r>
              <a:rPr sz="2500" b="1" spc="-5" dirty="0">
                <a:latin typeface="Calibri"/>
                <a:cs typeface="Calibri"/>
              </a:rPr>
              <a:t>bark </a:t>
            </a:r>
            <a:r>
              <a:rPr sz="2500" spc="-5" dirty="0">
                <a:latin typeface="Calibri"/>
                <a:cs typeface="Calibri"/>
              </a:rPr>
              <a:t>is </a:t>
            </a:r>
            <a:r>
              <a:rPr sz="2500" spc="-10" dirty="0">
                <a:latin typeface="Calibri"/>
                <a:cs typeface="Calibri"/>
              </a:rPr>
              <a:t>dead </a:t>
            </a:r>
            <a:r>
              <a:rPr sz="2500" spc="-5" dirty="0">
                <a:latin typeface="Calibri"/>
                <a:cs typeface="Calibri"/>
              </a:rPr>
              <a:t>tissue; and its function is </a:t>
            </a:r>
            <a:r>
              <a:rPr sz="2500" spc="-15" dirty="0">
                <a:latin typeface="Calibri"/>
                <a:cs typeface="Calibri"/>
              </a:rPr>
              <a:t>to protect </a:t>
            </a:r>
            <a:r>
              <a:rPr sz="2500" spc="-5" dirty="0">
                <a:latin typeface="Calibri"/>
                <a:cs typeface="Calibri"/>
              </a:rPr>
              <a:t>the </a:t>
            </a:r>
            <a:r>
              <a:rPr sz="2500" spc="-10" dirty="0">
                <a:latin typeface="Calibri"/>
                <a:cs typeface="Calibri"/>
              </a:rPr>
              <a:t>tree </a:t>
            </a:r>
            <a:r>
              <a:rPr sz="2500" spc="-15" dirty="0">
                <a:latin typeface="Calibri"/>
                <a:cs typeface="Calibri"/>
              </a:rPr>
              <a:t>from </a:t>
            </a:r>
            <a:r>
              <a:rPr sz="2500" spc="-35" dirty="0">
                <a:latin typeface="Calibri"/>
                <a:cs typeface="Calibri"/>
              </a:rPr>
              <a:t>weather,  </a:t>
            </a:r>
            <a:r>
              <a:rPr sz="2500" spc="-5" dirty="0">
                <a:latin typeface="Calibri"/>
                <a:cs typeface="Calibri"/>
              </a:rPr>
              <a:t>insects, disease, </a:t>
            </a:r>
            <a:r>
              <a:rPr sz="2500" spc="-15" dirty="0">
                <a:latin typeface="Calibri"/>
                <a:cs typeface="Calibri"/>
              </a:rPr>
              <a:t>fire, </a:t>
            </a:r>
            <a:r>
              <a:rPr sz="2500" spc="-5" dirty="0">
                <a:latin typeface="Calibri"/>
                <a:cs typeface="Calibri"/>
              </a:rPr>
              <a:t>and</a:t>
            </a:r>
            <a:r>
              <a:rPr sz="2500" spc="60" dirty="0">
                <a:latin typeface="Calibri"/>
                <a:cs typeface="Calibri"/>
              </a:rPr>
              <a:t> </a:t>
            </a:r>
            <a:r>
              <a:rPr sz="2500" spc="-25" dirty="0">
                <a:latin typeface="Calibri"/>
                <a:cs typeface="Calibri"/>
              </a:rPr>
              <a:t>injury.</a:t>
            </a:r>
            <a:endParaRPr sz="2500" dirty="0">
              <a:latin typeface="Calibri"/>
              <a:cs typeface="Calibri"/>
            </a:endParaRPr>
          </a:p>
          <a:p>
            <a:pPr>
              <a:lnSpc>
                <a:spcPct val="100000"/>
              </a:lnSpc>
              <a:buClr>
                <a:srgbClr val="FF0000"/>
              </a:buClr>
              <a:buFont typeface="Arial"/>
              <a:buChar char="•"/>
            </a:pPr>
            <a:endParaRPr sz="2950" dirty="0">
              <a:latin typeface="Calibri"/>
              <a:cs typeface="Calibri"/>
            </a:endParaRPr>
          </a:p>
          <a:p>
            <a:pPr marL="424180" marR="420370" indent="-342900" algn="just">
              <a:lnSpc>
                <a:spcPts val="2400"/>
              </a:lnSpc>
              <a:buClr>
                <a:srgbClr val="FF0000"/>
              </a:buClr>
              <a:buSzPct val="130000"/>
              <a:tabLst>
                <a:tab pos="424180" algn="l"/>
                <a:tab pos="424815" algn="l"/>
              </a:tabLst>
            </a:pPr>
            <a:r>
              <a:rPr lang="en-US" sz="2500" spc="-5" dirty="0" smtClean="0">
                <a:latin typeface="Calibri"/>
                <a:cs typeface="Calibri"/>
              </a:rPr>
              <a:t>	- </a:t>
            </a:r>
            <a:r>
              <a:rPr sz="2500" spc="-5" dirty="0" smtClean="0">
                <a:latin typeface="Calibri"/>
                <a:cs typeface="Calibri"/>
              </a:rPr>
              <a:t>The </a:t>
            </a:r>
            <a:r>
              <a:rPr sz="2500" b="1" spc="-5" dirty="0">
                <a:latin typeface="Calibri"/>
                <a:cs typeface="Calibri"/>
              </a:rPr>
              <a:t>phloem </a:t>
            </a:r>
            <a:r>
              <a:rPr sz="2500" spc="-5" dirty="0">
                <a:latin typeface="Calibri"/>
                <a:cs typeface="Calibri"/>
              </a:rPr>
              <a:t>is a thin </a:t>
            </a:r>
            <a:r>
              <a:rPr sz="2500" spc="-20" dirty="0">
                <a:latin typeface="Calibri"/>
                <a:cs typeface="Calibri"/>
              </a:rPr>
              <a:t>layer </a:t>
            </a:r>
            <a:r>
              <a:rPr sz="2500" spc="-10" dirty="0">
                <a:latin typeface="Calibri"/>
                <a:cs typeface="Calibri"/>
              </a:rPr>
              <a:t>comprised </a:t>
            </a:r>
            <a:r>
              <a:rPr sz="2500" spc="-5" dirty="0">
                <a:latin typeface="Calibri"/>
                <a:cs typeface="Calibri"/>
              </a:rPr>
              <a:t>of living cells, and </a:t>
            </a:r>
            <a:r>
              <a:rPr sz="2500" dirty="0">
                <a:latin typeface="Calibri"/>
                <a:cs typeface="Calibri"/>
              </a:rPr>
              <a:t>its </a:t>
            </a:r>
            <a:r>
              <a:rPr sz="2500" spc="-5" dirty="0">
                <a:latin typeface="Calibri"/>
                <a:cs typeface="Calibri"/>
              </a:rPr>
              <a:t>basic </a:t>
            </a:r>
            <a:r>
              <a:rPr sz="2500" spc="-10" dirty="0">
                <a:latin typeface="Calibri"/>
                <a:cs typeface="Calibri"/>
              </a:rPr>
              <a:t>function </a:t>
            </a:r>
            <a:r>
              <a:rPr sz="2500" spc="-5" dirty="0">
                <a:latin typeface="Calibri"/>
                <a:cs typeface="Calibri"/>
              </a:rPr>
              <a:t>is </a:t>
            </a:r>
            <a:r>
              <a:rPr sz="2500" spc="-15" dirty="0">
                <a:latin typeface="Calibri"/>
                <a:cs typeface="Calibri"/>
              </a:rPr>
              <a:t>to  </a:t>
            </a:r>
            <a:r>
              <a:rPr sz="2500" spc="-10" dirty="0">
                <a:latin typeface="Calibri"/>
                <a:cs typeface="Calibri"/>
              </a:rPr>
              <a:t>transport </a:t>
            </a:r>
            <a:r>
              <a:rPr sz="2500" spc="-15" dirty="0">
                <a:latin typeface="Calibri"/>
                <a:cs typeface="Calibri"/>
              </a:rPr>
              <a:t>food </a:t>
            </a:r>
            <a:r>
              <a:rPr sz="2500" spc="-10" dirty="0">
                <a:latin typeface="Calibri"/>
                <a:cs typeface="Calibri"/>
              </a:rPr>
              <a:t>around </a:t>
            </a:r>
            <a:r>
              <a:rPr sz="2500" spc="-5" dirty="0">
                <a:latin typeface="Calibri"/>
                <a:cs typeface="Calibri"/>
              </a:rPr>
              <a:t>the</a:t>
            </a:r>
            <a:r>
              <a:rPr sz="2500" spc="20" dirty="0">
                <a:latin typeface="Calibri"/>
                <a:cs typeface="Calibri"/>
              </a:rPr>
              <a:t> </a:t>
            </a:r>
            <a:r>
              <a:rPr sz="2500" spc="-10" dirty="0">
                <a:latin typeface="Calibri"/>
                <a:cs typeface="Calibri"/>
              </a:rPr>
              <a:t>tree.</a:t>
            </a:r>
            <a:endParaRPr sz="2500" dirty="0">
              <a:latin typeface="Calibri"/>
              <a:cs typeface="Calibri"/>
            </a:endParaRPr>
          </a:p>
          <a:p>
            <a:pPr>
              <a:lnSpc>
                <a:spcPct val="100000"/>
              </a:lnSpc>
              <a:buClr>
                <a:srgbClr val="FF0000"/>
              </a:buClr>
              <a:buFont typeface="Arial"/>
              <a:buChar char="•"/>
            </a:pPr>
            <a:endParaRPr sz="2950" dirty="0">
              <a:latin typeface="Calibri"/>
              <a:cs typeface="Calibri"/>
            </a:endParaRPr>
          </a:p>
          <a:p>
            <a:pPr marL="424180" marR="474980" indent="-342900" algn="just">
              <a:lnSpc>
                <a:spcPts val="2400"/>
              </a:lnSpc>
              <a:buClr>
                <a:srgbClr val="FF0000"/>
              </a:buClr>
              <a:buSzPct val="130000"/>
              <a:tabLst>
                <a:tab pos="424180" algn="l"/>
                <a:tab pos="424815" algn="l"/>
              </a:tabLst>
            </a:pPr>
            <a:r>
              <a:rPr lang="en-US" sz="2500" spc="-10" dirty="0" smtClean="0">
                <a:latin typeface="Calibri"/>
                <a:cs typeface="Calibri"/>
              </a:rPr>
              <a:t>	- </a:t>
            </a:r>
            <a:r>
              <a:rPr sz="2500" spc="-10" dirty="0" smtClean="0">
                <a:latin typeface="Calibri"/>
                <a:cs typeface="Calibri"/>
              </a:rPr>
              <a:t>The </a:t>
            </a:r>
            <a:r>
              <a:rPr sz="2500" b="1" spc="-5" dirty="0">
                <a:latin typeface="Calibri"/>
                <a:cs typeface="Calibri"/>
              </a:rPr>
              <a:t>cambium </a:t>
            </a:r>
            <a:r>
              <a:rPr sz="2500" spc="-5" dirty="0">
                <a:latin typeface="Calibri"/>
                <a:cs typeface="Calibri"/>
              </a:rPr>
              <a:t>is living tissue. </a:t>
            </a:r>
            <a:r>
              <a:rPr sz="2500" spc="-10" dirty="0">
                <a:latin typeface="Calibri"/>
                <a:cs typeface="Calibri"/>
              </a:rPr>
              <a:t>This </a:t>
            </a:r>
            <a:r>
              <a:rPr sz="2500" spc="-5" dirty="0">
                <a:latin typeface="Calibri"/>
                <a:cs typeface="Calibri"/>
              </a:rPr>
              <a:t>very thin </a:t>
            </a:r>
            <a:r>
              <a:rPr sz="2500" spc="-20" dirty="0">
                <a:latin typeface="Calibri"/>
                <a:cs typeface="Calibri"/>
              </a:rPr>
              <a:t>layer </a:t>
            </a:r>
            <a:r>
              <a:rPr sz="2500" spc="-5" dirty="0">
                <a:latin typeface="Calibri"/>
                <a:cs typeface="Calibri"/>
              </a:rPr>
              <a:t>of a </a:t>
            </a:r>
            <a:r>
              <a:rPr sz="2500" spc="-10" dirty="0">
                <a:latin typeface="Calibri"/>
                <a:cs typeface="Calibri"/>
              </a:rPr>
              <a:t>tree produces both new  </a:t>
            </a:r>
            <a:r>
              <a:rPr sz="2500" spc="-5" dirty="0">
                <a:latin typeface="Calibri"/>
                <a:cs typeface="Calibri"/>
              </a:rPr>
              <a:t>phloem on one side and new xylem on the</a:t>
            </a:r>
            <a:r>
              <a:rPr sz="2500" spc="50" dirty="0">
                <a:latin typeface="Calibri"/>
                <a:cs typeface="Calibri"/>
              </a:rPr>
              <a:t> </a:t>
            </a:r>
            <a:r>
              <a:rPr sz="2500" spc="-45" dirty="0">
                <a:latin typeface="Calibri"/>
                <a:cs typeface="Calibri"/>
              </a:rPr>
              <a:t>other.</a:t>
            </a:r>
            <a:endParaRPr sz="2500" dirty="0">
              <a:latin typeface="Calibri"/>
              <a:cs typeface="Calibri"/>
            </a:endParaRPr>
          </a:p>
          <a:p>
            <a:pPr>
              <a:lnSpc>
                <a:spcPct val="100000"/>
              </a:lnSpc>
              <a:spcBef>
                <a:spcPts val="20"/>
              </a:spcBef>
              <a:buClr>
                <a:srgbClr val="FF0000"/>
              </a:buClr>
              <a:buFont typeface="Arial"/>
              <a:buChar char="•"/>
            </a:pPr>
            <a:endParaRPr sz="2950" dirty="0">
              <a:latin typeface="Calibri"/>
              <a:cs typeface="Calibri"/>
            </a:endParaRPr>
          </a:p>
          <a:p>
            <a:pPr marL="424180" marR="5080" indent="-342900" algn="just">
              <a:lnSpc>
                <a:spcPct val="80000"/>
              </a:lnSpc>
              <a:spcBef>
                <a:spcPts val="5"/>
              </a:spcBef>
              <a:buClr>
                <a:srgbClr val="FF0000"/>
              </a:buClr>
              <a:buSzPct val="130000"/>
              <a:tabLst>
                <a:tab pos="424180" algn="l"/>
                <a:tab pos="424815" algn="l"/>
              </a:tabLst>
            </a:pPr>
            <a:r>
              <a:rPr lang="en-US" sz="2500" spc="-10" dirty="0" smtClean="0">
                <a:latin typeface="Calibri"/>
                <a:cs typeface="Calibri"/>
              </a:rPr>
              <a:t>	- </a:t>
            </a:r>
            <a:r>
              <a:rPr sz="2500" spc="-10" dirty="0" smtClean="0">
                <a:latin typeface="Calibri"/>
                <a:cs typeface="Calibri"/>
              </a:rPr>
              <a:t>The </a:t>
            </a:r>
            <a:r>
              <a:rPr sz="2500" spc="-15" dirty="0">
                <a:latin typeface="Calibri"/>
                <a:cs typeface="Calibri"/>
              </a:rPr>
              <a:t>largest </a:t>
            </a:r>
            <a:r>
              <a:rPr sz="2500" spc="-5" dirty="0">
                <a:latin typeface="Calibri"/>
                <a:cs typeface="Calibri"/>
              </a:rPr>
              <a:t>part of a trunk is the </a:t>
            </a:r>
            <a:r>
              <a:rPr sz="2500" b="1" spc="-5" dirty="0">
                <a:latin typeface="Calibri"/>
                <a:cs typeface="Calibri"/>
              </a:rPr>
              <a:t>xylem</a:t>
            </a:r>
            <a:r>
              <a:rPr sz="2500" spc="-5" dirty="0">
                <a:latin typeface="Calibri"/>
                <a:cs typeface="Calibri"/>
              </a:rPr>
              <a:t>, which is </a:t>
            </a:r>
            <a:r>
              <a:rPr sz="2500" spc="-10" dirty="0">
                <a:latin typeface="Calibri"/>
                <a:cs typeface="Calibri"/>
              </a:rPr>
              <a:t>composed </a:t>
            </a:r>
            <a:r>
              <a:rPr sz="2500" spc="-5" dirty="0">
                <a:latin typeface="Calibri"/>
                <a:cs typeface="Calibri"/>
              </a:rPr>
              <a:t>of </a:t>
            </a:r>
            <a:r>
              <a:rPr sz="2500" spc="-10" dirty="0">
                <a:latin typeface="Calibri"/>
                <a:cs typeface="Calibri"/>
              </a:rPr>
              <a:t>both </a:t>
            </a:r>
            <a:r>
              <a:rPr sz="2500" spc="-10" dirty="0">
                <a:solidFill>
                  <a:srgbClr val="FF0000"/>
                </a:solidFill>
                <a:latin typeface="Calibri"/>
                <a:cs typeface="Calibri"/>
              </a:rPr>
              <a:t>sapwood </a:t>
            </a:r>
            <a:r>
              <a:rPr sz="2500" spc="-5" dirty="0">
                <a:latin typeface="Calibri"/>
                <a:cs typeface="Calibri"/>
              </a:rPr>
              <a:t>and </a:t>
            </a:r>
            <a:r>
              <a:rPr sz="2500" spc="-5" dirty="0">
                <a:solidFill>
                  <a:srgbClr val="FF0000"/>
                </a:solidFill>
                <a:latin typeface="Calibri"/>
                <a:cs typeface="Calibri"/>
              </a:rPr>
              <a:t> heartwood</a:t>
            </a:r>
            <a:r>
              <a:rPr sz="2500" spc="-5" dirty="0">
                <a:latin typeface="Calibri"/>
                <a:cs typeface="Calibri"/>
              </a:rPr>
              <a:t>.</a:t>
            </a:r>
            <a:endParaRPr sz="2500" dirty="0">
              <a:latin typeface="Calibri"/>
              <a:cs typeface="Calibri"/>
            </a:endParaRPr>
          </a:p>
          <a:p>
            <a:pPr marL="12700">
              <a:lnSpc>
                <a:spcPct val="100000"/>
              </a:lnSpc>
              <a:spcBef>
                <a:spcPts val="1495"/>
              </a:spcBef>
            </a:pPr>
            <a:endParaRPr sz="2000" dirty="0">
              <a:latin typeface="Microsoft Uighur"/>
              <a:cs typeface="Microsoft Uighu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70788" y="807717"/>
            <a:ext cx="10189028" cy="6024372"/>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4264524" y="201580"/>
            <a:ext cx="3331210" cy="440055"/>
            <a:chOff x="4264524" y="201580"/>
            <a:chExt cx="3331210" cy="440055"/>
          </a:xfrm>
        </p:grpSpPr>
        <p:sp>
          <p:nvSpPr>
            <p:cNvPr id="4" name="object 4"/>
            <p:cNvSpPr/>
            <p:nvPr/>
          </p:nvSpPr>
          <p:spPr>
            <a:xfrm>
              <a:off x="4264524" y="201580"/>
              <a:ext cx="3330719" cy="43961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309617" y="241046"/>
              <a:ext cx="3256280" cy="36601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293816" y="225552"/>
              <a:ext cx="3288083" cy="397510"/>
            </a:xfrm>
            <a:prstGeom prst="rect">
              <a:avLst/>
            </a:prstGeom>
            <a:blipFill>
              <a:blip r:embed="rId5"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07340" y="847737"/>
            <a:ext cx="6109335" cy="5618845"/>
          </a:xfrm>
          <a:prstGeom prst="rect">
            <a:avLst/>
          </a:prstGeom>
        </p:spPr>
        <p:txBody>
          <a:bodyPr vert="horz" wrap="square" lIns="0" tIns="230504" rIns="0" bIns="0" rtlCol="0">
            <a:spAutoFit/>
          </a:bodyPr>
          <a:lstStyle/>
          <a:p>
            <a:pPr marL="355600" indent="-342900">
              <a:lnSpc>
                <a:spcPct val="100000"/>
              </a:lnSpc>
              <a:spcBef>
                <a:spcPts val="1814"/>
              </a:spcBef>
              <a:buClr>
                <a:srgbClr val="FF0000"/>
              </a:buClr>
              <a:buSzPct val="130000"/>
              <a:buFont typeface="Arial"/>
              <a:buChar char="•"/>
              <a:tabLst>
                <a:tab pos="354965" algn="l"/>
                <a:tab pos="355600" algn="l"/>
              </a:tabLst>
            </a:pPr>
            <a:r>
              <a:rPr sz="2500" spc="-5" dirty="0">
                <a:latin typeface="Calibri"/>
                <a:cs typeface="Calibri"/>
              </a:rPr>
              <a:t>Also </a:t>
            </a:r>
            <a:r>
              <a:rPr sz="2500" spc="-25" dirty="0">
                <a:latin typeface="Calibri"/>
                <a:cs typeface="Calibri"/>
              </a:rPr>
              <a:t>referred </a:t>
            </a:r>
            <a:r>
              <a:rPr sz="2500" spc="-15" dirty="0">
                <a:latin typeface="Calibri"/>
                <a:cs typeface="Calibri"/>
              </a:rPr>
              <a:t>to </a:t>
            </a:r>
            <a:r>
              <a:rPr sz="2500" spc="-5" dirty="0">
                <a:latin typeface="Calibri"/>
                <a:cs typeface="Calibri"/>
              </a:rPr>
              <a:t>as</a:t>
            </a:r>
            <a:r>
              <a:rPr sz="2500" spc="55" dirty="0">
                <a:latin typeface="Calibri"/>
                <a:cs typeface="Calibri"/>
              </a:rPr>
              <a:t> </a:t>
            </a:r>
            <a:r>
              <a:rPr sz="2500" spc="-5" dirty="0">
                <a:latin typeface="Calibri"/>
                <a:cs typeface="Calibri"/>
              </a:rPr>
              <a:t>“</a:t>
            </a:r>
            <a:r>
              <a:rPr sz="2500" b="1" i="1" spc="-5" dirty="0">
                <a:latin typeface="Calibri"/>
                <a:cs typeface="Calibri"/>
              </a:rPr>
              <a:t>Alburnum</a:t>
            </a:r>
            <a:r>
              <a:rPr sz="2500" spc="-5" dirty="0">
                <a:latin typeface="Calibri"/>
                <a:cs typeface="Calibri"/>
              </a:rPr>
              <a:t>”</a:t>
            </a:r>
            <a:endParaRPr sz="2500" dirty="0">
              <a:latin typeface="Calibri"/>
              <a:cs typeface="Calibri"/>
            </a:endParaRPr>
          </a:p>
          <a:p>
            <a:pPr>
              <a:lnSpc>
                <a:spcPct val="100000"/>
              </a:lnSpc>
              <a:buClr>
                <a:srgbClr val="FF0000"/>
              </a:buClr>
              <a:buFont typeface="Arial"/>
              <a:buChar char="•"/>
            </a:pPr>
            <a:endParaRPr sz="2950" dirty="0">
              <a:latin typeface="Calibri"/>
              <a:cs typeface="Calibri"/>
            </a:endParaRPr>
          </a:p>
          <a:p>
            <a:pPr marL="355600" marR="5080" indent="-342900">
              <a:lnSpc>
                <a:spcPct val="80000"/>
              </a:lnSpc>
              <a:buClr>
                <a:srgbClr val="FF0000"/>
              </a:buClr>
              <a:buSzPct val="130000"/>
              <a:buFont typeface="Arial"/>
              <a:buChar char="•"/>
              <a:tabLst>
                <a:tab pos="354965" algn="l"/>
                <a:tab pos="355600" algn="l"/>
              </a:tabLst>
            </a:pPr>
            <a:r>
              <a:rPr sz="2500" spc="-5" dirty="0">
                <a:latin typeface="Calibri"/>
                <a:cs typeface="Calibri"/>
              </a:rPr>
              <a:t>It is the </a:t>
            </a:r>
            <a:r>
              <a:rPr sz="2500" dirty="0">
                <a:latin typeface="Calibri"/>
                <a:cs typeface="Calibri"/>
              </a:rPr>
              <a:t>living, </a:t>
            </a:r>
            <a:r>
              <a:rPr sz="2500" spc="-10" dirty="0">
                <a:latin typeface="Calibri"/>
                <a:cs typeface="Calibri"/>
              </a:rPr>
              <a:t>outermost </a:t>
            </a:r>
            <a:r>
              <a:rPr sz="2500" spc="-5" dirty="0">
                <a:latin typeface="Calibri"/>
                <a:cs typeface="Calibri"/>
              </a:rPr>
              <a:t>portion of a </a:t>
            </a:r>
            <a:r>
              <a:rPr sz="2500" spc="-10" dirty="0">
                <a:latin typeface="Calibri"/>
                <a:cs typeface="Calibri"/>
              </a:rPr>
              <a:t>woody  </a:t>
            </a:r>
            <a:r>
              <a:rPr sz="2500" spc="-15" dirty="0">
                <a:latin typeface="Calibri"/>
                <a:cs typeface="Calibri"/>
              </a:rPr>
              <a:t>stem, branch </a:t>
            </a:r>
            <a:r>
              <a:rPr sz="2500" spc="-5" dirty="0">
                <a:latin typeface="Calibri"/>
                <a:cs typeface="Calibri"/>
              </a:rPr>
              <a:t>or </a:t>
            </a:r>
            <a:r>
              <a:rPr sz="2500" spc="-10" dirty="0">
                <a:latin typeface="Calibri"/>
                <a:cs typeface="Calibri"/>
              </a:rPr>
              <a:t>root </a:t>
            </a:r>
            <a:r>
              <a:rPr sz="2500" spc="-5" dirty="0">
                <a:latin typeface="Calibri"/>
                <a:cs typeface="Calibri"/>
              </a:rPr>
              <a:t>of a </a:t>
            </a:r>
            <a:r>
              <a:rPr sz="2500" spc="-10" dirty="0">
                <a:latin typeface="Calibri"/>
                <a:cs typeface="Calibri"/>
              </a:rPr>
              <a:t>plant where sap  </a:t>
            </a:r>
            <a:r>
              <a:rPr sz="2500" spc="-15" dirty="0">
                <a:latin typeface="Calibri"/>
                <a:cs typeface="Calibri"/>
              </a:rPr>
              <a:t>flows</a:t>
            </a:r>
            <a:endParaRPr sz="2500" dirty="0">
              <a:latin typeface="Calibri"/>
              <a:cs typeface="Calibri"/>
            </a:endParaRPr>
          </a:p>
          <a:p>
            <a:pPr>
              <a:lnSpc>
                <a:spcPct val="100000"/>
              </a:lnSpc>
              <a:spcBef>
                <a:spcPts val="10"/>
              </a:spcBef>
              <a:buClr>
                <a:srgbClr val="FF0000"/>
              </a:buClr>
              <a:buFont typeface="Arial"/>
              <a:buChar char="•"/>
            </a:pPr>
            <a:endParaRPr sz="2450" dirty="0">
              <a:latin typeface="Calibri"/>
              <a:cs typeface="Calibri"/>
            </a:endParaRPr>
          </a:p>
          <a:p>
            <a:pPr marL="355600" indent="-342900">
              <a:lnSpc>
                <a:spcPct val="100000"/>
              </a:lnSpc>
              <a:buClr>
                <a:srgbClr val="FF0000"/>
              </a:buClr>
              <a:buSzPct val="130000"/>
              <a:buFont typeface="Arial"/>
              <a:buChar char="•"/>
              <a:tabLst>
                <a:tab pos="354965" algn="l"/>
                <a:tab pos="355600" algn="l"/>
              </a:tabLst>
            </a:pPr>
            <a:r>
              <a:rPr sz="2500" spc="-5" dirty="0">
                <a:latin typeface="Calibri"/>
                <a:cs typeface="Calibri"/>
              </a:rPr>
              <a:t>It is </a:t>
            </a:r>
            <a:r>
              <a:rPr sz="2500" spc="-10" dirty="0">
                <a:latin typeface="Calibri"/>
                <a:cs typeface="Calibri"/>
              </a:rPr>
              <a:t>usually light </a:t>
            </a:r>
            <a:r>
              <a:rPr sz="2500" spc="-5" dirty="0">
                <a:latin typeface="Calibri"/>
                <a:cs typeface="Calibri"/>
              </a:rPr>
              <a:t>in</a:t>
            </a:r>
            <a:r>
              <a:rPr sz="2500" spc="25" dirty="0">
                <a:latin typeface="Calibri"/>
                <a:cs typeface="Calibri"/>
              </a:rPr>
              <a:t> </a:t>
            </a:r>
            <a:r>
              <a:rPr sz="2500" spc="-10" dirty="0">
                <a:latin typeface="Calibri"/>
                <a:cs typeface="Calibri"/>
              </a:rPr>
              <a:t>color</a:t>
            </a:r>
            <a:endParaRPr sz="2500" dirty="0">
              <a:latin typeface="Calibri"/>
              <a:cs typeface="Calibri"/>
            </a:endParaRPr>
          </a:p>
          <a:p>
            <a:pPr>
              <a:lnSpc>
                <a:spcPct val="100000"/>
              </a:lnSpc>
              <a:spcBef>
                <a:spcPts val="40"/>
              </a:spcBef>
              <a:buClr>
                <a:srgbClr val="FF0000"/>
              </a:buClr>
              <a:buFont typeface="Arial"/>
              <a:buChar char="•"/>
            </a:pPr>
            <a:endParaRPr sz="2900" dirty="0">
              <a:latin typeface="Calibri"/>
              <a:cs typeface="Calibri"/>
            </a:endParaRPr>
          </a:p>
          <a:p>
            <a:pPr marL="355600" marR="549275" indent="-342900" algn="just">
              <a:lnSpc>
                <a:spcPts val="2400"/>
              </a:lnSpc>
              <a:spcBef>
                <a:spcPts val="5"/>
              </a:spcBef>
              <a:buClr>
                <a:srgbClr val="FF0000"/>
              </a:buClr>
              <a:buSzPct val="130000"/>
              <a:buFont typeface="Arial"/>
              <a:buChar char="•"/>
              <a:tabLst>
                <a:tab pos="355600" algn="l"/>
              </a:tabLst>
            </a:pPr>
            <a:r>
              <a:rPr sz="2500" spc="-5" dirty="0">
                <a:latin typeface="Calibri"/>
                <a:cs typeface="Calibri"/>
              </a:rPr>
              <a:t>Cells </a:t>
            </a:r>
            <a:r>
              <a:rPr sz="2500" spc="-15" dirty="0">
                <a:latin typeface="Calibri"/>
                <a:cs typeface="Calibri"/>
              </a:rPr>
              <a:t>contain </a:t>
            </a:r>
            <a:r>
              <a:rPr sz="2500" spc="-10" dirty="0">
                <a:latin typeface="Calibri"/>
                <a:cs typeface="Calibri"/>
              </a:rPr>
              <a:t>more </a:t>
            </a:r>
            <a:r>
              <a:rPr sz="2500" spc="-15" dirty="0">
                <a:latin typeface="Calibri"/>
                <a:cs typeface="Calibri"/>
              </a:rPr>
              <a:t>water </a:t>
            </a:r>
            <a:r>
              <a:rPr sz="2500" spc="-5" dirty="0">
                <a:latin typeface="Calibri"/>
                <a:cs typeface="Calibri"/>
              </a:rPr>
              <a:t>and lack darkly  </a:t>
            </a:r>
            <a:r>
              <a:rPr sz="2500" spc="-10" dirty="0">
                <a:latin typeface="Calibri"/>
                <a:cs typeface="Calibri"/>
              </a:rPr>
              <a:t>staining </a:t>
            </a:r>
            <a:r>
              <a:rPr sz="2500" spc="-5" dirty="0">
                <a:latin typeface="Calibri"/>
                <a:cs typeface="Calibri"/>
              </a:rPr>
              <a:t>chemical </a:t>
            </a:r>
            <a:r>
              <a:rPr sz="2500" spc="-15" dirty="0">
                <a:latin typeface="Calibri"/>
                <a:cs typeface="Calibri"/>
              </a:rPr>
              <a:t>substances </a:t>
            </a:r>
            <a:r>
              <a:rPr sz="2500" spc="-10" dirty="0">
                <a:latin typeface="Calibri"/>
                <a:cs typeface="Calibri"/>
              </a:rPr>
              <a:t>commonly  </a:t>
            </a:r>
            <a:r>
              <a:rPr sz="2500" spc="-20" dirty="0">
                <a:latin typeface="Calibri"/>
                <a:cs typeface="Calibri"/>
              </a:rPr>
              <a:t>found </a:t>
            </a:r>
            <a:r>
              <a:rPr sz="2500" spc="-5" dirty="0">
                <a:latin typeface="Calibri"/>
                <a:cs typeface="Calibri"/>
              </a:rPr>
              <a:t>in</a:t>
            </a:r>
            <a:r>
              <a:rPr sz="2500" spc="15" dirty="0">
                <a:latin typeface="Calibri"/>
                <a:cs typeface="Calibri"/>
              </a:rPr>
              <a:t> </a:t>
            </a:r>
            <a:r>
              <a:rPr sz="2500" spc="-10" dirty="0">
                <a:latin typeface="Calibri"/>
                <a:cs typeface="Calibri"/>
              </a:rPr>
              <a:t>heartwood</a:t>
            </a:r>
            <a:endParaRPr sz="2500" dirty="0">
              <a:latin typeface="Calibri"/>
              <a:cs typeface="Calibri"/>
            </a:endParaRPr>
          </a:p>
          <a:p>
            <a:pPr>
              <a:lnSpc>
                <a:spcPct val="100000"/>
              </a:lnSpc>
              <a:spcBef>
                <a:spcPts val="30"/>
              </a:spcBef>
              <a:buClr>
                <a:srgbClr val="FF0000"/>
              </a:buClr>
              <a:buFont typeface="Arial"/>
              <a:buChar char="•"/>
            </a:pPr>
            <a:endParaRPr sz="2450" dirty="0">
              <a:latin typeface="Calibri"/>
              <a:cs typeface="Calibri"/>
            </a:endParaRPr>
          </a:p>
          <a:p>
            <a:pPr marL="355600" indent="-342900">
              <a:lnSpc>
                <a:spcPts val="2680"/>
              </a:lnSpc>
              <a:buClr>
                <a:srgbClr val="FF0000"/>
              </a:buClr>
              <a:buSzPct val="130000"/>
              <a:buFont typeface="Arial"/>
              <a:buChar char="•"/>
              <a:tabLst>
                <a:tab pos="354965" algn="l"/>
                <a:tab pos="355600" algn="l"/>
              </a:tabLst>
            </a:pPr>
            <a:r>
              <a:rPr sz="2500" spc="-10" dirty="0">
                <a:latin typeface="Calibri"/>
                <a:cs typeface="Calibri"/>
              </a:rPr>
              <a:t>Sapwood performs two</a:t>
            </a:r>
            <a:r>
              <a:rPr sz="2500" spc="-20" dirty="0">
                <a:latin typeface="Calibri"/>
                <a:cs typeface="Calibri"/>
              </a:rPr>
              <a:t> </a:t>
            </a:r>
            <a:r>
              <a:rPr sz="2500" spc="-5" dirty="0">
                <a:latin typeface="Calibri"/>
                <a:cs typeface="Calibri"/>
              </a:rPr>
              <a:t>functions:</a:t>
            </a:r>
            <a:endParaRPr sz="2500" dirty="0">
              <a:latin typeface="Calibri"/>
              <a:cs typeface="Calibri"/>
            </a:endParaRPr>
          </a:p>
          <a:p>
            <a:pPr marL="882650" lvl="1" indent="-413384">
              <a:lnSpc>
                <a:spcPts val="3030"/>
              </a:lnSpc>
              <a:buSzPct val="129545"/>
              <a:buFont typeface="Arial"/>
              <a:buChar char="–"/>
              <a:tabLst>
                <a:tab pos="882650" algn="l"/>
                <a:tab pos="883285" algn="l"/>
              </a:tabLst>
            </a:pPr>
            <a:r>
              <a:rPr lang="en-US" sz="2200" dirty="0" smtClean="0">
                <a:solidFill>
                  <a:srgbClr val="FF0000"/>
                </a:solidFill>
                <a:latin typeface="Calibri"/>
                <a:cs typeface="Calibri"/>
              </a:rPr>
              <a:t>Adding support to the tree</a:t>
            </a:r>
          </a:p>
          <a:p>
            <a:pPr marL="882650" lvl="1" indent="-413384">
              <a:lnSpc>
                <a:spcPts val="3030"/>
              </a:lnSpc>
              <a:buSzPct val="129545"/>
              <a:buFont typeface="Arial"/>
              <a:buChar char="–"/>
              <a:tabLst>
                <a:tab pos="882650" algn="l"/>
                <a:tab pos="883285" algn="l"/>
              </a:tabLst>
            </a:pPr>
            <a:r>
              <a:rPr lang="en-US" sz="2200" dirty="0" smtClean="0">
                <a:solidFill>
                  <a:srgbClr val="FF0000"/>
                </a:solidFill>
                <a:latin typeface="Calibri"/>
                <a:cs typeface="Calibri"/>
              </a:rPr>
              <a:t>Transportation of nutrients and xylem sap. </a:t>
            </a:r>
            <a:endParaRPr sz="2200" dirty="0">
              <a:solidFill>
                <a:srgbClr val="FF0000"/>
              </a:solidFill>
              <a:latin typeface="Calibri"/>
              <a:cs typeface="Calibri"/>
            </a:endParaRPr>
          </a:p>
        </p:txBody>
      </p:sp>
      <p:grpSp>
        <p:nvGrpSpPr>
          <p:cNvPr id="8" name="object 8"/>
          <p:cNvGrpSpPr/>
          <p:nvPr/>
        </p:nvGrpSpPr>
        <p:grpSpPr>
          <a:xfrm>
            <a:off x="248411" y="0"/>
            <a:ext cx="11348085" cy="1222375"/>
            <a:chOff x="248411" y="0"/>
            <a:chExt cx="11348085" cy="1222375"/>
          </a:xfrm>
        </p:grpSpPr>
        <p:sp>
          <p:nvSpPr>
            <p:cNvPr id="9" name="object 9"/>
            <p:cNvSpPr/>
            <p:nvPr/>
          </p:nvSpPr>
          <p:spPr>
            <a:xfrm>
              <a:off x="610361" y="784098"/>
              <a:ext cx="10972800" cy="45720"/>
            </a:xfrm>
            <a:custGeom>
              <a:avLst/>
              <a:gdLst/>
              <a:ahLst/>
              <a:cxnLst/>
              <a:rect l="l" t="t" r="r" b="b"/>
              <a:pathLst>
                <a:path w="10972800" h="45719">
                  <a:moveTo>
                    <a:pt x="10972800" y="0"/>
                  </a:moveTo>
                  <a:lnTo>
                    <a:pt x="0" y="0"/>
                  </a:lnTo>
                  <a:lnTo>
                    <a:pt x="0" y="45720"/>
                  </a:lnTo>
                  <a:lnTo>
                    <a:pt x="10972800" y="45720"/>
                  </a:lnTo>
                  <a:lnTo>
                    <a:pt x="10972800" y="0"/>
                  </a:lnTo>
                  <a:close/>
                </a:path>
              </a:pathLst>
            </a:custGeom>
            <a:solidFill>
              <a:srgbClr val="FF0000"/>
            </a:solidFill>
          </p:spPr>
          <p:txBody>
            <a:bodyPr wrap="square" lIns="0" tIns="0" rIns="0" bIns="0" rtlCol="0"/>
            <a:lstStyle/>
            <a:p>
              <a:endParaRPr/>
            </a:p>
          </p:txBody>
        </p:sp>
        <p:sp>
          <p:nvSpPr>
            <p:cNvPr id="10" name="object 10"/>
            <p:cNvSpPr/>
            <p:nvPr/>
          </p:nvSpPr>
          <p:spPr>
            <a:xfrm>
              <a:off x="610361" y="784098"/>
              <a:ext cx="10972800" cy="45720"/>
            </a:xfrm>
            <a:custGeom>
              <a:avLst/>
              <a:gdLst/>
              <a:ahLst/>
              <a:cxnLst/>
              <a:rect l="l" t="t" r="r" b="b"/>
              <a:pathLst>
                <a:path w="10972800" h="45719">
                  <a:moveTo>
                    <a:pt x="0" y="45720"/>
                  </a:moveTo>
                  <a:lnTo>
                    <a:pt x="10972800" y="45720"/>
                  </a:lnTo>
                  <a:lnTo>
                    <a:pt x="10972800" y="0"/>
                  </a:lnTo>
                  <a:lnTo>
                    <a:pt x="0" y="0"/>
                  </a:lnTo>
                  <a:lnTo>
                    <a:pt x="0" y="45720"/>
                  </a:lnTo>
                  <a:close/>
                </a:path>
              </a:pathLst>
            </a:custGeom>
            <a:ln w="25908">
              <a:solidFill>
                <a:srgbClr val="FF0000"/>
              </a:solidFill>
            </a:ln>
          </p:spPr>
          <p:txBody>
            <a:bodyPr wrap="square" lIns="0" tIns="0" rIns="0" bIns="0" rtlCol="0"/>
            <a:lstStyle/>
            <a:p>
              <a:endParaRPr/>
            </a:p>
          </p:txBody>
        </p:sp>
        <p:sp>
          <p:nvSpPr>
            <p:cNvPr id="11" name="object 11"/>
            <p:cNvSpPr/>
            <p:nvPr/>
          </p:nvSpPr>
          <p:spPr>
            <a:xfrm>
              <a:off x="248411" y="0"/>
              <a:ext cx="4043172" cy="1222248"/>
            </a:xfrm>
            <a:prstGeom prst="rect">
              <a:avLst/>
            </a:prstGeom>
            <a:blipFill>
              <a:blip r:embed="rId2" cstate="print"/>
              <a:stretch>
                <a:fillRect/>
              </a:stretch>
            </a:blipFill>
          </p:spPr>
          <p:txBody>
            <a:bodyPr wrap="square" lIns="0" tIns="0" rIns="0" bIns="0" rtlCol="0"/>
            <a:lstStyle/>
            <a:p>
              <a:endParaRPr/>
            </a:p>
          </p:txBody>
        </p:sp>
      </p:grpSp>
      <p:sp>
        <p:nvSpPr>
          <p:cNvPr id="12" name="object 12"/>
          <p:cNvSpPr txBox="1">
            <a:spLocks noGrp="1"/>
          </p:cNvSpPr>
          <p:nvPr>
            <p:ph type="title"/>
          </p:nvPr>
        </p:nvSpPr>
        <p:spPr>
          <a:xfrm>
            <a:off x="612140" y="52781"/>
            <a:ext cx="3279140" cy="757555"/>
          </a:xfrm>
          <a:prstGeom prst="rect">
            <a:avLst/>
          </a:prstGeom>
        </p:spPr>
        <p:txBody>
          <a:bodyPr vert="horz" wrap="square" lIns="0" tIns="12700" rIns="0" bIns="0" rtlCol="0">
            <a:spAutoFit/>
          </a:bodyPr>
          <a:lstStyle/>
          <a:p>
            <a:pPr marL="12700">
              <a:lnSpc>
                <a:spcPct val="100000"/>
              </a:lnSpc>
              <a:spcBef>
                <a:spcPts val="100"/>
              </a:spcBef>
            </a:pPr>
            <a:r>
              <a:rPr sz="4800" b="0" dirty="0">
                <a:solidFill>
                  <a:srgbClr val="006FC0"/>
                </a:solidFill>
                <a:latin typeface="Century"/>
                <a:cs typeface="Century"/>
              </a:rPr>
              <a:t>SAPWOOD</a:t>
            </a:r>
            <a:endParaRPr sz="4800">
              <a:latin typeface="Century"/>
              <a:cs typeface="Century"/>
            </a:endParaRPr>
          </a:p>
        </p:txBody>
      </p:sp>
      <p:sp>
        <p:nvSpPr>
          <p:cNvPr id="19" name="object 19"/>
          <p:cNvSpPr/>
          <p:nvPr/>
        </p:nvSpPr>
        <p:spPr>
          <a:xfrm>
            <a:off x="6685788" y="1447800"/>
            <a:ext cx="5045963" cy="42672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31140" y="1037590"/>
            <a:ext cx="6435090" cy="5134739"/>
          </a:xfrm>
          <a:prstGeom prst="rect">
            <a:avLst/>
          </a:prstGeom>
        </p:spPr>
        <p:txBody>
          <a:bodyPr vert="horz" wrap="square" lIns="0" tIns="12700" rIns="0" bIns="0" rtlCol="0">
            <a:spAutoFit/>
          </a:bodyPr>
          <a:lstStyle/>
          <a:p>
            <a:pPr marL="355600" indent="-342900">
              <a:lnSpc>
                <a:spcPct val="100000"/>
              </a:lnSpc>
              <a:spcBef>
                <a:spcPts val="100"/>
              </a:spcBef>
              <a:buClr>
                <a:srgbClr val="FF0000"/>
              </a:buClr>
              <a:buSzPct val="129629"/>
              <a:buFont typeface="Arial"/>
              <a:buChar char="•"/>
              <a:tabLst>
                <a:tab pos="354965" algn="l"/>
                <a:tab pos="355600" algn="l"/>
              </a:tabLst>
            </a:pPr>
            <a:r>
              <a:rPr sz="2700" dirty="0">
                <a:latin typeface="Calibri"/>
                <a:cs typeface="Calibri"/>
              </a:rPr>
              <a:t>Also </a:t>
            </a:r>
            <a:r>
              <a:rPr sz="2700" spc="-25" dirty="0">
                <a:latin typeface="Calibri"/>
                <a:cs typeface="Calibri"/>
              </a:rPr>
              <a:t>referred </a:t>
            </a:r>
            <a:r>
              <a:rPr sz="2700" spc="-15" dirty="0">
                <a:latin typeface="Calibri"/>
                <a:cs typeface="Calibri"/>
              </a:rPr>
              <a:t>to </a:t>
            </a:r>
            <a:r>
              <a:rPr sz="2700" dirty="0">
                <a:latin typeface="Calibri"/>
                <a:cs typeface="Calibri"/>
              </a:rPr>
              <a:t>as</a:t>
            </a:r>
            <a:r>
              <a:rPr sz="2700" spc="-15" dirty="0">
                <a:latin typeface="Calibri"/>
                <a:cs typeface="Calibri"/>
              </a:rPr>
              <a:t> </a:t>
            </a:r>
            <a:r>
              <a:rPr sz="2700" spc="-5" dirty="0">
                <a:latin typeface="Calibri"/>
                <a:cs typeface="Calibri"/>
              </a:rPr>
              <a:t>“</a:t>
            </a:r>
            <a:r>
              <a:rPr sz="2700" b="1" i="1" spc="-5" dirty="0">
                <a:latin typeface="Calibri"/>
                <a:cs typeface="Calibri"/>
              </a:rPr>
              <a:t>Duramen</a:t>
            </a:r>
            <a:r>
              <a:rPr sz="2700" spc="-5" dirty="0">
                <a:latin typeface="Calibri"/>
                <a:cs typeface="Calibri"/>
              </a:rPr>
              <a:t>”</a:t>
            </a:r>
            <a:endParaRPr sz="2700" dirty="0">
              <a:latin typeface="Calibri"/>
              <a:cs typeface="Calibri"/>
            </a:endParaRPr>
          </a:p>
          <a:p>
            <a:pPr>
              <a:lnSpc>
                <a:spcPct val="100000"/>
              </a:lnSpc>
              <a:spcBef>
                <a:spcPts val="40"/>
              </a:spcBef>
              <a:buClr>
                <a:srgbClr val="FF0000"/>
              </a:buClr>
              <a:buFont typeface="Arial"/>
              <a:buChar char="•"/>
            </a:pPr>
            <a:endParaRPr sz="3450" dirty="0">
              <a:latin typeface="Calibri"/>
              <a:cs typeface="Calibri"/>
            </a:endParaRPr>
          </a:p>
          <a:p>
            <a:pPr marL="355600" marR="549275" indent="-342900">
              <a:lnSpc>
                <a:spcPts val="2920"/>
              </a:lnSpc>
              <a:buClr>
                <a:srgbClr val="FF0000"/>
              </a:buClr>
              <a:buSzPct val="129629"/>
              <a:buFont typeface="Arial"/>
              <a:buChar char="•"/>
              <a:tabLst>
                <a:tab pos="354965" algn="l"/>
                <a:tab pos="355600" algn="l"/>
              </a:tabLst>
            </a:pPr>
            <a:r>
              <a:rPr sz="2700" spc="-10" dirty="0">
                <a:latin typeface="Calibri"/>
                <a:cs typeface="Calibri"/>
              </a:rPr>
              <a:t>Heartwood </a:t>
            </a:r>
            <a:r>
              <a:rPr sz="2700" dirty="0">
                <a:latin typeface="Calibri"/>
                <a:cs typeface="Calibri"/>
              </a:rPr>
              <a:t>is the </a:t>
            </a:r>
            <a:r>
              <a:rPr sz="2700" spc="-5" dirty="0">
                <a:latin typeface="Calibri"/>
                <a:cs typeface="Calibri"/>
              </a:rPr>
              <a:t>dead, </a:t>
            </a:r>
            <a:r>
              <a:rPr sz="2700" dirty="0">
                <a:latin typeface="Calibri"/>
                <a:cs typeface="Calibri"/>
              </a:rPr>
              <a:t>inner </a:t>
            </a:r>
            <a:r>
              <a:rPr sz="2700" spc="-10" dirty="0">
                <a:latin typeface="Calibri"/>
                <a:cs typeface="Calibri"/>
              </a:rPr>
              <a:t>wood </a:t>
            </a:r>
            <a:r>
              <a:rPr sz="2700" spc="-5" dirty="0">
                <a:latin typeface="Calibri"/>
                <a:cs typeface="Calibri"/>
              </a:rPr>
              <a:t>of</a:t>
            </a:r>
            <a:r>
              <a:rPr sz="2700" spc="-125" dirty="0">
                <a:latin typeface="Calibri"/>
                <a:cs typeface="Calibri"/>
              </a:rPr>
              <a:t> </a:t>
            </a:r>
            <a:r>
              <a:rPr sz="2700" dirty="0">
                <a:latin typeface="Calibri"/>
                <a:cs typeface="Calibri"/>
              </a:rPr>
              <a:t>a  </a:t>
            </a:r>
            <a:r>
              <a:rPr sz="2700" spc="-15" dirty="0">
                <a:latin typeface="Calibri"/>
                <a:cs typeface="Calibri"/>
              </a:rPr>
              <a:t>stem, branch </a:t>
            </a:r>
            <a:r>
              <a:rPr sz="2700" spc="-5" dirty="0">
                <a:latin typeface="Calibri"/>
                <a:cs typeface="Calibri"/>
              </a:rPr>
              <a:t>or </a:t>
            </a:r>
            <a:r>
              <a:rPr sz="2700" spc="-15" dirty="0">
                <a:latin typeface="Calibri"/>
                <a:cs typeface="Calibri"/>
              </a:rPr>
              <a:t>root </a:t>
            </a:r>
            <a:r>
              <a:rPr sz="2700" spc="-5" dirty="0">
                <a:latin typeface="Calibri"/>
                <a:cs typeface="Calibri"/>
              </a:rPr>
              <a:t>of </a:t>
            </a:r>
            <a:r>
              <a:rPr sz="2700" dirty="0">
                <a:latin typeface="Calibri"/>
                <a:cs typeface="Calibri"/>
              </a:rPr>
              <a:t>a </a:t>
            </a:r>
            <a:r>
              <a:rPr sz="2700" spc="-5" dirty="0">
                <a:latin typeface="Calibri"/>
                <a:cs typeface="Calibri"/>
              </a:rPr>
              <a:t>plant.</a:t>
            </a:r>
            <a:endParaRPr sz="2700" dirty="0">
              <a:latin typeface="Calibri"/>
              <a:cs typeface="Calibri"/>
            </a:endParaRPr>
          </a:p>
          <a:p>
            <a:pPr>
              <a:lnSpc>
                <a:spcPct val="100000"/>
              </a:lnSpc>
              <a:spcBef>
                <a:spcPts val="55"/>
              </a:spcBef>
              <a:buClr>
                <a:srgbClr val="FF0000"/>
              </a:buClr>
              <a:buFont typeface="Arial"/>
              <a:buChar char="•"/>
            </a:pPr>
            <a:endParaRPr sz="3400" dirty="0">
              <a:latin typeface="Calibri"/>
              <a:cs typeface="Calibri"/>
            </a:endParaRPr>
          </a:p>
          <a:p>
            <a:pPr marL="355600" marR="72390" indent="-342900">
              <a:lnSpc>
                <a:spcPts val="2920"/>
              </a:lnSpc>
              <a:buClr>
                <a:srgbClr val="FF0000"/>
              </a:buClr>
              <a:buSzPct val="129629"/>
              <a:buFont typeface="Arial"/>
              <a:buChar char="•"/>
              <a:tabLst>
                <a:tab pos="354965" algn="l"/>
                <a:tab pos="355600" algn="l"/>
              </a:tabLst>
            </a:pPr>
            <a:r>
              <a:rPr sz="2700" spc="-5" dirty="0">
                <a:latin typeface="Calibri"/>
                <a:cs typeface="Calibri"/>
              </a:rPr>
              <a:t>Cell </a:t>
            </a:r>
            <a:r>
              <a:rPr sz="2700" spc="-15" dirty="0">
                <a:latin typeface="Calibri"/>
                <a:cs typeface="Calibri"/>
              </a:rPr>
              <a:t>contain substances </a:t>
            </a:r>
            <a:r>
              <a:rPr sz="2700" spc="-10" dirty="0">
                <a:latin typeface="Calibri"/>
                <a:cs typeface="Calibri"/>
              </a:rPr>
              <a:t>that </a:t>
            </a:r>
            <a:r>
              <a:rPr sz="2700" spc="-25" dirty="0">
                <a:latin typeface="Calibri"/>
                <a:cs typeface="Calibri"/>
              </a:rPr>
              <a:t>make </a:t>
            </a:r>
            <a:r>
              <a:rPr sz="2700" dirty="0">
                <a:latin typeface="Calibri"/>
                <a:cs typeface="Calibri"/>
              </a:rPr>
              <a:t>it </a:t>
            </a:r>
            <a:r>
              <a:rPr sz="2700" spc="-10" dirty="0">
                <a:latin typeface="Calibri"/>
                <a:cs typeface="Calibri"/>
              </a:rPr>
              <a:t>dark </a:t>
            </a:r>
            <a:r>
              <a:rPr sz="2700" dirty="0">
                <a:latin typeface="Calibri"/>
                <a:cs typeface="Calibri"/>
              </a:rPr>
              <a:t>in  </a:t>
            </a:r>
            <a:r>
              <a:rPr sz="2700" spc="-45" dirty="0">
                <a:latin typeface="Calibri"/>
                <a:cs typeface="Calibri"/>
              </a:rPr>
              <a:t>colour. </a:t>
            </a:r>
            <a:r>
              <a:rPr sz="2700" dirty="0">
                <a:latin typeface="Calibri"/>
                <a:cs typeface="Calibri"/>
              </a:rPr>
              <a:t>Eg: </a:t>
            </a:r>
            <a:r>
              <a:rPr sz="2700" spc="-30" dirty="0">
                <a:latin typeface="Calibri"/>
                <a:cs typeface="Calibri"/>
              </a:rPr>
              <a:t>Tannins, </a:t>
            </a:r>
            <a:r>
              <a:rPr sz="2700" spc="-10" dirty="0">
                <a:latin typeface="Calibri"/>
                <a:cs typeface="Calibri"/>
              </a:rPr>
              <a:t>resin, </a:t>
            </a:r>
            <a:r>
              <a:rPr sz="2700" dirty="0">
                <a:latin typeface="Calibri"/>
                <a:cs typeface="Calibri"/>
              </a:rPr>
              <a:t>gums</a:t>
            </a:r>
            <a:r>
              <a:rPr sz="2700" spc="25" dirty="0">
                <a:latin typeface="Calibri"/>
                <a:cs typeface="Calibri"/>
              </a:rPr>
              <a:t> </a:t>
            </a:r>
            <a:r>
              <a:rPr sz="2700" spc="-20" dirty="0">
                <a:latin typeface="Calibri"/>
                <a:cs typeface="Calibri"/>
              </a:rPr>
              <a:t>etc</a:t>
            </a:r>
            <a:endParaRPr sz="2700" dirty="0">
              <a:latin typeface="Calibri"/>
              <a:cs typeface="Calibri"/>
            </a:endParaRPr>
          </a:p>
          <a:p>
            <a:pPr>
              <a:lnSpc>
                <a:spcPct val="100000"/>
              </a:lnSpc>
              <a:spcBef>
                <a:spcPts val="60"/>
              </a:spcBef>
              <a:buClr>
                <a:srgbClr val="FF0000"/>
              </a:buClr>
              <a:buFont typeface="Arial"/>
              <a:buChar char="•"/>
            </a:pPr>
            <a:endParaRPr sz="310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dirty="0">
                <a:latin typeface="Calibri"/>
                <a:cs typeface="Calibri"/>
              </a:rPr>
              <a:t>It is </a:t>
            </a:r>
            <a:r>
              <a:rPr sz="2700" spc="-5" dirty="0">
                <a:latin typeface="Calibri"/>
                <a:cs typeface="Calibri"/>
              </a:rPr>
              <a:t>mechanically </a:t>
            </a:r>
            <a:r>
              <a:rPr sz="2700" spc="-15" dirty="0">
                <a:latin typeface="Calibri"/>
                <a:cs typeface="Calibri"/>
              </a:rPr>
              <a:t>strong, </a:t>
            </a:r>
            <a:r>
              <a:rPr sz="2700" spc="-20" dirty="0">
                <a:latin typeface="Calibri"/>
                <a:cs typeface="Calibri"/>
              </a:rPr>
              <a:t>resistant </a:t>
            </a:r>
            <a:r>
              <a:rPr sz="2700" spc="-15" dirty="0">
                <a:latin typeface="Calibri"/>
                <a:cs typeface="Calibri"/>
              </a:rPr>
              <a:t>to </a:t>
            </a:r>
            <a:r>
              <a:rPr sz="2700" spc="-20" dirty="0" smtClean="0">
                <a:latin typeface="Calibri"/>
                <a:cs typeface="Calibri"/>
              </a:rPr>
              <a:t>decay</a:t>
            </a:r>
            <a:endParaRPr lang="en-US" sz="2700" spc="-20" dirty="0" smtClean="0">
              <a:latin typeface="Calibri"/>
              <a:cs typeface="Calibri"/>
            </a:endParaRPr>
          </a:p>
          <a:p>
            <a:pPr marL="812800" lvl="1" indent="-342900">
              <a:buClr>
                <a:srgbClr val="FF0000"/>
              </a:buClr>
              <a:buSzPct val="129629"/>
              <a:buFontTx/>
              <a:buChar char="-"/>
              <a:tabLst>
                <a:tab pos="354965" algn="l"/>
                <a:tab pos="355600" algn="l"/>
              </a:tabLst>
            </a:pPr>
            <a:r>
              <a:rPr lang="en-US" sz="2700" spc="-20" dirty="0" smtClean="0">
                <a:solidFill>
                  <a:srgbClr val="FF0000"/>
                </a:solidFill>
                <a:latin typeface="Calibri"/>
                <a:cs typeface="Calibri"/>
              </a:rPr>
              <a:t>The main function of heartwood is to support the tree</a:t>
            </a:r>
          </a:p>
          <a:p>
            <a:pPr marL="355600" indent="-342900">
              <a:lnSpc>
                <a:spcPct val="100000"/>
              </a:lnSpc>
              <a:buClr>
                <a:srgbClr val="FF0000"/>
              </a:buClr>
              <a:buSzPct val="129629"/>
              <a:tabLst>
                <a:tab pos="354965" algn="l"/>
                <a:tab pos="355600" algn="l"/>
              </a:tabLst>
            </a:pPr>
            <a:endParaRPr sz="2700" dirty="0">
              <a:latin typeface="Calibri"/>
              <a:cs typeface="Calibri"/>
            </a:endParaRPr>
          </a:p>
        </p:txBody>
      </p:sp>
      <p:sp>
        <p:nvSpPr>
          <p:cNvPr id="12" name="object 12"/>
          <p:cNvSpPr txBox="1">
            <a:spLocks noGrp="1"/>
          </p:cNvSpPr>
          <p:nvPr>
            <p:ph type="title"/>
          </p:nvPr>
        </p:nvSpPr>
        <p:spPr>
          <a:xfrm>
            <a:off x="1066800" y="86712"/>
            <a:ext cx="4495800" cy="751488"/>
          </a:xfrm>
          <a:prstGeom prst="rect">
            <a:avLst/>
          </a:prstGeom>
        </p:spPr>
        <p:txBody>
          <a:bodyPr vert="horz" wrap="square" lIns="0" tIns="12700" rIns="0" bIns="0" rtlCol="0">
            <a:spAutoFit/>
          </a:bodyPr>
          <a:lstStyle/>
          <a:p>
            <a:pPr marL="12700">
              <a:lnSpc>
                <a:spcPct val="100000"/>
              </a:lnSpc>
              <a:spcBef>
                <a:spcPts val="100"/>
              </a:spcBef>
            </a:pPr>
            <a:r>
              <a:rPr sz="4800" b="0" dirty="0" smtClean="0">
                <a:solidFill>
                  <a:srgbClr val="006FC0"/>
                </a:solidFill>
                <a:latin typeface="Century"/>
                <a:cs typeface="Century"/>
              </a:rPr>
              <a:t>HEARTWOO</a:t>
            </a:r>
            <a:r>
              <a:rPr lang="en-US" sz="4800" b="0" dirty="0" smtClean="0">
                <a:solidFill>
                  <a:srgbClr val="006FC0"/>
                </a:solidFill>
                <a:latin typeface="Century"/>
                <a:cs typeface="Century"/>
              </a:rPr>
              <a:t>D</a:t>
            </a:r>
            <a:endParaRPr sz="4800" dirty="0">
              <a:latin typeface="Century"/>
              <a:cs typeface="Century"/>
            </a:endParaRPr>
          </a:p>
        </p:txBody>
      </p:sp>
      <p:sp>
        <p:nvSpPr>
          <p:cNvPr id="22" name="object 22"/>
          <p:cNvSpPr/>
          <p:nvPr/>
        </p:nvSpPr>
        <p:spPr>
          <a:xfrm>
            <a:off x="6797039" y="1522475"/>
            <a:ext cx="5320284" cy="465124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697818" cy="733857"/>
          </a:xfrm>
        </p:spPr>
        <p:txBody>
          <a:bodyPr/>
          <a:lstStyle/>
          <a:p>
            <a:r>
              <a:rPr lang="en-US" sz="3600" dirty="0" smtClean="0"/>
              <a:t>DIFFERENCE BETWEEN SAPWOOD AND HEARTWOOD </a:t>
            </a:r>
            <a:endParaRPr lang="en-IN" sz="3600" dirty="0"/>
          </a:p>
        </p:txBody>
      </p:sp>
      <p:sp>
        <p:nvSpPr>
          <p:cNvPr id="3" name="Text Placeholder 2"/>
          <p:cNvSpPr>
            <a:spLocks noGrp="1"/>
          </p:cNvSpPr>
          <p:nvPr>
            <p:ph type="body" idx="1"/>
          </p:nvPr>
        </p:nvSpPr>
        <p:spPr>
          <a:xfrm>
            <a:off x="381000" y="914401"/>
            <a:ext cx="10972800" cy="6309420"/>
          </a:xfrm>
        </p:spPr>
        <p:txBody>
          <a:bodyPr/>
          <a:lstStyle/>
          <a:p>
            <a:pPr fontAlgn="base"/>
            <a:r>
              <a:rPr lang="en-IN" b="1" dirty="0" smtClean="0"/>
              <a:t>S</a:t>
            </a:r>
            <a:r>
              <a:rPr lang="en-IN" sz="2000" b="1" dirty="0" smtClean="0"/>
              <a:t>apwood</a:t>
            </a:r>
          </a:p>
          <a:p>
            <a:pPr fontAlgn="base"/>
            <a:r>
              <a:rPr lang="en-IN" sz="2000" dirty="0" smtClean="0"/>
              <a:t>1. It is outer wood of an old stem.</a:t>
            </a:r>
          </a:p>
          <a:p>
            <a:pPr fontAlgn="base"/>
            <a:r>
              <a:rPr lang="en-IN" sz="2000" dirty="0" smtClean="0"/>
              <a:t>2. It is light coloured.</a:t>
            </a:r>
          </a:p>
          <a:p>
            <a:pPr fontAlgn="base"/>
            <a:r>
              <a:rPr lang="en-IN" sz="2000" dirty="0" smtClean="0"/>
              <a:t>3. Living cells are present.</a:t>
            </a:r>
          </a:p>
          <a:p>
            <a:pPr fontAlgn="base"/>
            <a:r>
              <a:rPr lang="en-IN" sz="2000" dirty="0" smtClean="0"/>
              <a:t>4. Sapwood is the functional part of the secondary xylem or wood.</a:t>
            </a:r>
          </a:p>
          <a:p>
            <a:pPr fontAlgn="base"/>
            <a:r>
              <a:rPr lang="en-IN" sz="2000" dirty="0" smtClean="0"/>
              <a:t>5. The </a:t>
            </a:r>
            <a:r>
              <a:rPr lang="en-IN" sz="2000" dirty="0" err="1" smtClean="0"/>
              <a:t>tracheary</a:t>
            </a:r>
            <a:r>
              <a:rPr lang="en-IN" sz="2000" dirty="0" smtClean="0"/>
              <a:t> elements are not plugged by </a:t>
            </a:r>
            <a:r>
              <a:rPr lang="en-IN" sz="2000" dirty="0" err="1" smtClean="0"/>
              <a:t>tyloses</a:t>
            </a:r>
            <a:r>
              <a:rPr lang="en-IN" sz="2000" dirty="0" smtClean="0"/>
              <a:t>.</a:t>
            </a:r>
          </a:p>
          <a:p>
            <a:pPr fontAlgn="base"/>
            <a:r>
              <a:rPr lang="en-IN" sz="2000" dirty="0" smtClean="0"/>
              <a:t>6. </a:t>
            </a:r>
            <a:r>
              <a:rPr lang="en-IN" sz="2000" dirty="0" err="1" smtClean="0"/>
              <a:t>Tracheary</a:t>
            </a:r>
            <a:r>
              <a:rPr lang="en-IN" sz="2000" dirty="0" smtClean="0"/>
              <a:t> elements do not possess any deposition in their lumen.</a:t>
            </a:r>
          </a:p>
          <a:p>
            <a:pPr fontAlgn="base"/>
            <a:r>
              <a:rPr lang="en-IN" sz="2000" dirty="0" smtClean="0"/>
              <a:t>7. Sapwood or </a:t>
            </a:r>
            <a:r>
              <a:rPr lang="en-IN" sz="2000" dirty="0" err="1" smtClean="0"/>
              <a:t>alburnum</a:t>
            </a:r>
            <a:r>
              <a:rPr lang="en-IN" sz="2000" dirty="0" smtClean="0"/>
              <a:t> is lighter.</a:t>
            </a:r>
          </a:p>
          <a:p>
            <a:pPr fontAlgn="base"/>
            <a:r>
              <a:rPr lang="en-IN" sz="2000" dirty="0" smtClean="0"/>
              <a:t>8. It is less durable because it is susceptible to attack by pathogens and insects.</a:t>
            </a:r>
          </a:p>
          <a:p>
            <a:pPr fontAlgn="base"/>
            <a:endParaRPr lang="en-IN" dirty="0" smtClean="0"/>
          </a:p>
          <a:p>
            <a:pPr fontAlgn="base"/>
            <a:r>
              <a:rPr lang="en-IN" sz="2000" b="1" dirty="0" smtClean="0"/>
              <a:t>Heartwood</a:t>
            </a:r>
            <a:endParaRPr lang="en-IN" sz="2000" b="1" i="1" dirty="0" smtClean="0"/>
          </a:p>
          <a:p>
            <a:pPr fontAlgn="base"/>
            <a:r>
              <a:rPr lang="en-IN" sz="2000" dirty="0" smtClean="0"/>
              <a:t>1. It is the central wood of an old stem.</a:t>
            </a:r>
          </a:p>
          <a:p>
            <a:pPr fontAlgn="base"/>
            <a:r>
              <a:rPr lang="en-IN" sz="2000" dirty="0" smtClean="0"/>
              <a:t>2. Heartwood is dark coloured.</a:t>
            </a:r>
          </a:p>
          <a:p>
            <a:pPr fontAlgn="base"/>
            <a:r>
              <a:rPr lang="en-IN" sz="2000" dirty="0" smtClean="0"/>
              <a:t>3. Living cells are absent.</a:t>
            </a:r>
          </a:p>
          <a:p>
            <a:pPr fontAlgn="base"/>
            <a:r>
              <a:rPr lang="en-IN" sz="2000" dirty="0" smtClean="0"/>
              <a:t>4. Heartwood is the non-functional part of secondary xylem.</a:t>
            </a:r>
          </a:p>
          <a:p>
            <a:pPr fontAlgn="base"/>
            <a:r>
              <a:rPr lang="en-IN" sz="2000" dirty="0" smtClean="0"/>
              <a:t>5. The </a:t>
            </a:r>
            <a:r>
              <a:rPr lang="en-IN" sz="2000" dirty="0" err="1" smtClean="0"/>
              <a:t>tracheary</a:t>
            </a:r>
            <a:r>
              <a:rPr lang="en-IN" sz="2000" dirty="0" smtClean="0"/>
              <a:t> elements are plugged by </a:t>
            </a:r>
            <a:r>
              <a:rPr lang="en-IN" sz="2000" dirty="0" err="1" smtClean="0"/>
              <a:t>tyloses</a:t>
            </a:r>
            <a:r>
              <a:rPr lang="en-IN" sz="2000" dirty="0" smtClean="0"/>
              <a:t>.</a:t>
            </a:r>
          </a:p>
          <a:p>
            <a:pPr fontAlgn="base"/>
            <a:r>
              <a:rPr lang="en-IN" sz="2000" dirty="0" smtClean="0"/>
              <a:t>6. </a:t>
            </a:r>
            <a:r>
              <a:rPr lang="en-IN" sz="2000" dirty="0" err="1" smtClean="0"/>
              <a:t>Tracheary</a:t>
            </a:r>
            <a:r>
              <a:rPr lang="en-IN" sz="2000" dirty="0" smtClean="0"/>
              <a:t> elements have deposition of tannins, resins, gums, etc.</a:t>
            </a:r>
          </a:p>
          <a:p>
            <a:pPr fontAlgn="base"/>
            <a:r>
              <a:rPr lang="en-IN" sz="2000" dirty="0" smtClean="0"/>
              <a:t>7. Heartwood is heavier.</a:t>
            </a:r>
          </a:p>
          <a:p>
            <a:r>
              <a:rPr lang="en-IN" sz="2000" dirty="0" smtClean="0"/>
              <a:t>8. It is more durable due to its little susceptibility to the attack of pathogens and insects</a:t>
            </a:r>
            <a:endParaRPr lang="en-IN" dirty="0" smtClean="0"/>
          </a:p>
          <a:p>
            <a:pPr fontAlgn="base"/>
            <a:endParaRPr lang="en-IN" dirty="0" smtClean="0"/>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1"/>
            <a:ext cx="11469218" cy="838200"/>
          </a:xfrm>
        </p:spPr>
        <p:txBody>
          <a:bodyPr/>
          <a:lstStyle/>
          <a:p>
            <a:r>
              <a:rPr lang="en-IN" dirty="0" smtClean="0"/>
              <a:t>POROUS AND NONPOROUS WOOD</a:t>
            </a:r>
            <a:br>
              <a:rPr lang="en-IN" dirty="0" smtClean="0"/>
            </a:br>
            <a:endParaRPr lang="en-IN" dirty="0"/>
          </a:p>
        </p:txBody>
      </p:sp>
      <p:sp>
        <p:nvSpPr>
          <p:cNvPr id="3" name="Text Placeholder 2"/>
          <p:cNvSpPr>
            <a:spLocks noGrp="1"/>
          </p:cNvSpPr>
          <p:nvPr>
            <p:ph type="body" idx="1"/>
          </p:nvPr>
        </p:nvSpPr>
        <p:spPr>
          <a:xfrm>
            <a:off x="304800" y="1066800"/>
            <a:ext cx="11277600" cy="5958185"/>
          </a:xfrm>
        </p:spPr>
        <p:txBody>
          <a:bodyPr/>
          <a:lstStyle/>
          <a:p>
            <a:pPr algn="just"/>
            <a:r>
              <a:rPr lang="en-IN" sz="2400" dirty="0" smtClean="0"/>
              <a:t>These two types of wood are recognised on basis of presence and absence of pores of commerce i.e. vessels. </a:t>
            </a:r>
          </a:p>
          <a:p>
            <a:pPr algn="just"/>
            <a:endParaRPr lang="en-IN" sz="2400" dirty="0" smtClean="0"/>
          </a:p>
          <a:p>
            <a:pPr algn="just"/>
            <a:r>
              <a:rPr lang="en-IN" sz="2400" dirty="0" smtClean="0"/>
              <a:t>The wood in which </a:t>
            </a:r>
            <a:r>
              <a:rPr lang="en-IN" sz="2400" b="1" dirty="0" smtClean="0"/>
              <a:t>vessels are not found is called non porous wood</a:t>
            </a:r>
            <a:r>
              <a:rPr lang="en-IN" sz="2400" dirty="0" smtClean="0"/>
              <a:t> such as that of gymnosperms. The non-porous wood is technically called soft wood. </a:t>
            </a:r>
          </a:p>
          <a:p>
            <a:pPr algn="just"/>
            <a:endParaRPr lang="en-IN" sz="2400" dirty="0" smtClean="0"/>
          </a:p>
          <a:p>
            <a:pPr algn="just"/>
            <a:r>
              <a:rPr lang="en-IN" sz="2400" dirty="0" smtClean="0"/>
              <a:t>Whereas in dicotyledonous or </a:t>
            </a:r>
            <a:r>
              <a:rPr lang="en-IN" sz="2400" dirty="0" err="1" smtClean="0"/>
              <a:t>angiospermic</a:t>
            </a:r>
            <a:r>
              <a:rPr lang="en-IN" sz="2400" dirty="0" smtClean="0"/>
              <a:t> wood which has vessels in xylem is known as porous wood. the porous wood is called hard wood. </a:t>
            </a:r>
          </a:p>
          <a:p>
            <a:pPr algn="just"/>
            <a:endParaRPr lang="en-IN" sz="2400" dirty="0" smtClean="0"/>
          </a:p>
          <a:p>
            <a:pPr algn="just"/>
            <a:r>
              <a:rPr lang="en-IN" sz="2400" dirty="0" smtClean="0"/>
              <a:t>Soft wood or hard wood terms are not at all related with softness or hardness of timber, e.g. hard wood of </a:t>
            </a:r>
            <a:r>
              <a:rPr lang="en-IN" sz="2400" i="1" dirty="0" err="1" smtClean="0"/>
              <a:t>Bombax</a:t>
            </a:r>
            <a:r>
              <a:rPr lang="en-IN" sz="2400" i="1" dirty="0" smtClean="0"/>
              <a:t> </a:t>
            </a:r>
            <a:r>
              <a:rPr lang="en-IN" sz="2400" i="1" dirty="0" err="1" smtClean="0"/>
              <a:t>ceiba</a:t>
            </a:r>
            <a:r>
              <a:rPr lang="en-IN" sz="2400" dirty="0" smtClean="0"/>
              <a:t> is very soft and soft wood of </a:t>
            </a:r>
            <a:r>
              <a:rPr lang="en-IN" sz="2400" i="1" dirty="0" err="1" smtClean="0"/>
              <a:t>Pinus</a:t>
            </a:r>
            <a:r>
              <a:rPr lang="en-IN" sz="2400" dirty="0" smtClean="0"/>
              <a:t> and </a:t>
            </a:r>
            <a:r>
              <a:rPr lang="en-IN" sz="2400" i="1" dirty="0" err="1" smtClean="0"/>
              <a:t>Cedrus</a:t>
            </a:r>
            <a:r>
              <a:rPr lang="en-IN" sz="2400" dirty="0" smtClean="0"/>
              <a:t> is very hard. </a:t>
            </a:r>
          </a:p>
          <a:p>
            <a:pPr algn="just"/>
            <a:endParaRPr lang="en-IN" sz="2400" dirty="0" smtClean="0"/>
          </a:p>
          <a:p>
            <a:pPr algn="just"/>
            <a:r>
              <a:rPr lang="en-IN" sz="2400" dirty="0" smtClean="0"/>
              <a:t>The structure and composition of porous wood is more complex than non porous wood. In transverse section, the pores (or vessels) may appear circular or oval outline.</a:t>
            </a:r>
            <a:r>
              <a:rPr lang="en-IN" sz="2400" b="1" dirty="0" smtClean="0"/>
              <a:t> </a:t>
            </a:r>
            <a:endParaRPr lang="en-IN" sz="2400" dirty="0" smtClean="0"/>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82" y="152401"/>
            <a:ext cx="11240618" cy="838200"/>
          </a:xfrm>
        </p:spPr>
        <p:txBody>
          <a:bodyPr/>
          <a:lstStyle/>
          <a:p>
            <a:r>
              <a:rPr lang="en-IN" dirty="0" smtClean="0"/>
              <a:t>RING AND DIFFUSE POROUS WOOD</a:t>
            </a:r>
            <a:br>
              <a:rPr lang="en-IN" dirty="0" smtClean="0"/>
            </a:br>
            <a:endParaRPr lang="en-IN" dirty="0"/>
          </a:p>
        </p:txBody>
      </p:sp>
      <p:sp>
        <p:nvSpPr>
          <p:cNvPr id="3" name="Text Placeholder 2"/>
          <p:cNvSpPr>
            <a:spLocks noGrp="1"/>
          </p:cNvSpPr>
          <p:nvPr>
            <p:ph type="body" idx="1"/>
          </p:nvPr>
        </p:nvSpPr>
        <p:spPr>
          <a:xfrm>
            <a:off x="304800" y="838200"/>
            <a:ext cx="11506200" cy="5355312"/>
          </a:xfrm>
        </p:spPr>
        <p:txBody>
          <a:bodyPr/>
          <a:lstStyle/>
          <a:p>
            <a:r>
              <a:rPr lang="en-IN" sz="2400" dirty="0" smtClean="0"/>
              <a:t>Several woods of commercial value are identified on basis of arrangement of pores. </a:t>
            </a:r>
            <a:r>
              <a:rPr lang="en-IN" sz="2400" b="1" dirty="0" smtClean="0"/>
              <a:t>On basis of distribution of pores the woods can be classified into ring porous and diffuse porous</a:t>
            </a:r>
            <a:r>
              <a:rPr lang="en-IN" sz="2400" dirty="0" smtClean="0"/>
              <a:t>. </a:t>
            </a:r>
          </a:p>
          <a:p>
            <a:endParaRPr lang="en-IN" sz="1200" i="1" u="sng" dirty="0" smtClean="0"/>
          </a:p>
          <a:p>
            <a:r>
              <a:rPr lang="en-IN" sz="2400" i="1" u="sng" dirty="0" smtClean="0"/>
              <a:t>Ring Porous Wood</a:t>
            </a:r>
            <a:endParaRPr lang="en-IN" sz="2400" dirty="0" smtClean="0"/>
          </a:p>
          <a:p>
            <a:pPr algn="just"/>
            <a:r>
              <a:rPr lang="en-IN" sz="2400" dirty="0" smtClean="0"/>
              <a:t>In the ring porous wood, pores of early wood are larger than those of late wood and therefore, these appear distinctly arranged in the form of a conspicuous ring, such as in most temperate </a:t>
            </a:r>
            <a:r>
              <a:rPr lang="en-IN" sz="2400" dirty="0" err="1" smtClean="0"/>
              <a:t>angiospermic</a:t>
            </a:r>
            <a:r>
              <a:rPr lang="en-IN" sz="2400" dirty="0" smtClean="0"/>
              <a:t> trees. Ring porous wood is characteristic of </a:t>
            </a:r>
            <a:r>
              <a:rPr lang="en-IN" sz="2400" i="1" dirty="0" smtClean="0"/>
              <a:t>Lagerstroemia, </a:t>
            </a:r>
            <a:r>
              <a:rPr lang="en-IN" sz="2400" i="1" dirty="0" err="1" smtClean="0"/>
              <a:t>Morus</a:t>
            </a:r>
            <a:r>
              <a:rPr lang="en-IN" sz="2400" i="1" dirty="0" smtClean="0"/>
              <a:t>, </a:t>
            </a:r>
            <a:r>
              <a:rPr lang="en-IN" sz="2400" i="1" dirty="0" err="1" smtClean="0"/>
              <a:t>Tectona</a:t>
            </a:r>
            <a:r>
              <a:rPr lang="en-IN" sz="2400" i="1" dirty="0" smtClean="0"/>
              <a:t>, </a:t>
            </a:r>
            <a:r>
              <a:rPr lang="en-IN" sz="2400" i="1" dirty="0" err="1" smtClean="0"/>
              <a:t>Toona</a:t>
            </a:r>
            <a:r>
              <a:rPr lang="en-IN" sz="2400" dirty="0" smtClean="0"/>
              <a:t> etc.</a:t>
            </a:r>
          </a:p>
          <a:p>
            <a:endParaRPr lang="en-US" sz="2400" dirty="0" smtClean="0"/>
          </a:p>
          <a:p>
            <a:r>
              <a:rPr lang="en-IN" sz="2400" u="sng" dirty="0" smtClean="0"/>
              <a:t>Diffuse Porous Wood:</a:t>
            </a:r>
            <a:endParaRPr lang="en-IN" sz="2400" dirty="0" smtClean="0"/>
          </a:p>
          <a:p>
            <a:pPr algn="just"/>
            <a:r>
              <a:rPr lang="en-IN" sz="2400" dirty="0" smtClean="0"/>
              <a:t>In diffuse porous wood, the pores are more or less uniformly distributed throughout the ring because there is no appreciable difference between early and late woods. Such as, in most tropical </a:t>
            </a:r>
            <a:r>
              <a:rPr lang="en-IN" sz="2400" dirty="0" err="1" smtClean="0"/>
              <a:t>angiospermic</a:t>
            </a:r>
            <a:r>
              <a:rPr lang="en-IN" sz="2400" dirty="0" smtClean="0"/>
              <a:t> trees. Most of the Indian hard woods come under category. Diffuse porous wood is characteristic of </a:t>
            </a:r>
            <a:r>
              <a:rPr lang="en-IN" sz="2400" i="1" dirty="0" err="1" smtClean="0"/>
              <a:t>Artocarpus</a:t>
            </a:r>
            <a:r>
              <a:rPr lang="en-IN" sz="2400" i="1" dirty="0" smtClean="0"/>
              <a:t>, Acacia, </a:t>
            </a:r>
            <a:r>
              <a:rPr lang="en-IN" sz="2400" i="1" dirty="0" err="1" smtClean="0"/>
              <a:t>Michelia</a:t>
            </a:r>
            <a:r>
              <a:rPr lang="en-IN" sz="2400" i="1" dirty="0" smtClean="0"/>
              <a:t>, Adina, </a:t>
            </a:r>
            <a:r>
              <a:rPr lang="en-IN" sz="2400" i="1" dirty="0" err="1" smtClean="0"/>
              <a:t>Terminalia</a:t>
            </a:r>
            <a:r>
              <a:rPr lang="en-IN" sz="2400" i="1" dirty="0" smtClean="0"/>
              <a:t>, </a:t>
            </a:r>
            <a:r>
              <a:rPr lang="en-IN" sz="2400" i="1" dirty="0" err="1" smtClean="0"/>
              <a:t>Mangifera</a:t>
            </a:r>
            <a:r>
              <a:rPr lang="en-IN" sz="2400" i="1" dirty="0" smtClean="0"/>
              <a:t>, </a:t>
            </a:r>
            <a:r>
              <a:rPr lang="en-IN" sz="2400" i="1" dirty="0" err="1" smtClean="0"/>
              <a:t>Shorea</a:t>
            </a:r>
            <a:r>
              <a:rPr lang="en-IN" sz="2400" i="1" dirty="0" smtClean="0"/>
              <a:t>, </a:t>
            </a:r>
            <a:r>
              <a:rPr lang="en-IN" sz="2400" i="1" dirty="0" err="1" smtClean="0"/>
              <a:t>Bombax</a:t>
            </a:r>
            <a:r>
              <a:rPr lang="en-IN" sz="2400" i="1" dirty="0" smtClean="0"/>
              <a:t>, </a:t>
            </a:r>
            <a:r>
              <a:rPr lang="en-IN" sz="2400" i="1" dirty="0" err="1" smtClean="0"/>
              <a:t>Dalbergia</a:t>
            </a:r>
            <a:r>
              <a:rPr lang="en-IN" sz="2400" dirty="0" smtClean="0"/>
              <a:t> etc. </a:t>
            </a:r>
            <a:endParaRPr lang="en-IN"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82" y="152401"/>
            <a:ext cx="11240618" cy="1661993"/>
          </a:xfrm>
        </p:spPr>
        <p:txBody>
          <a:bodyPr/>
          <a:lstStyle/>
          <a:p>
            <a:r>
              <a:rPr lang="en-IN" sz="3600" i="1" dirty="0" smtClean="0"/>
              <a:t>Characteristic features of Ring Porous Wood </a:t>
            </a:r>
            <a:r>
              <a:rPr lang="en-IN" sz="3600" dirty="0" smtClean="0"/>
              <a:t/>
            </a:r>
            <a:br>
              <a:rPr lang="en-IN" sz="3600" dirty="0" smtClean="0"/>
            </a:br>
            <a:r>
              <a:rPr lang="en-IN" sz="3600" dirty="0" smtClean="0"/>
              <a:t/>
            </a:r>
            <a:br>
              <a:rPr lang="en-IN" sz="3600" dirty="0" smtClean="0"/>
            </a:br>
            <a:endParaRPr lang="en-IN" sz="3600" dirty="0"/>
          </a:p>
        </p:txBody>
      </p:sp>
      <p:sp>
        <p:nvSpPr>
          <p:cNvPr id="3" name="Text Placeholder 2"/>
          <p:cNvSpPr>
            <a:spLocks noGrp="1"/>
          </p:cNvSpPr>
          <p:nvPr>
            <p:ph type="body" idx="1"/>
          </p:nvPr>
        </p:nvSpPr>
        <p:spPr>
          <a:xfrm>
            <a:off x="304800" y="838201"/>
            <a:ext cx="11506200" cy="5786199"/>
          </a:xfrm>
        </p:spPr>
        <p:txBody>
          <a:bodyPr/>
          <a:lstStyle/>
          <a:p>
            <a:pPr lvl="0" fontAlgn="base">
              <a:buFont typeface="Wingdings" pitchFamily="2" charset="2"/>
              <a:buChar char="Ø"/>
            </a:pPr>
            <a:r>
              <a:rPr lang="en-IN" sz="2400" dirty="0" smtClean="0"/>
              <a:t>The vessels are of different diameter in it.</a:t>
            </a:r>
          </a:p>
          <a:p>
            <a:pPr lvl="0">
              <a:buFont typeface="Wingdings" pitchFamily="2" charset="2"/>
              <a:buChar char="Ø"/>
            </a:pPr>
            <a:endParaRPr lang="en-IN" sz="1600" dirty="0" smtClean="0"/>
          </a:p>
          <a:p>
            <a:pPr lvl="0">
              <a:buFont typeface="Wingdings" pitchFamily="2" charset="2"/>
              <a:buChar char="Ø"/>
            </a:pPr>
            <a:r>
              <a:rPr lang="en-IN" sz="2400" dirty="0" smtClean="0"/>
              <a:t>The vessels are not uniformly distributed throughout the wood.</a:t>
            </a:r>
          </a:p>
          <a:p>
            <a:pPr lvl="0" fontAlgn="base">
              <a:buFont typeface="Wingdings" pitchFamily="2" charset="2"/>
              <a:buChar char="Ø"/>
            </a:pPr>
            <a:endParaRPr lang="en-IN" sz="1600" dirty="0" smtClean="0"/>
          </a:p>
          <a:p>
            <a:pPr marL="265113" lvl="0" indent="-265113" fontAlgn="base">
              <a:buFont typeface="Wingdings" pitchFamily="2" charset="2"/>
              <a:buChar char="Ø"/>
            </a:pPr>
            <a:r>
              <a:rPr lang="en-IN" sz="2400" dirty="0" smtClean="0"/>
              <a:t>Vessels with wide and smaller diameter are formed in the early and the later part of the growth season respectively.</a:t>
            </a:r>
          </a:p>
          <a:p>
            <a:pPr lvl="0" fontAlgn="base">
              <a:buFont typeface="Wingdings" pitchFamily="2" charset="2"/>
              <a:buChar char="Ø"/>
            </a:pPr>
            <a:endParaRPr lang="en-IN" dirty="0" smtClean="0"/>
          </a:p>
          <a:p>
            <a:pPr marL="265113" lvl="0" indent="-265113" fontAlgn="base">
              <a:buFont typeface="Wingdings" pitchFamily="2" charset="2"/>
              <a:buChar char="Ø"/>
            </a:pPr>
            <a:r>
              <a:rPr lang="en-IN" sz="2400" dirty="0" smtClean="0"/>
              <a:t>Vessels with wide diameter of early wood and vessels of smaller diameter of late, summer or autumn wood are distinguishable.</a:t>
            </a:r>
          </a:p>
          <a:p>
            <a:pPr lvl="0" fontAlgn="base">
              <a:buFont typeface="Wingdings" pitchFamily="2" charset="2"/>
              <a:buChar char="Ø"/>
            </a:pPr>
            <a:endParaRPr lang="en-IN" dirty="0" smtClean="0"/>
          </a:p>
          <a:p>
            <a:pPr lvl="0" fontAlgn="base">
              <a:buFont typeface="Wingdings" pitchFamily="2" charset="2"/>
              <a:buChar char="Ø"/>
            </a:pPr>
            <a:r>
              <a:rPr lang="en-IN" sz="2400" dirty="0" smtClean="0"/>
              <a:t>The development of vessel is sudden and rapid.</a:t>
            </a:r>
          </a:p>
          <a:p>
            <a:pPr lvl="0" fontAlgn="base">
              <a:buFont typeface="Wingdings" pitchFamily="2" charset="2"/>
              <a:buChar char="Ø"/>
            </a:pPr>
            <a:endParaRPr lang="en-IN" dirty="0" smtClean="0"/>
          </a:p>
          <a:p>
            <a:pPr lvl="0" fontAlgn="base">
              <a:buFont typeface="Wingdings" pitchFamily="2" charset="2"/>
              <a:buChar char="Ø"/>
            </a:pPr>
            <a:r>
              <a:rPr lang="en-IN" sz="2400" dirty="0" smtClean="0"/>
              <a:t>The vessels are longer in length than those of diffuse porous wood.</a:t>
            </a:r>
          </a:p>
          <a:p>
            <a:pPr lvl="0" fontAlgn="base">
              <a:buFont typeface="Wingdings" pitchFamily="2" charset="2"/>
              <a:buChar char="Ø"/>
            </a:pPr>
            <a:endParaRPr lang="en-IN" dirty="0" smtClean="0"/>
          </a:p>
          <a:p>
            <a:pPr marL="265113" lvl="0" indent="-265113" fontAlgn="base">
              <a:buFont typeface="Wingdings" pitchFamily="2" charset="2"/>
              <a:buChar char="Ø"/>
            </a:pPr>
            <a:r>
              <a:rPr lang="en-IN" sz="2400" dirty="0" smtClean="0"/>
              <a:t>The rate of transport of water in plant with ring porous wood is ten times faster than those with diffuse porous wood.</a:t>
            </a:r>
          </a:p>
          <a:p>
            <a:pPr>
              <a:buFont typeface="Wingdings" pitchFamily="2" charset="2"/>
              <a:buChar char="Ø"/>
            </a:pPr>
            <a:endParaRPr lang="en-IN"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82" y="152401"/>
            <a:ext cx="11240618" cy="1661993"/>
          </a:xfrm>
        </p:spPr>
        <p:txBody>
          <a:bodyPr/>
          <a:lstStyle/>
          <a:p>
            <a:r>
              <a:rPr lang="en-IN" sz="3600" i="1" dirty="0" smtClean="0"/>
              <a:t>Characteristic features of Diffuse Porous Wood </a:t>
            </a:r>
            <a:r>
              <a:rPr lang="en-IN" sz="3600" dirty="0" smtClean="0"/>
              <a:t/>
            </a:r>
            <a:br>
              <a:rPr lang="en-IN" sz="3600" dirty="0" smtClean="0"/>
            </a:br>
            <a:r>
              <a:rPr lang="en-IN" sz="3600" dirty="0" smtClean="0"/>
              <a:t/>
            </a:r>
            <a:br>
              <a:rPr lang="en-IN" sz="3600" dirty="0" smtClean="0"/>
            </a:br>
            <a:endParaRPr lang="en-IN" sz="3600" dirty="0"/>
          </a:p>
        </p:txBody>
      </p:sp>
      <p:sp>
        <p:nvSpPr>
          <p:cNvPr id="3" name="Text Placeholder 2"/>
          <p:cNvSpPr>
            <a:spLocks noGrp="1"/>
          </p:cNvSpPr>
          <p:nvPr>
            <p:ph type="body" idx="1"/>
          </p:nvPr>
        </p:nvSpPr>
        <p:spPr>
          <a:xfrm>
            <a:off x="304800" y="838201"/>
            <a:ext cx="11506200" cy="5539978"/>
          </a:xfrm>
        </p:spPr>
        <p:txBody>
          <a:bodyPr/>
          <a:lstStyle/>
          <a:p>
            <a:pPr lvl="0" fontAlgn="base">
              <a:buFont typeface="Wingdings" pitchFamily="2" charset="2"/>
              <a:buChar char="Ø"/>
            </a:pPr>
            <a:r>
              <a:rPr lang="en-IN" sz="2400" dirty="0" smtClean="0"/>
              <a:t>The vessels are more or less equal in diameter in it.</a:t>
            </a:r>
          </a:p>
          <a:p>
            <a:pPr lvl="0" fontAlgn="base">
              <a:buFont typeface="Wingdings" pitchFamily="2" charset="2"/>
              <a:buChar char="Ø"/>
            </a:pPr>
            <a:endParaRPr lang="en-IN" sz="2400" dirty="0" smtClean="0"/>
          </a:p>
          <a:p>
            <a:pPr lvl="0" fontAlgn="base">
              <a:buFont typeface="Wingdings" pitchFamily="2" charset="2"/>
              <a:buChar char="Ø"/>
            </a:pPr>
            <a:r>
              <a:rPr lang="en-IN" sz="2400" dirty="0" smtClean="0"/>
              <a:t>The vessels are uniformly distributed throughout the wood.</a:t>
            </a:r>
          </a:p>
          <a:p>
            <a:pPr lvl="0" fontAlgn="base">
              <a:buFont typeface="Wingdings" pitchFamily="2" charset="2"/>
              <a:buChar char="Ø"/>
            </a:pPr>
            <a:endParaRPr lang="en-IN" sz="2400" dirty="0" smtClean="0"/>
          </a:p>
          <a:p>
            <a:pPr lvl="0" fontAlgn="base">
              <a:buFont typeface="Wingdings" pitchFamily="2" charset="2"/>
              <a:buChar char="Ø"/>
            </a:pPr>
            <a:r>
              <a:rPr lang="en-IN" sz="2400" dirty="0" smtClean="0"/>
              <a:t>Vessels with more or less equal diameter are formed throughout the growth ring.</a:t>
            </a:r>
          </a:p>
          <a:p>
            <a:pPr lvl="0" fontAlgn="base">
              <a:buFont typeface="Wingdings" pitchFamily="2" charset="2"/>
              <a:buChar char="Ø"/>
            </a:pPr>
            <a:endParaRPr lang="en-IN" sz="2400" dirty="0" smtClean="0"/>
          </a:p>
          <a:p>
            <a:pPr lvl="0" fontAlgn="base">
              <a:buFont typeface="Wingdings" pitchFamily="2" charset="2"/>
              <a:buChar char="Ø"/>
            </a:pPr>
            <a:r>
              <a:rPr lang="en-IN" sz="2400" dirty="0" smtClean="0"/>
              <a:t>Vessels of early wood and late wood are indistinguishable.</a:t>
            </a:r>
          </a:p>
          <a:p>
            <a:pPr lvl="0" fontAlgn="base">
              <a:buFont typeface="Wingdings" pitchFamily="2" charset="2"/>
              <a:buChar char="Ø"/>
            </a:pPr>
            <a:endParaRPr lang="en-IN" sz="2400" dirty="0" smtClean="0"/>
          </a:p>
          <a:p>
            <a:pPr lvl="0" fontAlgn="base">
              <a:buFont typeface="Wingdings" pitchFamily="2" charset="2"/>
              <a:buChar char="Ø"/>
            </a:pPr>
            <a:r>
              <a:rPr lang="en-IN" sz="2400" dirty="0" smtClean="0"/>
              <a:t>The development of vessel is slow.</a:t>
            </a:r>
          </a:p>
          <a:p>
            <a:pPr lvl="0" fontAlgn="base">
              <a:buFont typeface="Wingdings" pitchFamily="2" charset="2"/>
              <a:buChar char="Ø"/>
            </a:pPr>
            <a:endParaRPr lang="en-IN" sz="2400" dirty="0" smtClean="0"/>
          </a:p>
          <a:p>
            <a:pPr lvl="0" fontAlgn="base">
              <a:buFont typeface="Wingdings" pitchFamily="2" charset="2"/>
              <a:buChar char="Ø"/>
            </a:pPr>
            <a:r>
              <a:rPr lang="en-IN" sz="2400" dirty="0" smtClean="0"/>
              <a:t>The vessels are shorter in length than those of ring porous wood.</a:t>
            </a:r>
          </a:p>
          <a:p>
            <a:pPr lvl="0" fontAlgn="base">
              <a:buFont typeface="Wingdings" pitchFamily="2" charset="2"/>
              <a:buChar char="Ø"/>
            </a:pPr>
            <a:endParaRPr lang="en-IN" sz="2400" dirty="0" smtClean="0"/>
          </a:p>
          <a:p>
            <a:pPr marL="265113" lvl="0" indent="-265113" fontAlgn="base">
              <a:buFont typeface="Wingdings" pitchFamily="2" charset="2"/>
              <a:buChar char="Ø"/>
            </a:pPr>
            <a:r>
              <a:rPr lang="en-IN" sz="2400" dirty="0" smtClean="0"/>
              <a:t>The rate of transport of water in plants with diffuse porous wood is slower than those with ring porous wood.</a:t>
            </a:r>
          </a:p>
          <a:p>
            <a:pPr>
              <a:buFont typeface="Wingdings" pitchFamily="2" charset="2"/>
              <a:buChar char="Ø"/>
            </a:pPr>
            <a:endParaRPr lang="en-IN"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382" y="304800"/>
            <a:ext cx="9488018" cy="838200"/>
          </a:xfrm>
        </p:spPr>
        <p:txBody>
          <a:bodyPr/>
          <a:lstStyle/>
          <a:p>
            <a:r>
              <a:rPr lang="en-IN" dirty="0" smtClean="0"/>
              <a:t>EARLY AND LATE WOOD</a:t>
            </a:r>
            <a:br>
              <a:rPr lang="en-IN" dirty="0" smtClean="0"/>
            </a:br>
            <a:endParaRPr lang="en-IN" dirty="0"/>
          </a:p>
        </p:txBody>
      </p:sp>
      <p:sp>
        <p:nvSpPr>
          <p:cNvPr id="3" name="Text Placeholder 2"/>
          <p:cNvSpPr>
            <a:spLocks noGrp="1"/>
          </p:cNvSpPr>
          <p:nvPr>
            <p:ph type="body" idx="1"/>
          </p:nvPr>
        </p:nvSpPr>
        <p:spPr>
          <a:xfrm>
            <a:off x="457200" y="1256467"/>
            <a:ext cx="11201400" cy="5601533"/>
          </a:xfrm>
        </p:spPr>
        <p:txBody>
          <a:bodyPr/>
          <a:lstStyle/>
          <a:p>
            <a:pPr algn="just"/>
            <a:r>
              <a:rPr lang="en-IN" sz="2800" dirty="0" smtClean="0"/>
              <a:t>The activity of fascicular cambium is affected by environmental fluctuations. </a:t>
            </a:r>
          </a:p>
          <a:p>
            <a:pPr algn="just"/>
            <a:endParaRPr lang="en-IN" sz="2800" dirty="0" smtClean="0"/>
          </a:p>
          <a:p>
            <a:pPr algn="just"/>
            <a:r>
              <a:rPr lang="en-IN" sz="2800" dirty="0" smtClean="0"/>
              <a:t>Such fluctuations are pronounced in temperate regions in a span of year where spring and autumn are extreme seasons and well marked. </a:t>
            </a:r>
          </a:p>
          <a:p>
            <a:pPr algn="just"/>
            <a:endParaRPr lang="en-IN" sz="2800" dirty="0" smtClean="0"/>
          </a:p>
          <a:p>
            <a:pPr algn="just"/>
            <a:r>
              <a:rPr lang="en-IN" sz="2800" dirty="0" smtClean="0"/>
              <a:t>During these seasons, the cambium shows marked variation in the activity, and as such there is annual alteration of growing and quiescent (very slow grow) periods. </a:t>
            </a:r>
          </a:p>
          <a:p>
            <a:pPr algn="just"/>
            <a:endParaRPr lang="en-IN" sz="2800" dirty="0" smtClean="0"/>
          </a:p>
          <a:p>
            <a:pPr algn="just"/>
            <a:r>
              <a:rPr lang="en-IN" sz="2800" dirty="0" smtClean="0"/>
              <a:t>The cambium remains inactive in winter but most active in the spring season.</a:t>
            </a:r>
          </a:p>
          <a:p>
            <a:pPr algn="just"/>
            <a:endParaRPr lang="en-IN"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9488018" cy="609600"/>
          </a:xfrm>
        </p:spPr>
        <p:txBody>
          <a:bodyPr/>
          <a:lstStyle/>
          <a:p>
            <a:r>
              <a:rPr lang="en-IN" sz="3200" dirty="0" smtClean="0"/>
              <a:t>EARLY AND LATE WOOD</a:t>
            </a:r>
            <a:br>
              <a:rPr lang="en-IN" sz="3200" dirty="0" smtClean="0"/>
            </a:br>
            <a:endParaRPr lang="en-IN" sz="3200" dirty="0"/>
          </a:p>
        </p:txBody>
      </p:sp>
      <p:sp>
        <p:nvSpPr>
          <p:cNvPr id="3" name="Text Placeholder 2"/>
          <p:cNvSpPr>
            <a:spLocks noGrp="1"/>
          </p:cNvSpPr>
          <p:nvPr>
            <p:ph type="body" idx="1"/>
          </p:nvPr>
        </p:nvSpPr>
        <p:spPr>
          <a:xfrm>
            <a:off x="457200" y="990601"/>
            <a:ext cx="11201400" cy="5539978"/>
          </a:xfrm>
        </p:spPr>
        <p:txBody>
          <a:bodyPr/>
          <a:lstStyle/>
          <a:p>
            <a:pPr algn="just"/>
            <a:r>
              <a:rPr lang="en-IN" sz="2400" dirty="0" smtClean="0"/>
              <a:t>The secondary wood formed during spring season is profuse and consists of large vessels with wider lumen. This part of the wood is called </a:t>
            </a:r>
            <a:r>
              <a:rPr lang="en-IN" sz="2400" b="1" dirty="0" smtClean="0"/>
              <a:t>spring wood or early wood</a:t>
            </a:r>
            <a:r>
              <a:rPr lang="en-IN" sz="2400" dirty="0" smtClean="0"/>
              <a:t>. </a:t>
            </a:r>
          </a:p>
          <a:p>
            <a:pPr algn="just"/>
            <a:endParaRPr lang="en-IN" sz="2400" dirty="0" smtClean="0"/>
          </a:p>
          <a:p>
            <a:pPr algn="just"/>
            <a:r>
              <a:rPr lang="en-IN" sz="2400" dirty="0" smtClean="0"/>
              <a:t>In summer or autumn, the activity of cambium is highly reduced, therefore, the secondary wood formed is not profuse and consist mainly the fibres and narrow vessels. This part of the wood is called </a:t>
            </a:r>
            <a:r>
              <a:rPr lang="en-IN" sz="2400" b="1" dirty="0" smtClean="0"/>
              <a:t>summer wood or autumn wood or late wood</a:t>
            </a:r>
            <a:r>
              <a:rPr lang="en-IN" sz="2400" dirty="0" smtClean="0"/>
              <a:t>. </a:t>
            </a:r>
          </a:p>
          <a:p>
            <a:pPr algn="just"/>
            <a:endParaRPr lang="en-IN" sz="2400" dirty="0" smtClean="0"/>
          </a:p>
          <a:p>
            <a:pPr algn="just"/>
            <a:r>
              <a:rPr lang="en-IN" sz="2400" dirty="0" smtClean="0"/>
              <a:t>In a transverse section of stem, early and late woods appear in the form of distinct concentric rings which are commonly called annual rings. Hence, an annual ring consists of two parts, the spring ring and the autumn ring which are formed in a span of one year. </a:t>
            </a:r>
          </a:p>
          <a:p>
            <a:pPr algn="just"/>
            <a:endParaRPr lang="en-IN" sz="2400" dirty="0" smtClean="0"/>
          </a:p>
          <a:p>
            <a:pPr algn="just"/>
            <a:r>
              <a:rPr lang="en-IN" sz="2400" dirty="0" smtClean="0"/>
              <a:t>The successive annual rings are formed year after year and likewise, these can be used in determining the age of a tree. Determination of age of a tree by counting the annual rings is called </a:t>
            </a:r>
            <a:r>
              <a:rPr lang="en-IN" sz="2400" b="1" dirty="0" err="1" smtClean="0"/>
              <a:t>dendrochronology</a:t>
            </a:r>
            <a:r>
              <a:rPr lang="en-IN" sz="2400" dirty="0" smtClean="0"/>
              <a:t>.</a:t>
            </a:r>
          </a:p>
          <a:p>
            <a:pPr algn="just"/>
            <a:endParaRPr lang="en-IN"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35_20TreeTrunkAnatomy_L.jpg"/>
          <p:cNvPicPr>
            <a:picLocks noChangeAspect="1" noChangeArrowheads="1"/>
          </p:cNvPicPr>
          <p:nvPr/>
        </p:nvPicPr>
        <p:blipFill>
          <a:blip r:embed="rId2" cstate="print"/>
          <a:srcRect/>
          <a:stretch>
            <a:fillRect/>
          </a:stretch>
        </p:blipFill>
        <p:spPr bwMode="auto">
          <a:xfrm>
            <a:off x="228600" y="533400"/>
            <a:ext cx="6324600" cy="5527675"/>
          </a:xfrm>
          <a:prstGeom prst="rect">
            <a:avLst/>
          </a:prstGeom>
          <a:noFill/>
          <a:ln w="9525">
            <a:noFill/>
            <a:miter lim="800000"/>
            <a:headEnd/>
            <a:tailEnd/>
          </a:ln>
        </p:spPr>
      </p:pic>
      <p:pic>
        <p:nvPicPr>
          <p:cNvPr id="5" name="Picture 6" descr="heartwood_1024"/>
          <p:cNvPicPr>
            <a:picLocks noChangeAspect="1" noChangeArrowheads="1"/>
          </p:cNvPicPr>
          <p:nvPr/>
        </p:nvPicPr>
        <p:blipFill>
          <a:blip r:embed="rId3" cstate="print"/>
          <a:srcRect/>
          <a:stretch>
            <a:fillRect/>
          </a:stretch>
        </p:blipFill>
        <p:spPr bwMode="auto">
          <a:xfrm>
            <a:off x="6705600" y="533400"/>
            <a:ext cx="509905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9488018" cy="609600"/>
          </a:xfrm>
        </p:spPr>
        <p:txBody>
          <a:bodyPr/>
          <a:lstStyle/>
          <a:p>
            <a:r>
              <a:rPr lang="en-IN" sz="3200" dirty="0" smtClean="0"/>
              <a:t>EARLY AND LATE WOOD</a:t>
            </a:r>
            <a:br>
              <a:rPr lang="en-IN" sz="3200" dirty="0" smtClean="0"/>
            </a:br>
            <a:endParaRPr lang="en-IN" sz="3200" dirty="0"/>
          </a:p>
        </p:txBody>
      </p:sp>
      <p:sp>
        <p:nvSpPr>
          <p:cNvPr id="3" name="Text Placeholder 2"/>
          <p:cNvSpPr>
            <a:spLocks noGrp="1"/>
          </p:cNvSpPr>
          <p:nvPr>
            <p:ph type="body" idx="1"/>
          </p:nvPr>
        </p:nvSpPr>
        <p:spPr>
          <a:xfrm>
            <a:off x="457200" y="990601"/>
            <a:ext cx="11201400" cy="5170646"/>
          </a:xfrm>
        </p:spPr>
        <p:txBody>
          <a:bodyPr/>
          <a:lstStyle/>
          <a:p>
            <a:pPr algn="just"/>
            <a:r>
              <a:rPr lang="en-IN" sz="2400" dirty="0" smtClean="0"/>
              <a:t>The variation in structure of spring and autumn wood is according to the requirements of the plant during these periods. </a:t>
            </a:r>
          </a:p>
          <a:p>
            <a:pPr algn="just"/>
            <a:endParaRPr lang="en-IN" sz="2400" dirty="0" smtClean="0"/>
          </a:p>
          <a:p>
            <a:pPr algn="just"/>
            <a:r>
              <a:rPr lang="en-IN" sz="2400" dirty="0" smtClean="0"/>
              <a:t>In spring season, the vegetative activity is at peak and there is an increase in transpiring surface. So there is a great demand of rapid conduction of water and mineral salts and to meet it the cambium actively divides to form additional water channels with broader vessels. </a:t>
            </a:r>
          </a:p>
          <a:p>
            <a:pPr algn="just"/>
            <a:endParaRPr lang="en-IN" sz="2400" dirty="0" smtClean="0"/>
          </a:p>
          <a:p>
            <a:pPr algn="just"/>
            <a:r>
              <a:rPr lang="en-IN" sz="2400" dirty="0" smtClean="0"/>
              <a:t>On the contrary, during autumn season, there is a leaf fall and less vegetative growth. There is no need of having well developed system of water conduction. </a:t>
            </a:r>
          </a:p>
          <a:p>
            <a:pPr algn="just"/>
            <a:endParaRPr lang="en-IN" sz="2400" dirty="0" smtClean="0"/>
          </a:p>
          <a:p>
            <a:pPr algn="just"/>
            <a:r>
              <a:rPr lang="en-IN" sz="2400" dirty="0" smtClean="0"/>
              <a:t>Therefore, the activity of cambium is highly reduced and as a result, the autumn wood has relatively narrow vessels.</a:t>
            </a:r>
          </a:p>
          <a:p>
            <a:pPr algn="just"/>
            <a:endParaRPr lang="en-IN"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9488018" cy="609600"/>
          </a:xfrm>
        </p:spPr>
        <p:txBody>
          <a:bodyPr/>
          <a:lstStyle/>
          <a:p>
            <a:r>
              <a:rPr lang="en-IN" sz="3200" dirty="0" smtClean="0"/>
              <a:t>EARLY AND LATE WOOD</a:t>
            </a:r>
            <a:br>
              <a:rPr lang="en-IN" sz="3200" dirty="0" smtClean="0"/>
            </a:br>
            <a:endParaRPr lang="en-IN" sz="3200" dirty="0"/>
          </a:p>
        </p:txBody>
      </p:sp>
      <p:sp>
        <p:nvSpPr>
          <p:cNvPr id="3" name="Text Placeholder 2"/>
          <p:cNvSpPr>
            <a:spLocks noGrp="1"/>
          </p:cNvSpPr>
          <p:nvPr>
            <p:ph type="body" idx="1"/>
          </p:nvPr>
        </p:nvSpPr>
        <p:spPr>
          <a:xfrm>
            <a:off x="457200" y="990601"/>
            <a:ext cx="11201400" cy="5170646"/>
          </a:xfrm>
        </p:spPr>
        <p:txBody>
          <a:bodyPr/>
          <a:lstStyle/>
          <a:p>
            <a:pPr algn="just"/>
            <a:r>
              <a:rPr lang="en-IN" sz="2400" dirty="0" smtClean="0"/>
              <a:t>The seasonal activity of the cambium may be disturbed by the influence of external climatic conditions like drought, defoliation, and disease. </a:t>
            </a:r>
          </a:p>
          <a:p>
            <a:pPr algn="just"/>
            <a:endParaRPr lang="en-IN" sz="2400" dirty="0" smtClean="0"/>
          </a:p>
          <a:p>
            <a:pPr algn="just"/>
            <a:r>
              <a:rPr lang="en-IN" sz="2400" dirty="0" smtClean="0"/>
              <a:t>As a result normal development of secondary vascular tissues is checked and two or more rings are formed in a year. </a:t>
            </a:r>
          </a:p>
          <a:p>
            <a:pPr algn="just"/>
            <a:endParaRPr lang="en-IN" sz="2400" dirty="0" smtClean="0"/>
          </a:p>
          <a:p>
            <a:pPr algn="just"/>
            <a:r>
              <a:rPr lang="en-IN" sz="2400" dirty="0" smtClean="0"/>
              <a:t>These are called multiple annual rings or false annual rings.</a:t>
            </a:r>
          </a:p>
          <a:p>
            <a:pPr algn="just"/>
            <a:endParaRPr lang="en-IN" sz="2400" dirty="0" smtClean="0"/>
          </a:p>
          <a:p>
            <a:pPr algn="just"/>
            <a:r>
              <a:rPr lang="en-IN" sz="2400" dirty="0" smtClean="0"/>
              <a:t>In tropical regions, the climate is normally uniform and is generally wet so the number of growing rings formed does not correlate with age of the tree. </a:t>
            </a:r>
          </a:p>
          <a:p>
            <a:pPr algn="just"/>
            <a:endParaRPr lang="en-IN" sz="2400" dirty="0" smtClean="0"/>
          </a:p>
          <a:p>
            <a:pPr algn="just"/>
            <a:r>
              <a:rPr lang="en-IN" sz="2400" dirty="0" smtClean="0"/>
              <a:t>Such growth rings are called growth marks. Sometimes, two rings may be produced in a year in tropical trees. </a:t>
            </a:r>
          </a:p>
          <a:p>
            <a:pPr algn="just"/>
            <a:endParaRPr lang="en-IN"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276600" y="228600"/>
            <a:ext cx="4675319" cy="523220"/>
          </a:xfrm>
          <a:prstGeom prst="rect">
            <a:avLst/>
          </a:prstGeom>
          <a:noFill/>
          <a:ln w="9525">
            <a:noFill/>
            <a:miter lim="800000"/>
            <a:headEnd/>
            <a:tailEnd/>
          </a:ln>
        </p:spPr>
        <p:txBody>
          <a:bodyPr wrap="none">
            <a:spAutoFit/>
          </a:bodyPr>
          <a:lstStyle/>
          <a:p>
            <a:r>
              <a:rPr lang="en-US" sz="2800" b="1" dirty="0">
                <a:solidFill>
                  <a:srgbClr val="C00000"/>
                </a:solidFill>
              </a:rPr>
              <a:t>Cork Cambium – the </a:t>
            </a:r>
            <a:r>
              <a:rPr lang="en-US" sz="2800" b="1" dirty="0" err="1">
                <a:solidFill>
                  <a:srgbClr val="C00000"/>
                </a:solidFill>
              </a:rPr>
              <a:t>Periderm</a:t>
            </a:r>
            <a:endParaRPr lang="en-US" sz="2800" b="1" dirty="0">
              <a:solidFill>
                <a:srgbClr val="C00000"/>
              </a:solidFill>
            </a:endParaRPr>
          </a:p>
        </p:txBody>
      </p:sp>
      <p:sp>
        <p:nvSpPr>
          <p:cNvPr id="21507" name="Text Box 3"/>
          <p:cNvSpPr txBox="1">
            <a:spLocks noChangeArrowheads="1"/>
          </p:cNvSpPr>
          <p:nvPr/>
        </p:nvSpPr>
        <p:spPr bwMode="auto">
          <a:xfrm>
            <a:off x="457201" y="914401"/>
            <a:ext cx="6324600" cy="1938992"/>
          </a:xfrm>
          <a:prstGeom prst="rect">
            <a:avLst/>
          </a:prstGeom>
          <a:noFill/>
          <a:ln w="9525">
            <a:noFill/>
            <a:miter lim="800000"/>
            <a:headEnd/>
            <a:tailEnd/>
          </a:ln>
        </p:spPr>
        <p:txBody>
          <a:bodyPr wrap="square">
            <a:spAutoFit/>
          </a:bodyPr>
          <a:lstStyle/>
          <a:p>
            <a:pPr algn="just"/>
            <a:r>
              <a:rPr lang="en-US" sz="2400" dirty="0">
                <a:solidFill>
                  <a:srgbClr val="00B050"/>
                </a:solidFill>
              </a:rPr>
              <a:t>A second sheath of meristem develops in the secondary phloem, outside the vascular cambium, called the cork cambium.  It produces the </a:t>
            </a:r>
            <a:r>
              <a:rPr lang="en-US" sz="2400" dirty="0" err="1">
                <a:solidFill>
                  <a:srgbClr val="00B050"/>
                </a:solidFill>
              </a:rPr>
              <a:t>periderm</a:t>
            </a:r>
            <a:r>
              <a:rPr lang="en-US" sz="2400" dirty="0">
                <a:solidFill>
                  <a:srgbClr val="00B050"/>
                </a:solidFill>
              </a:rPr>
              <a:t>, which replaces the epidermis in secondary growth.</a:t>
            </a:r>
          </a:p>
        </p:txBody>
      </p:sp>
      <p:sp>
        <p:nvSpPr>
          <p:cNvPr id="21508" name="Text Box 4"/>
          <p:cNvSpPr txBox="1">
            <a:spLocks noChangeArrowheads="1"/>
          </p:cNvSpPr>
          <p:nvPr/>
        </p:nvSpPr>
        <p:spPr bwMode="auto">
          <a:xfrm>
            <a:off x="457201" y="3048000"/>
            <a:ext cx="5892799" cy="1938992"/>
          </a:xfrm>
          <a:prstGeom prst="rect">
            <a:avLst/>
          </a:prstGeom>
          <a:noFill/>
          <a:ln w="9525">
            <a:noFill/>
            <a:miter lim="800000"/>
            <a:headEnd/>
            <a:tailEnd/>
          </a:ln>
        </p:spPr>
        <p:txBody>
          <a:bodyPr wrap="square">
            <a:spAutoFit/>
          </a:bodyPr>
          <a:lstStyle/>
          <a:p>
            <a:pPr algn="just"/>
            <a:r>
              <a:rPr lang="en-US" sz="2400" dirty="0" smtClean="0">
                <a:solidFill>
                  <a:srgbClr val="002060"/>
                </a:solidFill>
              </a:rPr>
              <a:t>Cork </a:t>
            </a:r>
            <a:r>
              <a:rPr lang="en-US" sz="2400" dirty="0">
                <a:solidFill>
                  <a:srgbClr val="002060"/>
                </a:solidFill>
              </a:rPr>
              <a:t>cells – main component of the </a:t>
            </a:r>
            <a:r>
              <a:rPr lang="en-US" sz="2400" dirty="0" err="1">
                <a:solidFill>
                  <a:srgbClr val="002060"/>
                </a:solidFill>
              </a:rPr>
              <a:t>periderm</a:t>
            </a:r>
            <a:r>
              <a:rPr lang="en-US" sz="2400" dirty="0">
                <a:solidFill>
                  <a:srgbClr val="002060"/>
                </a:solidFill>
              </a:rPr>
              <a:t>, produced by the cork cambium to the outside.  They are lined with </a:t>
            </a:r>
            <a:r>
              <a:rPr lang="en-US" sz="2400" dirty="0" err="1">
                <a:solidFill>
                  <a:srgbClr val="002060"/>
                </a:solidFill>
              </a:rPr>
              <a:t>suberin</a:t>
            </a:r>
            <a:r>
              <a:rPr lang="en-US" sz="2400" dirty="0">
                <a:solidFill>
                  <a:srgbClr val="002060"/>
                </a:solidFill>
              </a:rPr>
              <a:t> and dead at maturity.  Impermeable to water (and gases).</a:t>
            </a:r>
          </a:p>
        </p:txBody>
      </p:sp>
      <p:sp>
        <p:nvSpPr>
          <p:cNvPr id="21509" name="Text Box 5"/>
          <p:cNvSpPr txBox="1">
            <a:spLocks noChangeArrowheads="1"/>
          </p:cNvSpPr>
          <p:nvPr/>
        </p:nvSpPr>
        <p:spPr bwMode="auto">
          <a:xfrm>
            <a:off x="457201" y="5257801"/>
            <a:ext cx="7494718" cy="954107"/>
          </a:xfrm>
          <a:prstGeom prst="rect">
            <a:avLst/>
          </a:prstGeom>
          <a:noFill/>
          <a:ln w="9525">
            <a:noFill/>
            <a:miter lim="800000"/>
            <a:headEnd/>
            <a:tailEnd/>
          </a:ln>
        </p:spPr>
        <p:txBody>
          <a:bodyPr wrap="square">
            <a:spAutoFit/>
          </a:bodyPr>
          <a:lstStyle/>
          <a:p>
            <a:pPr algn="just"/>
            <a:r>
              <a:rPr lang="en-US" sz="2800" dirty="0">
                <a:solidFill>
                  <a:srgbClr val="00B050"/>
                </a:solidFill>
              </a:rPr>
              <a:t>Lenticels – openings in the cork layer to allow the living cells of the stem to respire</a:t>
            </a:r>
          </a:p>
        </p:txBody>
      </p:sp>
      <p:pic>
        <p:nvPicPr>
          <p:cNvPr id="21510" name="Picture 6" descr="35-22-StemAnatomy-L"/>
          <p:cNvPicPr>
            <a:picLocks noChangeAspect="1" noChangeArrowheads="1"/>
          </p:cNvPicPr>
          <p:nvPr/>
        </p:nvPicPr>
        <p:blipFill>
          <a:blip r:embed="rId3" cstate="print"/>
          <a:srcRect/>
          <a:stretch>
            <a:fillRect/>
          </a:stretch>
        </p:blipFill>
        <p:spPr bwMode="auto">
          <a:xfrm>
            <a:off x="6781800" y="1623179"/>
            <a:ext cx="5003800" cy="2818647"/>
          </a:xfrm>
          <a:prstGeom prst="rect">
            <a:avLst/>
          </a:prstGeom>
          <a:noFill/>
          <a:ln w="9525">
            <a:noFill/>
            <a:miter lim="800000"/>
            <a:headEnd/>
            <a:tailEnd/>
          </a:ln>
        </p:spPr>
      </p:pic>
      <p:pic>
        <p:nvPicPr>
          <p:cNvPr id="21511" name="Picture 7" descr="Untitled33"/>
          <p:cNvPicPr>
            <a:picLocks noChangeAspect="1" noChangeArrowheads="1"/>
          </p:cNvPicPr>
          <p:nvPr/>
        </p:nvPicPr>
        <p:blipFill>
          <a:blip r:embed="rId4" cstate="print"/>
          <a:srcRect/>
          <a:stretch>
            <a:fillRect/>
          </a:stretch>
        </p:blipFill>
        <p:spPr bwMode="auto">
          <a:xfrm>
            <a:off x="8636000" y="5029201"/>
            <a:ext cx="2946400" cy="166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189990"/>
            <a:ext cx="10382250" cy="5273040"/>
          </a:xfrm>
          <a:prstGeom prst="rect">
            <a:avLst/>
          </a:prstGeom>
        </p:spPr>
        <p:txBody>
          <a:bodyPr vert="horz" wrap="square" lIns="0" tIns="12700" rIns="0" bIns="0" rtlCol="0">
            <a:spAutoFit/>
          </a:bodyPr>
          <a:lstStyle/>
          <a:p>
            <a:pPr marL="355600" indent="-342900">
              <a:lnSpc>
                <a:spcPts val="3080"/>
              </a:lnSpc>
              <a:spcBef>
                <a:spcPts val="100"/>
              </a:spcBef>
              <a:buClr>
                <a:srgbClr val="FF0000"/>
              </a:buClr>
              <a:buSzPct val="129629"/>
              <a:buFont typeface="Arial"/>
              <a:buChar char="•"/>
              <a:tabLst>
                <a:tab pos="354965" algn="l"/>
                <a:tab pos="355600" algn="l"/>
              </a:tabLst>
            </a:pPr>
            <a:r>
              <a:rPr sz="2700" spc="-10" dirty="0">
                <a:latin typeface="Calibri"/>
                <a:cs typeface="Calibri"/>
              </a:rPr>
              <a:t>Secondary </a:t>
            </a:r>
            <a:r>
              <a:rPr sz="2700" spc="-15" dirty="0">
                <a:latin typeface="Calibri"/>
                <a:cs typeface="Calibri"/>
              </a:rPr>
              <a:t>growth </a:t>
            </a:r>
            <a:r>
              <a:rPr sz="2700" spc="-10" dirty="0">
                <a:latin typeface="Calibri"/>
                <a:cs typeface="Calibri"/>
              </a:rPr>
              <a:t>maintain </a:t>
            </a:r>
            <a:r>
              <a:rPr sz="2700" dirty="0">
                <a:latin typeface="Calibri"/>
                <a:cs typeface="Calibri"/>
              </a:rPr>
              <a:t>the </a:t>
            </a:r>
            <a:r>
              <a:rPr sz="2700" spc="-10" dirty="0">
                <a:latin typeface="Calibri"/>
                <a:cs typeface="Calibri"/>
              </a:rPr>
              <a:t>two </a:t>
            </a:r>
            <a:r>
              <a:rPr sz="2700" spc="-5" dirty="0">
                <a:latin typeface="Calibri"/>
                <a:cs typeface="Calibri"/>
              </a:rPr>
              <a:t>basic functions of vascular</a:t>
            </a:r>
            <a:r>
              <a:rPr sz="2700" spc="-95" dirty="0">
                <a:latin typeface="Calibri"/>
                <a:cs typeface="Calibri"/>
              </a:rPr>
              <a:t> </a:t>
            </a:r>
            <a:r>
              <a:rPr sz="2700" dirty="0">
                <a:latin typeface="Calibri"/>
                <a:cs typeface="Calibri"/>
              </a:rPr>
              <a:t>tissue:</a:t>
            </a:r>
          </a:p>
          <a:p>
            <a:pPr marL="355600">
              <a:lnSpc>
                <a:spcPts val="3080"/>
              </a:lnSpc>
            </a:pPr>
            <a:r>
              <a:rPr sz="2700" b="1" spc="-5" dirty="0">
                <a:solidFill>
                  <a:srgbClr val="FF0000"/>
                </a:solidFill>
                <a:latin typeface="Calibri"/>
                <a:cs typeface="Calibri"/>
              </a:rPr>
              <a:t>Conduction </a:t>
            </a:r>
            <a:r>
              <a:rPr sz="2700" dirty="0">
                <a:latin typeface="Calibri"/>
                <a:cs typeface="Calibri"/>
              </a:rPr>
              <a:t>and</a:t>
            </a:r>
            <a:r>
              <a:rPr sz="2700" spc="-10" dirty="0">
                <a:latin typeface="Calibri"/>
                <a:cs typeface="Calibri"/>
              </a:rPr>
              <a:t> </a:t>
            </a:r>
            <a:r>
              <a:rPr sz="2700" b="1" dirty="0">
                <a:solidFill>
                  <a:srgbClr val="FF0000"/>
                </a:solidFill>
                <a:latin typeface="Calibri"/>
                <a:cs typeface="Calibri"/>
              </a:rPr>
              <a:t>Support</a:t>
            </a:r>
            <a:endParaRPr sz="2700" dirty="0">
              <a:latin typeface="Calibri"/>
              <a:cs typeface="Calibri"/>
            </a:endParaRPr>
          </a:p>
          <a:p>
            <a:pPr>
              <a:lnSpc>
                <a:spcPct val="100000"/>
              </a:lnSpc>
              <a:spcBef>
                <a:spcPts val="45"/>
              </a:spcBef>
            </a:pPr>
            <a:endParaRPr sz="3150" dirty="0">
              <a:latin typeface="Calibri"/>
              <a:cs typeface="Calibri"/>
            </a:endParaRPr>
          </a:p>
          <a:p>
            <a:pPr marL="355600" indent="-342900">
              <a:lnSpc>
                <a:spcPts val="3080"/>
              </a:lnSpc>
              <a:buClr>
                <a:srgbClr val="FF0000"/>
              </a:buClr>
              <a:buSzPct val="129629"/>
              <a:buFont typeface="Arial"/>
              <a:buChar char="•"/>
              <a:tabLst>
                <a:tab pos="354965" algn="l"/>
                <a:tab pos="355600" algn="l"/>
              </a:tabLst>
            </a:pPr>
            <a:r>
              <a:rPr sz="2700" spc="-15" dirty="0">
                <a:latin typeface="Calibri"/>
                <a:cs typeface="Calibri"/>
              </a:rPr>
              <a:t>There are </a:t>
            </a:r>
            <a:r>
              <a:rPr sz="2700" spc="-5" dirty="0">
                <a:latin typeface="Calibri"/>
                <a:cs typeface="Calibri"/>
              </a:rPr>
              <a:t>basically </a:t>
            </a:r>
            <a:r>
              <a:rPr sz="2700" spc="-10" dirty="0">
                <a:latin typeface="Calibri"/>
                <a:cs typeface="Calibri"/>
              </a:rPr>
              <a:t>two </a:t>
            </a:r>
            <a:r>
              <a:rPr sz="2700" spc="-5" dirty="0">
                <a:latin typeface="Calibri"/>
                <a:cs typeface="Calibri"/>
              </a:rPr>
              <a:t>types of dermal </a:t>
            </a:r>
            <a:r>
              <a:rPr sz="2700" dirty="0">
                <a:latin typeface="Calibri"/>
                <a:cs typeface="Calibri"/>
              </a:rPr>
              <a:t>tissue in </a:t>
            </a:r>
            <a:r>
              <a:rPr sz="2700" spc="-5" dirty="0">
                <a:latin typeface="Calibri"/>
                <a:cs typeface="Calibri"/>
              </a:rPr>
              <a:t>vascular</a:t>
            </a:r>
            <a:r>
              <a:rPr sz="2700" spc="-90" dirty="0">
                <a:latin typeface="Calibri"/>
                <a:cs typeface="Calibri"/>
              </a:rPr>
              <a:t> </a:t>
            </a:r>
            <a:r>
              <a:rPr sz="2700" spc="-10" dirty="0">
                <a:latin typeface="Calibri"/>
                <a:cs typeface="Calibri"/>
              </a:rPr>
              <a:t>plants:</a:t>
            </a:r>
            <a:endParaRPr sz="2700" dirty="0">
              <a:latin typeface="Calibri"/>
              <a:cs typeface="Calibri"/>
            </a:endParaRPr>
          </a:p>
          <a:p>
            <a:pPr marL="355600">
              <a:lnSpc>
                <a:spcPts val="3080"/>
              </a:lnSpc>
            </a:pPr>
            <a:r>
              <a:rPr sz="2700" b="1" dirty="0">
                <a:solidFill>
                  <a:srgbClr val="FF0000"/>
                </a:solidFill>
                <a:latin typeface="Calibri"/>
                <a:cs typeface="Calibri"/>
              </a:rPr>
              <a:t>Epidermis </a:t>
            </a:r>
            <a:r>
              <a:rPr sz="2700" dirty="0">
                <a:latin typeface="Calibri"/>
                <a:cs typeface="Calibri"/>
              </a:rPr>
              <a:t>and</a:t>
            </a:r>
            <a:r>
              <a:rPr sz="2700" spc="-20" dirty="0">
                <a:latin typeface="Calibri"/>
                <a:cs typeface="Calibri"/>
              </a:rPr>
              <a:t> </a:t>
            </a:r>
            <a:r>
              <a:rPr sz="2700" b="1" spc="-10" dirty="0">
                <a:solidFill>
                  <a:srgbClr val="FF0000"/>
                </a:solidFill>
                <a:latin typeface="Calibri"/>
                <a:cs typeface="Calibri"/>
              </a:rPr>
              <a:t>Periderms</a:t>
            </a:r>
            <a:endParaRPr sz="2700" dirty="0">
              <a:latin typeface="Calibri"/>
              <a:cs typeface="Calibri"/>
            </a:endParaRPr>
          </a:p>
          <a:p>
            <a:pPr>
              <a:lnSpc>
                <a:spcPct val="100000"/>
              </a:lnSpc>
              <a:spcBef>
                <a:spcPts val="45"/>
              </a:spcBef>
            </a:pPr>
            <a:endParaRPr sz="315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spc="-5" dirty="0">
                <a:latin typeface="Calibri"/>
                <a:cs typeface="Calibri"/>
              </a:rPr>
              <a:t>Epidermis </a:t>
            </a:r>
            <a:r>
              <a:rPr sz="2700" dirty="0">
                <a:latin typeface="Calibri"/>
                <a:cs typeface="Calibri"/>
              </a:rPr>
              <a:t>and </a:t>
            </a:r>
            <a:r>
              <a:rPr sz="2700" spc="-20" dirty="0">
                <a:latin typeface="Calibri"/>
                <a:cs typeface="Calibri"/>
              </a:rPr>
              <a:t>cortex form </a:t>
            </a:r>
            <a:r>
              <a:rPr sz="2700" spc="-5" dirty="0">
                <a:latin typeface="Calibri"/>
                <a:cs typeface="Calibri"/>
              </a:rPr>
              <a:t>during primary</a:t>
            </a:r>
            <a:r>
              <a:rPr sz="2700" spc="-20" dirty="0">
                <a:latin typeface="Calibri"/>
                <a:cs typeface="Calibri"/>
              </a:rPr>
              <a:t> </a:t>
            </a:r>
            <a:r>
              <a:rPr sz="2700" spc="-15" dirty="0">
                <a:latin typeface="Calibri"/>
                <a:cs typeface="Calibri"/>
              </a:rPr>
              <a:t>growth</a:t>
            </a:r>
            <a:endParaRPr sz="2700" dirty="0">
              <a:latin typeface="Calibri"/>
              <a:cs typeface="Calibri"/>
            </a:endParaRPr>
          </a:p>
          <a:p>
            <a:pPr>
              <a:lnSpc>
                <a:spcPct val="100000"/>
              </a:lnSpc>
              <a:spcBef>
                <a:spcPts val="40"/>
              </a:spcBef>
              <a:buClr>
                <a:srgbClr val="FF0000"/>
              </a:buClr>
              <a:buFont typeface="Arial"/>
              <a:buChar char="•"/>
            </a:pPr>
            <a:endParaRPr sz="315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spc="-5" dirty="0">
                <a:latin typeface="Calibri"/>
                <a:cs typeface="Calibri"/>
              </a:rPr>
              <a:t>They </a:t>
            </a:r>
            <a:r>
              <a:rPr sz="2700" spc="-15" dirty="0">
                <a:latin typeface="Calibri"/>
                <a:cs typeface="Calibri"/>
              </a:rPr>
              <a:t>are </a:t>
            </a:r>
            <a:r>
              <a:rPr sz="2700" spc="-10" dirty="0">
                <a:latin typeface="Calibri"/>
                <a:cs typeface="Calibri"/>
              </a:rPr>
              <a:t>replaced by </a:t>
            </a:r>
            <a:r>
              <a:rPr sz="2700" dirty="0">
                <a:latin typeface="Calibri"/>
                <a:cs typeface="Calibri"/>
              </a:rPr>
              <a:t>the </a:t>
            </a:r>
            <a:r>
              <a:rPr sz="2700" spc="-5" dirty="0">
                <a:latin typeface="Calibri"/>
                <a:cs typeface="Calibri"/>
              </a:rPr>
              <a:t>periderm </a:t>
            </a:r>
            <a:r>
              <a:rPr sz="2700" dirty="0">
                <a:latin typeface="Calibri"/>
                <a:cs typeface="Calibri"/>
              </a:rPr>
              <a:t>in </a:t>
            </a:r>
            <a:r>
              <a:rPr sz="2700" spc="-10" dirty="0">
                <a:latin typeface="Calibri"/>
                <a:cs typeface="Calibri"/>
              </a:rPr>
              <a:t>plants that </a:t>
            </a:r>
            <a:r>
              <a:rPr sz="2700" spc="-20" dirty="0">
                <a:latin typeface="Calibri"/>
                <a:cs typeface="Calibri"/>
              </a:rPr>
              <a:t>have </a:t>
            </a:r>
            <a:r>
              <a:rPr sz="2700" spc="-10" dirty="0">
                <a:latin typeface="Calibri"/>
                <a:cs typeface="Calibri"/>
              </a:rPr>
              <a:t>secondary</a:t>
            </a:r>
            <a:r>
              <a:rPr sz="2700" spc="-45" dirty="0">
                <a:latin typeface="Calibri"/>
                <a:cs typeface="Calibri"/>
              </a:rPr>
              <a:t> </a:t>
            </a:r>
            <a:r>
              <a:rPr sz="2700" spc="-15" dirty="0">
                <a:latin typeface="Calibri"/>
                <a:cs typeface="Calibri"/>
              </a:rPr>
              <a:t>growth</a:t>
            </a:r>
            <a:endParaRPr sz="2700" dirty="0">
              <a:latin typeface="Calibri"/>
              <a:cs typeface="Calibri"/>
            </a:endParaRPr>
          </a:p>
          <a:p>
            <a:pPr>
              <a:lnSpc>
                <a:spcPct val="100000"/>
              </a:lnSpc>
              <a:spcBef>
                <a:spcPts val="45"/>
              </a:spcBef>
              <a:buClr>
                <a:srgbClr val="FF0000"/>
              </a:buClr>
              <a:buFont typeface="Arial"/>
              <a:buChar char="•"/>
            </a:pPr>
            <a:endParaRPr sz="315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b="1" spc="-10" dirty="0">
                <a:latin typeface="Calibri"/>
                <a:cs typeface="Calibri"/>
              </a:rPr>
              <a:t>Periderm </a:t>
            </a:r>
            <a:r>
              <a:rPr sz="2700" dirty="0">
                <a:latin typeface="Calibri"/>
                <a:cs typeface="Calibri"/>
              </a:rPr>
              <a:t>is </a:t>
            </a:r>
            <a:r>
              <a:rPr sz="2700" spc="-15" dirty="0">
                <a:latin typeface="Calibri"/>
                <a:cs typeface="Calibri"/>
              </a:rPr>
              <a:t>produce </a:t>
            </a:r>
            <a:r>
              <a:rPr sz="2700" spc="-10" dirty="0">
                <a:latin typeface="Calibri"/>
                <a:cs typeface="Calibri"/>
              </a:rPr>
              <a:t>by </a:t>
            </a:r>
            <a:r>
              <a:rPr sz="2700" dirty="0">
                <a:latin typeface="Calibri"/>
                <a:cs typeface="Calibri"/>
              </a:rPr>
              <a:t>the </a:t>
            </a:r>
            <a:r>
              <a:rPr sz="2700" b="1" spc="-5" dirty="0">
                <a:solidFill>
                  <a:srgbClr val="FF0000"/>
                </a:solidFill>
                <a:latin typeface="Calibri"/>
                <a:cs typeface="Calibri"/>
              </a:rPr>
              <a:t>cork</a:t>
            </a:r>
            <a:r>
              <a:rPr sz="2700" b="1" spc="20" dirty="0">
                <a:solidFill>
                  <a:srgbClr val="FF0000"/>
                </a:solidFill>
                <a:latin typeface="Calibri"/>
                <a:cs typeface="Calibri"/>
              </a:rPr>
              <a:t> </a:t>
            </a:r>
            <a:r>
              <a:rPr sz="2700" b="1" spc="-5" dirty="0">
                <a:solidFill>
                  <a:srgbClr val="FF0000"/>
                </a:solidFill>
                <a:latin typeface="Calibri"/>
                <a:cs typeface="Calibri"/>
              </a:rPr>
              <a:t>cambium</a:t>
            </a:r>
            <a:endParaRPr sz="2700" dirty="0">
              <a:latin typeface="Calibri"/>
              <a:cs typeface="Calibri"/>
            </a:endParaRPr>
          </a:p>
          <a:p>
            <a:pPr marL="355600" indent="-342900">
              <a:lnSpc>
                <a:spcPct val="100000"/>
              </a:lnSpc>
              <a:spcBef>
                <a:spcPts val="325"/>
              </a:spcBef>
              <a:buClr>
                <a:srgbClr val="FF0000"/>
              </a:buClr>
              <a:buSzPct val="129629"/>
              <a:buFont typeface="Arial"/>
              <a:buChar char="•"/>
              <a:tabLst>
                <a:tab pos="354965" algn="l"/>
                <a:tab pos="355600" algn="l"/>
              </a:tabLst>
            </a:pPr>
            <a:r>
              <a:rPr sz="2700" dirty="0">
                <a:latin typeface="Calibri"/>
                <a:cs typeface="Calibri"/>
              </a:rPr>
              <a:t>It </a:t>
            </a:r>
            <a:r>
              <a:rPr sz="2700" spc="-15" dirty="0">
                <a:latin typeface="Calibri"/>
                <a:cs typeface="Calibri"/>
              </a:rPr>
              <a:t>consist </a:t>
            </a:r>
            <a:r>
              <a:rPr sz="2700" dirty="0">
                <a:latin typeface="Calibri"/>
                <a:cs typeface="Calibri"/>
              </a:rPr>
              <a:t>of; </a:t>
            </a:r>
            <a:r>
              <a:rPr sz="2700" b="1" spc="-5" dirty="0">
                <a:latin typeface="Calibri"/>
                <a:cs typeface="Calibri"/>
              </a:rPr>
              <a:t>cork</a:t>
            </a:r>
            <a:r>
              <a:rPr sz="2700" spc="-5" dirty="0">
                <a:latin typeface="Calibri"/>
                <a:cs typeface="Calibri"/>
              </a:rPr>
              <a:t>, </a:t>
            </a:r>
            <a:r>
              <a:rPr sz="2700" b="1" spc="-5" dirty="0">
                <a:latin typeface="Calibri"/>
                <a:cs typeface="Calibri"/>
              </a:rPr>
              <a:t>phelloderm</a:t>
            </a:r>
            <a:r>
              <a:rPr sz="2700" spc="-5" dirty="0">
                <a:latin typeface="Calibri"/>
                <a:cs typeface="Calibri"/>
              </a:rPr>
              <a:t>, </a:t>
            </a:r>
            <a:r>
              <a:rPr sz="2700" dirty="0">
                <a:latin typeface="Calibri"/>
                <a:cs typeface="Calibri"/>
              </a:rPr>
              <a:t>and </a:t>
            </a:r>
            <a:r>
              <a:rPr sz="2700" b="1" spc="-5" dirty="0">
                <a:latin typeface="Calibri"/>
                <a:cs typeface="Calibri"/>
              </a:rPr>
              <a:t>cork cambium</a:t>
            </a:r>
            <a:r>
              <a:rPr sz="2700" b="1" spc="20" dirty="0">
                <a:latin typeface="Calibri"/>
                <a:cs typeface="Calibri"/>
              </a:rPr>
              <a:t> </a:t>
            </a:r>
            <a:r>
              <a:rPr sz="2700" b="1" spc="-10" dirty="0">
                <a:latin typeface="Calibri"/>
                <a:cs typeface="Calibri"/>
              </a:rPr>
              <a:t>cells</a:t>
            </a:r>
            <a:endParaRPr sz="2700" dirty="0">
              <a:latin typeface="Calibri"/>
              <a:cs typeface="Calibri"/>
            </a:endParaRPr>
          </a:p>
        </p:txBody>
      </p:sp>
      <p:grpSp>
        <p:nvGrpSpPr>
          <p:cNvPr id="3" name="object 3"/>
          <p:cNvGrpSpPr/>
          <p:nvPr/>
        </p:nvGrpSpPr>
        <p:grpSpPr>
          <a:xfrm>
            <a:off x="2852927" y="338201"/>
            <a:ext cx="6312409" cy="1109599"/>
            <a:chOff x="2852927" y="338201"/>
            <a:chExt cx="6312409" cy="1001394"/>
          </a:xfrm>
        </p:grpSpPr>
        <p:sp>
          <p:nvSpPr>
            <p:cNvPr id="4" name="object 4"/>
            <p:cNvSpPr/>
            <p:nvPr/>
          </p:nvSpPr>
          <p:spPr>
            <a:xfrm>
              <a:off x="2852927" y="818387"/>
              <a:ext cx="542544" cy="521208"/>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3957828" y="818387"/>
              <a:ext cx="5207508" cy="521208"/>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3974084" y="338201"/>
              <a:ext cx="5174488" cy="498601"/>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7552689" y="611886"/>
              <a:ext cx="160147" cy="146176"/>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6438391" y="438658"/>
              <a:ext cx="136525" cy="205104"/>
            </a:xfrm>
            <a:custGeom>
              <a:avLst/>
              <a:gdLst/>
              <a:ahLst/>
              <a:cxnLst/>
              <a:rect l="l" t="t" r="r" b="b"/>
              <a:pathLst>
                <a:path w="136525" h="205104">
                  <a:moveTo>
                    <a:pt x="68072" y="0"/>
                  </a:moveTo>
                  <a:lnTo>
                    <a:pt x="0" y="204596"/>
                  </a:lnTo>
                  <a:lnTo>
                    <a:pt x="136525" y="204596"/>
                  </a:lnTo>
                  <a:lnTo>
                    <a:pt x="68453" y="0"/>
                  </a:lnTo>
                  <a:lnTo>
                    <a:pt x="68072" y="0"/>
                  </a:lnTo>
                  <a:close/>
                </a:path>
              </a:pathLst>
            </a:custGeom>
            <a:ln w="9144">
              <a:solidFill>
                <a:srgbClr val="5C4379"/>
              </a:solidFill>
            </a:ln>
          </p:spPr>
          <p:txBody>
            <a:bodyPr wrap="square" lIns="0" tIns="0" rIns="0" bIns="0" rtlCol="0"/>
            <a:lstStyle/>
            <a:p>
              <a:endParaRPr/>
            </a:p>
          </p:txBody>
        </p:sp>
        <p:sp>
          <p:nvSpPr>
            <p:cNvPr id="12" name="object 12"/>
            <p:cNvSpPr/>
            <p:nvPr/>
          </p:nvSpPr>
          <p:spPr>
            <a:xfrm>
              <a:off x="5003419" y="416941"/>
              <a:ext cx="142240" cy="145796"/>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7552689" y="415544"/>
              <a:ext cx="135255" cy="134112"/>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3974084" y="338201"/>
              <a:ext cx="5174615" cy="499109"/>
            </a:xfrm>
            <a:custGeom>
              <a:avLst/>
              <a:gdLst/>
              <a:ahLst/>
              <a:cxnLst/>
              <a:rect l="l" t="t" r="r" b="b"/>
              <a:pathLst>
                <a:path w="5174615" h="499109">
                  <a:moveTo>
                    <a:pt x="627379" y="80390"/>
                  </a:moveTo>
                  <a:lnTo>
                    <a:pt x="579909" y="88052"/>
                  </a:lnTo>
                  <a:lnTo>
                    <a:pt x="545226" y="109791"/>
                  </a:lnTo>
                  <a:lnTo>
                    <a:pt x="521182" y="142059"/>
                  </a:lnTo>
                  <a:lnTo>
                    <a:pt x="506983" y="183261"/>
                  </a:lnTo>
                  <a:lnTo>
                    <a:pt x="501269" y="230731"/>
                  </a:lnTo>
                  <a:lnTo>
                    <a:pt x="500888" y="247396"/>
                  </a:lnTo>
                  <a:lnTo>
                    <a:pt x="501267" y="266612"/>
                  </a:lnTo>
                  <a:lnTo>
                    <a:pt x="506856" y="318262"/>
                  </a:lnTo>
                  <a:lnTo>
                    <a:pt x="520376" y="360374"/>
                  </a:lnTo>
                  <a:lnTo>
                    <a:pt x="543480" y="391747"/>
                  </a:lnTo>
                  <a:lnTo>
                    <a:pt x="577566" y="411239"/>
                  </a:lnTo>
                  <a:lnTo>
                    <a:pt x="624839" y="417829"/>
                  </a:lnTo>
                  <a:lnTo>
                    <a:pt x="642104" y="416996"/>
                  </a:lnTo>
                  <a:lnTo>
                    <a:pt x="685038" y="404495"/>
                  </a:lnTo>
                  <a:lnTo>
                    <a:pt x="716131" y="378956"/>
                  </a:lnTo>
                  <a:lnTo>
                    <a:pt x="736822" y="342979"/>
                  </a:lnTo>
                  <a:lnTo>
                    <a:pt x="747849" y="298622"/>
                  </a:lnTo>
                  <a:lnTo>
                    <a:pt x="751331" y="248920"/>
                  </a:lnTo>
                  <a:lnTo>
                    <a:pt x="750952" y="230393"/>
                  </a:lnTo>
                  <a:lnTo>
                    <a:pt x="745363" y="179959"/>
                  </a:lnTo>
                  <a:lnTo>
                    <a:pt x="731682" y="138346"/>
                  </a:lnTo>
                  <a:lnTo>
                    <a:pt x="708374" y="107076"/>
                  </a:lnTo>
                  <a:lnTo>
                    <a:pt x="674296" y="87195"/>
                  </a:lnTo>
                  <a:lnTo>
                    <a:pt x="627379" y="80390"/>
                  </a:lnTo>
                  <a:close/>
                </a:path>
                <a:path w="5174615" h="499109">
                  <a:moveTo>
                    <a:pt x="4650232" y="8508"/>
                  </a:moveTo>
                  <a:lnTo>
                    <a:pt x="4714240" y="8508"/>
                  </a:lnTo>
                  <a:lnTo>
                    <a:pt x="4722502" y="8695"/>
                  </a:lnTo>
                  <a:lnTo>
                    <a:pt x="4764786" y="20700"/>
                  </a:lnTo>
                  <a:lnTo>
                    <a:pt x="4770755" y="25019"/>
                  </a:lnTo>
                  <a:lnTo>
                    <a:pt x="4790186" y="64008"/>
                  </a:lnTo>
                  <a:lnTo>
                    <a:pt x="4894325" y="350900"/>
                  </a:lnTo>
                  <a:lnTo>
                    <a:pt x="4895849" y="350900"/>
                  </a:lnTo>
                  <a:lnTo>
                    <a:pt x="5003672" y="64770"/>
                  </a:lnTo>
                  <a:lnTo>
                    <a:pt x="5006197" y="57249"/>
                  </a:lnTo>
                  <a:lnTo>
                    <a:pt x="5008816" y="50323"/>
                  </a:lnTo>
                  <a:lnTo>
                    <a:pt x="5032756" y="16382"/>
                  </a:lnTo>
                  <a:lnTo>
                    <a:pt x="5060822" y="8508"/>
                  </a:lnTo>
                  <a:lnTo>
                    <a:pt x="5069967" y="8508"/>
                  </a:lnTo>
                  <a:lnTo>
                    <a:pt x="5135752" y="8508"/>
                  </a:lnTo>
                  <a:lnTo>
                    <a:pt x="5142484" y="8508"/>
                  </a:lnTo>
                  <a:lnTo>
                    <a:pt x="5148198" y="9398"/>
                  </a:lnTo>
                  <a:lnTo>
                    <a:pt x="5153151" y="11175"/>
                  </a:lnTo>
                  <a:lnTo>
                    <a:pt x="5157977" y="12953"/>
                  </a:lnTo>
                  <a:lnTo>
                    <a:pt x="5161915" y="15494"/>
                  </a:lnTo>
                  <a:lnTo>
                    <a:pt x="5164963" y="18796"/>
                  </a:lnTo>
                  <a:lnTo>
                    <a:pt x="5168138" y="22098"/>
                  </a:lnTo>
                  <a:lnTo>
                    <a:pt x="5170423" y="26288"/>
                  </a:lnTo>
                  <a:lnTo>
                    <a:pt x="5172074" y="31114"/>
                  </a:lnTo>
                  <a:lnTo>
                    <a:pt x="5173725" y="35940"/>
                  </a:lnTo>
                  <a:lnTo>
                    <a:pt x="5174488" y="41401"/>
                  </a:lnTo>
                  <a:lnTo>
                    <a:pt x="5174488" y="47625"/>
                  </a:lnTo>
                  <a:lnTo>
                    <a:pt x="5174488" y="476631"/>
                  </a:lnTo>
                  <a:lnTo>
                    <a:pt x="5174488" y="479171"/>
                  </a:lnTo>
                  <a:lnTo>
                    <a:pt x="5173852" y="481329"/>
                  </a:lnTo>
                  <a:lnTo>
                    <a:pt x="5172456" y="483362"/>
                  </a:lnTo>
                  <a:lnTo>
                    <a:pt x="5171059" y="485266"/>
                  </a:lnTo>
                  <a:lnTo>
                    <a:pt x="5168645" y="486918"/>
                  </a:lnTo>
                  <a:lnTo>
                    <a:pt x="5164963" y="488188"/>
                  </a:lnTo>
                  <a:lnTo>
                    <a:pt x="5161407" y="489458"/>
                  </a:lnTo>
                  <a:lnTo>
                    <a:pt x="5156581" y="490347"/>
                  </a:lnTo>
                  <a:lnTo>
                    <a:pt x="5150739" y="491109"/>
                  </a:lnTo>
                  <a:lnTo>
                    <a:pt x="5144770" y="491871"/>
                  </a:lnTo>
                  <a:lnTo>
                    <a:pt x="5137149" y="492251"/>
                  </a:lnTo>
                  <a:lnTo>
                    <a:pt x="5128006" y="492251"/>
                  </a:lnTo>
                  <a:lnTo>
                    <a:pt x="5119116" y="492251"/>
                  </a:lnTo>
                  <a:lnTo>
                    <a:pt x="5111622" y="491871"/>
                  </a:lnTo>
                  <a:lnTo>
                    <a:pt x="5105654" y="491109"/>
                  </a:lnTo>
                  <a:lnTo>
                    <a:pt x="5099685" y="490347"/>
                  </a:lnTo>
                  <a:lnTo>
                    <a:pt x="5094986" y="489458"/>
                  </a:lnTo>
                  <a:lnTo>
                    <a:pt x="5091557" y="488188"/>
                  </a:lnTo>
                  <a:lnTo>
                    <a:pt x="5088000" y="486918"/>
                  </a:lnTo>
                  <a:lnTo>
                    <a:pt x="5085588" y="485266"/>
                  </a:lnTo>
                  <a:lnTo>
                    <a:pt x="5084064" y="483362"/>
                  </a:lnTo>
                  <a:lnTo>
                    <a:pt x="5082540" y="481329"/>
                  </a:lnTo>
                  <a:lnTo>
                    <a:pt x="5081905" y="479171"/>
                  </a:lnTo>
                  <a:lnTo>
                    <a:pt x="5081905" y="476631"/>
                  </a:lnTo>
                  <a:lnTo>
                    <a:pt x="5081905" y="84836"/>
                  </a:lnTo>
                  <a:lnTo>
                    <a:pt x="5081143" y="84836"/>
                  </a:lnTo>
                  <a:lnTo>
                    <a:pt x="4941570" y="476250"/>
                  </a:lnTo>
                  <a:lnTo>
                    <a:pt x="4940554" y="479425"/>
                  </a:lnTo>
                  <a:lnTo>
                    <a:pt x="4939030" y="482091"/>
                  </a:lnTo>
                  <a:lnTo>
                    <a:pt x="4936744" y="484250"/>
                  </a:lnTo>
                  <a:lnTo>
                    <a:pt x="4934458" y="486410"/>
                  </a:lnTo>
                  <a:lnTo>
                    <a:pt x="4931410" y="488061"/>
                  </a:lnTo>
                  <a:lnTo>
                    <a:pt x="4927599" y="489331"/>
                  </a:lnTo>
                  <a:lnTo>
                    <a:pt x="4923790" y="490474"/>
                  </a:lnTo>
                  <a:lnTo>
                    <a:pt x="4918837" y="491363"/>
                  </a:lnTo>
                  <a:lnTo>
                    <a:pt x="4912868" y="491744"/>
                  </a:lnTo>
                  <a:lnTo>
                    <a:pt x="4907025" y="492125"/>
                  </a:lnTo>
                  <a:lnTo>
                    <a:pt x="4899787" y="492251"/>
                  </a:lnTo>
                  <a:lnTo>
                    <a:pt x="4891405" y="492251"/>
                  </a:lnTo>
                  <a:lnTo>
                    <a:pt x="4882895" y="492251"/>
                  </a:lnTo>
                  <a:lnTo>
                    <a:pt x="4875784" y="491998"/>
                  </a:lnTo>
                  <a:lnTo>
                    <a:pt x="4869815" y="491363"/>
                  </a:lnTo>
                  <a:lnTo>
                    <a:pt x="4863845" y="490727"/>
                  </a:lnTo>
                  <a:lnTo>
                    <a:pt x="4858893" y="489712"/>
                  </a:lnTo>
                  <a:lnTo>
                    <a:pt x="4855083" y="488314"/>
                  </a:lnTo>
                  <a:lnTo>
                    <a:pt x="4851272" y="487045"/>
                  </a:lnTo>
                  <a:lnTo>
                    <a:pt x="4841494" y="476250"/>
                  </a:lnTo>
                  <a:lnTo>
                    <a:pt x="4706746" y="84836"/>
                  </a:lnTo>
                  <a:lnTo>
                    <a:pt x="4706112" y="84836"/>
                  </a:lnTo>
                  <a:lnTo>
                    <a:pt x="4706112" y="476631"/>
                  </a:lnTo>
                  <a:lnTo>
                    <a:pt x="4706112" y="479171"/>
                  </a:lnTo>
                  <a:lnTo>
                    <a:pt x="4705349" y="481329"/>
                  </a:lnTo>
                  <a:lnTo>
                    <a:pt x="4703952" y="483362"/>
                  </a:lnTo>
                  <a:lnTo>
                    <a:pt x="4702683" y="485266"/>
                  </a:lnTo>
                  <a:lnTo>
                    <a:pt x="4700143" y="486918"/>
                  </a:lnTo>
                  <a:lnTo>
                    <a:pt x="4696333" y="488188"/>
                  </a:lnTo>
                  <a:lnTo>
                    <a:pt x="4692649" y="489458"/>
                  </a:lnTo>
                  <a:lnTo>
                    <a:pt x="4687823" y="490347"/>
                  </a:lnTo>
                  <a:lnTo>
                    <a:pt x="4682109" y="491109"/>
                  </a:lnTo>
                  <a:lnTo>
                    <a:pt x="4676267" y="491871"/>
                  </a:lnTo>
                  <a:lnTo>
                    <a:pt x="4668773" y="492251"/>
                  </a:lnTo>
                  <a:lnTo>
                    <a:pt x="4659502" y="492251"/>
                  </a:lnTo>
                  <a:lnTo>
                    <a:pt x="4650613" y="492251"/>
                  </a:lnTo>
                  <a:lnTo>
                    <a:pt x="4643120" y="491871"/>
                  </a:lnTo>
                  <a:lnTo>
                    <a:pt x="4637277" y="491109"/>
                  </a:lnTo>
                  <a:lnTo>
                    <a:pt x="4631309" y="490347"/>
                  </a:lnTo>
                  <a:lnTo>
                    <a:pt x="4626483" y="489458"/>
                  </a:lnTo>
                  <a:lnTo>
                    <a:pt x="4622926" y="488188"/>
                  </a:lnTo>
                  <a:lnTo>
                    <a:pt x="4619244" y="486918"/>
                  </a:lnTo>
                  <a:lnTo>
                    <a:pt x="4616831" y="485266"/>
                  </a:lnTo>
                  <a:lnTo>
                    <a:pt x="4615434" y="483362"/>
                  </a:lnTo>
                  <a:lnTo>
                    <a:pt x="4614037" y="481329"/>
                  </a:lnTo>
                  <a:lnTo>
                    <a:pt x="4613401" y="479171"/>
                  </a:lnTo>
                  <a:lnTo>
                    <a:pt x="4613401" y="476631"/>
                  </a:lnTo>
                  <a:lnTo>
                    <a:pt x="4613401" y="47625"/>
                  </a:lnTo>
                  <a:lnTo>
                    <a:pt x="4635166" y="11064"/>
                  </a:lnTo>
                  <a:lnTo>
                    <a:pt x="4642276" y="9149"/>
                  </a:lnTo>
                  <a:lnTo>
                    <a:pt x="4650232" y="8508"/>
                  </a:lnTo>
                  <a:close/>
                </a:path>
                <a:path w="5174615" h="499109">
                  <a:moveTo>
                    <a:pt x="3516248" y="8508"/>
                  </a:moveTo>
                  <a:lnTo>
                    <a:pt x="3637152" y="8508"/>
                  </a:lnTo>
                  <a:lnTo>
                    <a:pt x="3658415" y="8983"/>
                  </a:lnTo>
                  <a:lnTo>
                    <a:pt x="3712083" y="16001"/>
                  </a:lnTo>
                  <a:lnTo>
                    <a:pt x="3752677" y="31432"/>
                  </a:lnTo>
                  <a:lnTo>
                    <a:pt x="3782377" y="55546"/>
                  </a:lnTo>
                  <a:lnTo>
                    <a:pt x="3804380" y="101774"/>
                  </a:lnTo>
                  <a:lnTo>
                    <a:pt x="3807206" y="130937"/>
                  </a:lnTo>
                  <a:lnTo>
                    <a:pt x="3806920" y="139578"/>
                  </a:lnTo>
                  <a:lnTo>
                    <a:pt x="3797204" y="178657"/>
                  </a:lnTo>
                  <a:lnTo>
                    <a:pt x="3768597" y="214375"/>
                  </a:lnTo>
                  <a:lnTo>
                    <a:pt x="3740149" y="229997"/>
                  </a:lnTo>
                  <a:lnTo>
                    <a:pt x="3750224" y="232163"/>
                  </a:lnTo>
                  <a:lnTo>
                    <a:pt x="3786324" y="247951"/>
                  </a:lnTo>
                  <a:lnTo>
                    <a:pt x="3814163" y="274617"/>
                  </a:lnTo>
                  <a:lnTo>
                    <a:pt x="3831655" y="311564"/>
                  </a:lnTo>
                  <a:lnTo>
                    <a:pt x="3835781" y="345694"/>
                  </a:lnTo>
                  <a:lnTo>
                    <a:pt x="3835350" y="358243"/>
                  </a:lnTo>
                  <a:lnTo>
                    <a:pt x="3824864" y="402270"/>
                  </a:lnTo>
                  <a:lnTo>
                    <a:pt x="3802663" y="436723"/>
                  </a:lnTo>
                  <a:lnTo>
                    <a:pt x="3770564" y="462039"/>
                  </a:lnTo>
                  <a:lnTo>
                    <a:pt x="3730722" y="478964"/>
                  </a:lnTo>
                  <a:lnTo>
                    <a:pt x="3684696" y="488037"/>
                  </a:lnTo>
                  <a:lnTo>
                    <a:pt x="3644138" y="489965"/>
                  </a:lnTo>
                  <a:lnTo>
                    <a:pt x="3516248" y="489965"/>
                  </a:lnTo>
                  <a:lnTo>
                    <a:pt x="3507993" y="489965"/>
                  </a:lnTo>
                  <a:lnTo>
                    <a:pt x="3501136" y="487552"/>
                  </a:lnTo>
                  <a:lnTo>
                    <a:pt x="3495547" y="482726"/>
                  </a:lnTo>
                  <a:lnTo>
                    <a:pt x="3489960" y="477900"/>
                  </a:lnTo>
                  <a:lnTo>
                    <a:pt x="3487166" y="470026"/>
                  </a:lnTo>
                  <a:lnTo>
                    <a:pt x="3487166" y="459104"/>
                  </a:lnTo>
                  <a:lnTo>
                    <a:pt x="3487166" y="39497"/>
                  </a:lnTo>
                  <a:lnTo>
                    <a:pt x="3487166" y="28575"/>
                  </a:lnTo>
                  <a:lnTo>
                    <a:pt x="3489960" y="20700"/>
                  </a:lnTo>
                  <a:lnTo>
                    <a:pt x="3495547" y="15875"/>
                  </a:lnTo>
                  <a:lnTo>
                    <a:pt x="3501136" y="10922"/>
                  </a:lnTo>
                  <a:lnTo>
                    <a:pt x="3507993" y="8508"/>
                  </a:lnTo>
                  <a:lnTo>
                    <a:pt x="3516248" y="8508"/>
                  </a:lnTo>
                  <a:close/>
                </a:path>
                <a:path w="5174615" h="499109">
                  <a:moveTo>
                    <a:pt x="2858008" y="8508"/>
                  </a:moveTo>
                  <a:lnTo>
                    <a:pt x="2922016" y="8508"/>
                  </a:lnTo>
                  <a:lnTo>
                    <a:pt x="2930278" y="8695"/>
                  </a:lnTo>
                  <a:lnTo>
                    <a:pt x="2972562" y="20700"/>
                  </a:lnTo>
                  <a:lnTo>
                    <a:pt x="2978531" y="25019"/>
                  </a:lnTo>
                  <a:lnTo>
                    <a:pt x="2997962" y="64008"/>
                  </a:lnTo>
                  <a:lnTo>
                    <a:pt x="3102101" y="350900"/>
                  </a:lnTo>
                  <a:lnTo>
                    <a:pt x="3103625" y="350900"/>
                  </a:lnTo>
                  <a:lnTo>
                    <a:pt x="3211448" y="64770"/>
                  </a:lnTo>
                  <a:lnTo>
                    <a:pt x="3213973" y="57249"/>
                  </a:lnTo>
                  <a:lnTo>
                    <a:pt x="3216592" y="50323"/>
                  </a:lnTo>
                  <a:lnTo>
                    <a:pt x="3240532" y="16382"/>
                  </a:lnTo>
                  <a:lnTo>
                    <a:pt x="3268598" y="8508"/>
                  </a:lnTo>
                  <a:lnTo>
                    <a:pt x="3277742" y="8508"/>
                  </a:lnTo>
                  <a:lnTo>
                    <a:pt x="3343529" y="8508"/>
                  </a:lnTo>
                  <a:lnTo>
                    <a:pt x="3350260" y="8508"/>
                  </a:lnTo>
                  <a:lnTo>
                    <a:pt x="3356101" y="9398"/>
                  </a:lnTo>
                  <a:lnTo>
                    <a:pt x="3360927" y="11175"/>
                  </a:lnTo>
                  <a:lnTo>
                    <a:pt x="3365754" y="12953"/>
                  </a:lnTo>
                  <a:lnTo>
                    <a:pt x="3369691" y="15494"/>
                  </a:lnTo>
                  <a:lnTo>
                    <a:pt x="3372739" y="18796"/>
                  </a:lnTo>
                  <a:lnTo>
                    <a:pt x="3375914" y="22098"/>
                  </a:lnTo>
                  <a:lnTo>
                    <a:pt x="3378199" y="26288"/>
                  </a:lnTo>
                  <a:lnTo>
                    <a:pt x="3379850" y="31114"/>
                  </a:lnTo>
                  <a:lnTo>
                    <a:pt x="3381501" y="35940"/>
                  </a:lnTo>
                  <a:lnTo>
                    <a:pt x="3382264" y="41401"/>
                  </a:lnTo>
                  <a:lnTo>
                    <a:pt x="3382264" y="47625"/>
                  </a:lnTo>
                  <a:lnTo>
                    <a:pt x="3382264" y="476631"/>
                  </a:lnTo>
                  <a:lnTo>
                    <a:pt x="3382264" y="479171"/>
                  </a:lnTo>
                  <a:lnTo>
                    <a:pt x="3381629" y="481329"/>
                  </a:lnTo>
                  <a:lnTo>
                    <a:pt x="3380232" y="483362"/>
                  </a:lnTo>
                  <a:lnTo>
                    <a:pt x="3378835" y="485266"/>
                  </a:lnTo>
                  <a:lnTo>
                    <a:pt x="3376421" y="486918"/>
                  </a:lnTo>
                  <a:lnTo>
                    <a:pt x="3372739" y="488188"/>
                  </a:lnTo>
                  <a:lnTo>
                    <a:pt x="3369183" y="489458"/>
                  </a:lnTo>
                  <a:lnTo>
                    <a:pt x="3364357" y="490347"/>
                  </a:lnTo>
                  <a:lnTo>
                    <a:pt x="3358515" y="491109"/>
                  </a:lnTo>
                  <a:lnTo>
                    <a:pt x="3352545" y="491871"/>
                  </a:lnTo>
                  <a:lnTo>
                    <a:pt x="3344925" y="492251"/>
                  </a:lnTo>
                  <a:lnTo>
                    <a:pt x="3335782" y="492251"/>
                  </a:lnTo>
                  <a:lnTo>
                    <a:pt x="3326891" y="492251"/>
                  </a:lnTo>
                  <a:lnTo>
                    <a:pt x="3319398" y="491871"/>
                  </a:lnTo>
                  <a:lnTo>
                    <a:pt x="3313430" y="491109"/>
                  </a:lnTo>
                  <a:lnTo>
                    <a:pt x="3307461" y="490347"/>
                  </a:lnTo>
                  <a:lnTo>
                    <a:pt x="3302762" y="489458"/>
                  </a:lnTo>
                  <a:lnTo>
                    <a:pt x="3299333" y="488188"/>
                  </a:lnTo>
                  <a:lnTo>
                    <a:pt x="3295776" y="486918"/>
                  </a:lnTo>
                  <a:lnTo>
                    <a:pt x="3293364" y="485266"/>
                  </a:lnTo>
                  <a:lnTo>
                    <a:pt x="3291840" y="483362"/>
                  </a:lnTo>
                  <a:lnTo>
                    <a:pt x="3290316" y="481329"/>
                  </a:lnTo>
                  <a:lnTo>
                    <a:pt x="3289681" y="479171"/>
                  </a:lnTo>
                  <a:lnTo>
                    <a:pt x="3289681" y="476631"/>
                  </a:lnTo>
                  <a:lnTo>
                    <a:pt x="3289681" y="84836"/>
                  </a:lnTo>
                  <a:lnTo>
                    <a:pt x="3288918" y="84836"/>
                  </a:lnTo>
                  <a:lnTo>
                    <a:pt x="3149345" y="476250"/>
                  </a:lnTo>
                  <a:lnTo>
                    <a:pt x="3148330" y="479425"/>
                  </a:lnTo>
                  <a:lnTo>
                    <a:pt x="3146806" y="482091"/>
                  </a:lnTo>
                  <a:lnTo>
                    <a:pt x="3144519" y="484250"/>
                  </a:lnTo>
                  <a:lnTo>
                    <a:pt x="3142234" y="486410"/>
                  </a:lnTo>
                  <a:lnTo>
                    <a:pt x="3139186" y="488061"/>
                  </a:lnTo>
                  <a:lnTo>
                    <a:pt x="3135375" y="489331"/>
                  </a:lnTo>
                  <a:lnTo>
                    <a:pt x="3131566" y="490474"/>
                  </a:lnTo>
                  <a:lnTo>
                    <a:pt x="3126613" y="491363"/>
                  </a:lnTo>
                  <a:lnTo>
                    <a:pt x="3120643" y="491744"/>
                  </a:lnTo>
                  <a:lnTo>
                    <a:pt x="3114801" y="492125"/>
                  </a:lnTo>
                  <a:lnTo>
                    <a:pt x="3107563" y="492251"/>
                  </a:lnTo>
                  <a:lnTo>
                    <a:pt x="3099181" y="492251"/>
                  </a:lnTo>
                  <a:lnTo>
                    <a:pt x="3090671" y="492251"/>
                  </a:lnTo>
                  <a:lnTo>
                    <a:pt x="3083560" y="491998"/>
                  </a:lnTo>
                  <a:lnTo>
                    <a:pt x="3077591" y="491363"/>
                  </a:lnTo>
                  <a:lnTo>
                    <a:pt x="3071621" y="490727"/>
                  </a:lnTo>
                  <a:lnTo>
                    <a:pt x="3066668" y="489712"/>
                  </a:lnTo>
                  <a:lnTo>
                    <a:pt x="3062859" y="488314"/>
                  </a:lnTo>
                  <a:lnTo>
                    <a:pt x="3059048" y="487045"/>
                  </a:lnTo>
                  <a:lnTo>
                    <a:pt x="3049269" y="476250"/>
                  </a:lnTo>
                  <a:lnTo>
                    <a:pt x="2914522" y="84836"/>
                  </a:lnTo>
                  <a:lnTo>
                    <a:pt x="2913888" y="84836"/>
                  </a:lnTo>
                  <a:lnTo>
                    <a:pt x="2913888" y="476631"/>
                  </a:lnTo>
                  <a:lnTo>
                    <a:pt x="2913888" y="479171"/>
                  </a:lnTo>
                  <a:lnTo>
                    <a:pt x="2913125" y="481329"/>
                  </a:lnTo>
                  <a:lnTo>
                    <a:pt x="2911729" y="483362"/>
                  </a:lnTo>
                  <a:lnTo>
                    <a:pt x="2910459" y="485266"/>
                  </a:lnTo>
                  <a:lnTo>
                    <a:pt x="2907918" y="486918"/>
                  </a:lnTo>
                  <a:lnTo>
                    <a:pt x="2904109" y="488188"/>
                  </a:lnTo>
                  <a:lnTo>
                    <a:pt x="2900425" y="489458"/>
                  </a:lnTo>
                  <a:lnTo>
                    <a:pt x="2895726" y="490347"/>
                  </a:lnTo>
                  <a:lnTo>
                    <a:pt x="2889885" y="491109"/>
                  </a:lnTo>
                  <a:lnTo>
                    <a:pt x="2884042" y="491871"/>
                  </a:lnTo>
                  <a:lnTo>
                    <a:pt x="2876549" y="492251"/>
                  </a:lnTo>
                  <a:lnTo>
                    <a:pt x="2867279" y="492251"/>
                  </a:lnTo>
                  <a:lnTo>
                    <a:pt x="2858389" y="492251"/>
                  </a:lnTo>
                  <a:lnTo>
                    <a:pt x="2850895" y="491871"/>
                  </a:lnTo>
                  <a:lnTo>
                    <a:pt x="2845054" y="491109"/>
                  </a:lnTo>
                  <a:lnTo>
                    <a:pt x="2839085" y="490347"/>
                  </a:lnTo>
                  <a:lnTo>
                    <a:pt x="2834259" y="489458"/>
                  </a:lnTo>
                  <a:lnTo>
                    <a:pt x="2830702" y="488188"/>
                  </a:lnTo>
                  <a:lnTo>
                    <a:pt x="2827019" y="486918"/>
                  </a:lnTo>
                  <a:lnTo>
                    <a:pt x="2824607" y="485266"/>
                  </a:lnTo>
                  <a:lnTo>
                    <a:pt x="2823210" y="483362"/>
                  </a:lnTo>
                  <a:lnTo>
                    <a:pt x="2821813" y="481329"/>
                  </a:lnTo>
                  <a:lnTo>
                    <a:pt x="2821177" y="479171"/>
                  </a:lnTo>
                  <a:lnTo>
                    <a:pt x="2821177" y="476631"/>
                  </a:lnTo>
                  <a:lnTo>
                    <a:pt x="2821177" y="47625"/>
                  </a:lnTo>
                  <a:lnTo>
                    <a:pt x="2842942" y="11064"/>
                  </a:lnTo>
                  <a:lnTo>
                    <a:pt x="2850052" y="9149"/>
                  </a:lnTo>
                  <a:lnTo>
                    <a:pt x="2858008" y="8508"/>
                  </a:lnTo>
                  <a:close/>
                </a:path>
                <a:path w="5174615" h="499109">
                  <a:moveTo>
                    <a:pt x="965073" y="8508"/>
                  </a:moveTo>
                  <a:lnTo>
                    <a:pt x="1089660" y="8508"/>
                  </a:lnTo>
                  <a:lnTo>
                    <a:pt x="1098756" y="8556"/>
                  </a:lnTo>
                  <a:lnTo>
                    <a:pt x="1143253" y="11175"/>
                  </a:lnTo>
                  <a:lnTo>
                    <a:pt x="1183526" y="20659"/>
                  </a:lnTo>
                  <a:lnTo>
                    <a:pt x="1226421" y="43846"/>
                  </a:lnTo>
                  <a:lnTo>
                    <a:pt x="1254950" y="79172"/>
                  </a:lnTo>
                  <a:lnTo>
                    <a:pt x="1267696" y="126706"/>
                  </a:lnTo>
                  <a:lnTo>
                    <a:pt x="1268221" y="140588"/>
                  </a:lnTo>
                  <a:lnTo>
                    <a:pt x="1267840" y="152423"/>
                  </a:lnTo>
                  <a:lnTo>
                    <a:pt x="1258700" y="194429"/>
                  </a:lnTo>
                  <a:lnTo>
                    <a:pt x="1237755" y="227786"/>
                  </a:lnTo>
                  <a:lnTo>
                    <a:pt x="1205630" y="252920"/>
                  </a:lnTo>
                  <a:lnTo>
                    <a:pt x="1174877" y="266064"/>
                  </a:lnTo>
                  <a:lnTo>
                    <a:pt x="1182115" y="269494"/>
                  </a:lnTo>
                  <a:lnTo>
                    <a:pt x="1212977" y="296672"/>
                  </a:lnTo>
                  <a:lnTo>
                    <a:pt x="1236186" y="335391"/>
                  </a:lnTo>
                  <a:lnTo>
                    <a:pt x="1243329" y="351663"/>
                  </a:lnTo>
                  <a:lnTo>
                    <a:pt x="1283842" y="446532"/>
                  </a:lnTo>
                  <a:lnTo>
                    <a:pt x="1293240" y="474852"/>
                  </a:lnTo>
                  <a:lnTo>
                    <a:pt x="1293240" y="477393"/>
                  </a:lnTo>
                  <a:lnTo>
                    <a:pt x="1293240" y="480060"/>
                  </a:lnTo>
                  <a:lnTo>
                    <a:pt x="1292732" y="482346"/>
                  </a:lnTo>
                  <a:lnTo>
                    <a:pt x="1291716" y="484250"/>
                  </a:lnTo>
                  <a:lnTo>
                    <a:pt x="1290701" y="486156"/>
                  </a:lnTo>
                  <a:lnTo>
                    <a:pt x="1247719" y="492204"/>
                  </a:lnTo>
                  <a:lnTo>
                    <a:pt x="1238885" y="492251"/>
                  </a:lnTo>
                  <a:lnTo>
                    <a:pt x="1228470" y="492251"/>
                  </a:lnTo>
                  <a:lnTo>
                    <a:pt x="1220089" y="491998"/>
                  </a:lnTo>
                  <a:lnTo>
                    <a:pt x="1213992" y="491489"/>
                  </a:lnTo>
                  <a:lnTo>
                    <a:pt x="1207769" y="490982"/>
                  </a:lnTo>
                  <a:lnTo>
                    <a:pt x="1202816" y="490093"/>
                  </a:lnTo>
                  <a:lnTo>
                    <a:pt x="1199261" y="488696"/>
                  </a:lnTo>
                  <a:lnTo>
                    <a:pt x="1195704" y="487299"/>
                  </a:lnTo>
                  <a:lnTo>
                    <a:pt x="1193038" y="485648"/>
                  </a:lnTo>
                  <a:lnTo>
                    <a:pt x="1191640" y="483488"/>
                  </a:lnTo>
                  <a:lnTo>
                    <a:pt x="1190116" y="481457"/>
                  </a:lnTo>
                  <a:lnTo>
                    <a:pt x="1188846" y="478916"/>
                  </a:lnTo>
                  <a:lnTo>
                    <a:pt x="1187830" y="475869"/>
                  </a:lnTo>
                  <a:lnTo>
                    <a:pt x="1144777" y="368300"/>
                  </a:lnTo>
                  <a:lnTo>
                    <a:pt x="1125652" y="329207"/>
                  </a:lnTo>
                  <a:lnTo>
                    <a:pt x="1091945" y="298069"/>
                  </a:lnTo>
                  <a:lnTo>
                    <a:pt x="1064387" y="293243"/>
                  </a:lnTo>
                  <a:lnTo>
                    <a:pt x="1033906" y="293243"/>
                  </a:lnTo>
                  <a:lnTo>
                    <a:pt x="1033906" y="476631"/>
                  </a:lnTo>
                  <a:lnTo>
                    <a:pt x="1033906" y="479171"/>
                  </a:lnTo>
                  <a:lnTo>
                    <a:pt x="1008506" y="491109"/>
                  </a:lnTo>
                  <a:lnTo>
                    <a:pt x="1002411" y="491871"/>
                  </a:lnTo>
                  <a:lnTo>
                    <a:pt x="994410" y="492251"/>
                  </a:lnTo>
                  <a:lnTo>
                    <a:pt x="984757" y="492251"/>
                  </a:lnTo>
                  <a:lnTo>
                    <a:pt x="975360" y="492251"/>
                  </a:lnTo>
                  <a:lnTo>
                    <a:pt x="967486" y="491871"/>
                  </a:lnTo>
                  <a:lnTo>
                    <a:pt x="961136" y="491109"/>
                  </a:lnTo>
                  <a:lnTo>
                    <a:pt x="954786" y="490347"/>
                  </a:lnTo>
                  <a:lnTo>
                    <a:pt x="949705" y="489458"/>
                  </a:lnTo>
                  <a:lnTo>
                    <a:pt x="946023" y="488188"/>
                  </a:lnTo>
                  <a:lnTo>
                    <a:pt x="942339" y="486918"/>
                  </a:lnTo>
                  <a:lnTo>
                    <a:pt x="939673" y="485266"/>
                  </a:lnTo>
                  <a:lnTo>
                    <a:pt x="938276" y="483362"/>
                  </a:lnTo>
                  <a:lnTo>
                    <a:pt x="936751" y="481329"/>
                  </a:lnTo>
                  <a:lnTo>
                    <a:pt x="935989" y="479171"/>
                  </a:lnTo>
                  <a:lnTo>
                    <a:pt x="935989" y="476631"/>
                  </a:lnTo>
                  <a:lnTo>
                    <a:pt x="935989" y="39497"/>
                  </a:lnTo>
                  <a:lnTo>
                    <a:pt x="935989" y="28575"/>
                  </a:lnTo>
                  <a:lnTo>
                    <a:pt x="938783" y="20700"/>
                  </a:lnTo>
                  <a:lnTo>
                    <a:pt x="944371" y="15875"/>
                  </a:lnTo>
                  <a:lnTo>
                    <a:pt x="949960" y="10922"/>
                  </a:lnTo>
                  <a:lnTo>
                    <a:pt x="956817" y="8508"/>
                  </a:lnTo>
                  <a:lnTo>
                    <a:pt x="965073" y="8508"/>
                  </a:lnTo>
                  <a:close/>
                </a:path>
                <a:path w="5174615" h="499109">
                  <a:moveTo>
                    <a:pt x="4165345" y="6350"/>
                  </a:moveTo>
                  <a:lnTo>
                    <a:pt x="4174743" y="6350"/>
                  </a:lnTo>
                  <a:lnTo>
                    <a:pt x="4182617" y="6730"/>
                  </a:lnTo>
                  <a:lnTo>
                    <a:pt x="4188714" y="7493"/>
                  </a:lnTo>
                  <a:lnTo>
                    <a:pt x="4194937" y="8254"/>
                  </a:lnTo>
                  <a:lnTo>
                    <a:pt x="4214114" y="19431"/>
                  </a:lnTo>
                  <a:lnTo>
                    <a:pt x="4214114" y="21971"/>
                  </a:lnTo>
                  <a:lnTo>
                    <a:pt x="4214114" y="306197"/>
                  </a:lnTo>
                  <a:lnTo>
                    <a:pt x="4218025" y="344898"/>
                  </a:lnTo>
                  <a:lnTo>
                    <a:pt x="4235207" y="383339"/>
                  </a:lnTo>
                  <a:lnTo>
                    <a:pt x="4273042" y="411352"/>
                  </a:lnTo>
                  <a:lnTo>
                    <a:pt x="4314190" y="418211"/>
                  </a:lnTo>
                  <a:lnTo>
                    <a:pt x="4325407" y="417760"/>
                  </a:lnTo>
                  <a:lnTo>
                    <a:pt x="4364251" y="407169"/>
                  </a:lnTo>
                  <a:lnTo>
                    <a:pt x="4397581" y="375332"/>
                  </a:lnTo>
                  <a:lnTo>
                    <a:pt x="4411027" y="335772"/>
                  </a:lnTo>
                  <a:lnTo>
                    <a:pt x="4412742" y="311785"/>
                  </a:lnTo>
                  <a:lnTo>
                    <a:pt x="4412742" y="21971"/>
                  </a:lnTo>
                  <a:lnTo>
                    <a:pt x="4412742" y="19431"/>
                  </a:lnTo>
                  <a:lnTo>
                    <a:pt x="4413504" y="17272"/>
                  </a:lnTo>
                  <a:lnTo>
                    <a:pt x="4415027" y="15240"/>
                  </a:lnTo>
                  <a:lnTo>
                    <a:pt x="4416424" y="13334"/>
                  </a:lnTo>
                  <a:lnTo>
                    <a:pt x="4437888" y="7493"/>
                  </a:lnTo>
                  <a:lnTo>
                    <a:pt x="4444238" y="6730"/>
                  </a:lnTo>
                  <a:lnTo>
                    <a:pt x="4452112" y="6350"/>
                  </a:lnTo>
                  <a:lnTo>
                    <a:pt x="4461510" y="6350"/>
                  </a:lnTo>
                  <a:lnTo>
                    <a:pt x="4470908" y="6350"/>
                  </a:lnTo>
                  <a:lnTo>
                    <a:pt x="4478655" y="6730"/>
                  </a:lnTo>
                  <a:lnTo>
                    <a:pt x="4484750" y="7493"/>
                  </a:lnTo>
                  <a:lnTo>
                    <a:pt x="4490846" y="8254"/>
                  </a:lnTo>
                  <a:lnTo>
                    <a:pt x="4507230" y="15240"/>
                  </a:lnTo>
                  <a:lnTo>
                    <a:pt x="4508754" y="17272"/>
                  </a:lnTo>
                  <a:lnTo>
                    <a:pt x="4509516" y="19431"/>
                  </a:lnTo>
                  <a:lnTo>
                    <a:pt x="4509516" y="21971"/>
                  </a:lnTo>
                  <a:lnTo>
                    <a:pt x="4509516" y="310641"/>
                  </a:lnTo>
                  <a:lnTo>
                    <a:pt x="4506261" y="352647"/>
                  </a:lnTo>
                  <a:lnTo>
                    <a:pt x="4496435" y="389889"/>
                  </a:lnTo>
                  <a:lnTo>
                    <a:pt x="4470038" y="436306"/>
                  </a:lnTo>
                  <a:lnTo>
                    <a:pt x="4429902" y="470392"/>
                  </a:lnTo>
                  <a:lnTo>
                    <a:pt x="4376312" y="491476"/>
                  </a:lnTo>
                  <a:lnTo>
                    <a:pt x="4333553" y="497814"/>
                  </a:lnTo>
                  <a:lnTo>
                    <a:pt x="4310125" y="498601"/>
                  </a:lnTo>
                  <a:lnTo>
                    <a:pt x="4287956" y="497887"/>
                  </a:lnTo>
                  <a:lnTo>
                    <a:pt x="4247189" y="492172"/>
                  </a:lnTo>
                  <a:lnTo>
                    <a:pt x="4195238" y="472979"/>
                  </a:lnTo>
                  <a:lnTo>
                    <a:pt x="4155819" y="440588"/>
                  </a:lnTo>
                  <a:lnTo>
                    <a:pt x="4129405" y="395350"/>
                  </a:lnTo>
                  <a:lnTo>
                    <a:pt x="4119514" y="357997"/>
                  </a:lnTo>
                  <a:lnTo>
                    <a:pt x="4116196" y="314833"/>
                  </a:lnTo>
                  <a:lnTo>
                    <a:pt x="4116196" y="21971"/>
                  </a:lnTo>
                  <a:lnTo>
                    <a:pt x="4116196" y="19431"/>
                  </a:lnTo>
                  <a:lnTo>
                    <a:pt x="4116959" y="17272"/>
                  </a:lnTo>
                  <a:lnTo>
                    <a:pt x="4118483" y="15240"/>
                  </a:lnTo>
                  <a:lnTo>
                    <a:pt x="4119880" y="13334"/>
                  </a:lnTo>
                  <a:lnTo>
                    <a:pt x="4122546" y="11683"/>
                  </a:lnTo>
                  <a:lnTo>
                    <a:pt x="4126484" y="10414"/>
                  </a:lnTo>
                  <a:lnTo>
                    <a:pt x="4130293" y="9144"/>
                  </a:lnTo>
                  <a:lnTo>
                    <a:pt x="4135373" y="8254"/>
                  </a:lnTo>
                  <a:lnTo>
                    <a:pt x="4141469" y="7493"/>
                  </a:lnTo>
                  <a:lnTo>
                    <a:pt x="4147692" y="6730"/>
                  </a:lnTo>
                  <a:lnTo>
                    <a:pt x="4155693" y="6350"/>
                  </a:lnTo>
                  <a:lnTo>
                    <a:pt x="4165345" y="6350"/>
                  </a:lnTo>
                  <a:close/>
                </a:path>
                <a:path w="5174615" h="499109">
                  <a:moveTo>
                    <a:pt x="3963035" y="6350"/>
                  </a:moveTo>
                  <a:lnTo>
                    <a:pt x="3972687" y="6350"/>
                  </a:lnTo>
                  <a:lnTo>
                    <a:pt x="3980561" y="6730"/>
                  </a:lnTo>
                  <a:lnTo>
                    <a:pt x="3986784" y="7493"/>
                  </a:lnTo>
                  <a:lnTo>
                    <a:pt x="3993007" y="8254"/>
                  </a:lnTo>
                  <a:lnTo>
                    <a:pt x="3997960" y="9144"/>
                  </a:lnTo>
                  <a:lnTo>
                    <a:pt x="4001642" y="10414"/>
                  </a:lnTo>
                  <a:lnTo>
                    <a:pt x="4005452" y="11683"/>
                  </a:lnTo>
                  <a:lnTo>
                    <a:pt x="4008119" y="13334"/>
                  </a:lnTo>
                  <a:lnTo>
                    <a:pt x="4009643" y="15240"/>
                  </a:lnTo>
                  <a:lnTo>
                    <a:pt x="4011294" y="17272"/>
                  </a:lnTo>
                  <a:lnTo>
                    <a:pt x="4012184" y="19431"/>
                  </a:lnTo>
                  <a:lnTo>
                    <a:pt x="4012184" y="21971"/>
                  </a:lnTo>
                  <a:lnTo>
                    <a:pt x="4012184" y="476631"/>
                  </a:lnTo>
                  <a:lnTo>
                    <a:pt x="4012184" y="479171"/>
                  </a:lnTo>
                  <a:lnTo>
                    <a:pt x="4011294" y="481329"/>
                  </a:lnTo>
                  <a:lnTo>
                    <a:pt x="4009643" y="483362"/>
                  </a:lnTo>
                  <a:lnTo>
                    <a:pt x="4008119" y="485266"/>
                  </a:lnTo>
                  <a:lnTo>
                    <a:pt x="4005452" y="486918"/>
                  </a:lnTo>
                  <a:lnTo>
                    <a:pt x="4001642" y="488188"/>
                  </a:lnTo>
                  <a:lnTo>
                    <a:pt x="3997960" y="489458"/>
                  </a:lnTo>
                  <a:lnTo>
                    <a:pt x="3993007" y="490347"/>
                  </a:lnTo>
                  <a:lnTo>
                    <a:pt x="3986784" y="491109"/>
                  </a:lnTo>
                  <a:lnTo>
                    <a:pt x="3980561" y="491871"/>
                  </a:lnTo>
                  <a:lnTo>
                    <a:pt x="3972687" y="492251"/>
                  </a:lnTo>
                  <a:lnTo>
                    <a:pt x="3963035" y="492251"/>
                  </a:lnTo>
                  <a:lnTo>
                    <a:pt x="3953637" y="492251"/>
                  </a:lnTo>
                  <a:lnTo>
                    <a:pt x="3945763" y="491871"/>
                  </a:lnTo>
                  <a:lnTo>
                    <a:pt x="3939413" y="491109"/>
                  </a:lnTo>
                  <a:lnTo>
                    <a:pt x="3933063" y="490347"/>
                  </a:lnTo>
                  <a:lnTo>
                    <a:pt x="3927983" y="489458"/>
                  </a:lnTo>
                  <a:lnTo>
                    <a:pt x="3924299" y="488188"/>
                  </a:lnTo>
                  <a:lnTo>
                    <a:pt x="3920616" y="486918"/>
                  </a:lnTo>
                  <a:lnTo>
                    <a:pt x="3917949" y="485266"/>
                  </a:lnTo>
                  <a:lnTo>
                    <a:pt x="3916298" y="483362"/>
                  </a:lnTo>
                  <a:lnTo>
                    <a:pt x="3914647" y="481329"/>
                  </a:lnTo>
                  <a:lnTo>
                    <a:pt x="3913886" y="479171"/>
                  </a:lnTo>
                  <a:lnTo>
                    <a:pt x="3913886" y="476631"/>
                  </a:lnTo>
                  <a:lnTo>
                    <a:pt x="3913886" y="21971"/>
                  </a:lnTo>
                  <a:lnTo>
                    <a:pt x="3913886" y="19431"/>
                  </a:lnTo>
                  <a:lnTo>
                    <a:pt x="3914647" y="17272"/>
                  </a:lnTo>
                  <a:lnTo>
                    <a:pt x="3916298" y="15240"/>
                  </a:lnTo>
                  <a:lnTo>
                    <a:pt x="3917949" y="13334"/>
                  </a:lnTo>
                  <a:lnTo>
                    <a:pt x="3920616" y="11683"/>
                  </a:lnTo>
                  <a:lnTo>
                    <a:pt x="3924554" y="10414"/>
                  </a:lnTo>
                  <a:lnTo>
                    <a:pt x="3928364" y="9144"/>
                  </a:lnTo>
                  <a:lnTo>
                    <a:pt x="3933316" y="8254"/>
                  </a:lnTo>
                  <a:lnTo>
                    <a:pt x="3939540" y="7493"/>
                  </a:lnTo>
                  <a:lnTo>
                    <a:pt x="3945763" y="6730"/>
                  </a:lnTo>
                  <a:lnTo>
                    <a:pt x="3953637" y="6350"/>
                  </a:lnTo>
                  <a:lnTo>
                    <a:pt x="3963035" y="6350"/>
                  </a:lnTo>
                  <a:close/>
                </a:path>
                <a:path w="5174615" h="499109">
                  <a:moveTo>
                    <a:pt x="2533904" y="6350"/>
                  </a:moveTo>
                  <a:lnTo>
                    <a:pt x="2577591" y="7239"/>
                  </a:lnTo>
                  <a:lnTo>
                    <a:pt x="2589148" y="9525"/>
                  </a:lnTo>
                  <a:lnTo>
                    <a:pt x="2593974" y="10922"/>
                  </a:lnTo>
                  <a:lnTo>
                    <a:pt x="2597531" y="12953"/>
                  </a:lnTo>
                  <a:lnTo>
                    <a:pt x="2599563" y="15621"/>
                  </a:lnTo>
                  <a:lnTo>
                    <a:pt x="2601721" y="18414"/>
                  </a:lnTo>
                  <a:lnTo>
                    <a:pt x="2603499" y="22098"/>
                  </a:lnTo>
                  <a:lnTo>
                    <a:pt x="2605023" y="26797"/>
                  </a:lnTo>
                  <a:lnTo>
                    <a:pt x="2753867" y="453516"/>
                  </a:lnTo>
                  <a:lnTo>
                    <a:pt x="2756789" y="462534"/>
                  </a:lnTo>
                  <a:lnTo>
                    <a:pt x="2758693" y="469519"/>
                  </a:lnTo>
                  <a:lnTo>
                    <a:pt x="2759329" y="474725"/>
                  </a:lnTo>
                  <a:lnTo>
                    <a:pt x="2760091" y="479933"/>
                  </a:lnTo>
                  <a:lnTo>
                    <a:pt x="2721873" y="492202"/>
                  </a:lnTo>
                  <a:lnTo>
                    <a:pt x="2713227" y="492251"/>
                  </a:lnTo>
                  <a:lnTo>
                    <a:pt x="2704300" y="492226"/>
                  </a:lnTo>
                  <a:lnTo>
                    <a:pt x="2663824" y="488314"/>
                  </a:lnTo>
                  <a:lnTo>
                    <a:pt x="2655950" y="477012"/>
                  </a:lnTo>
                  <a:lnTo>
                    <a:pt x="2623566" y="380238"/>
                  </a:lnTo>
                  <a:lnTo>
                    <a:pt x="2442717" y="380238"/>
                  </a:lnTo>
                  <a:lnTo>
                    <a:pt x="2412238" y="474345"/>
                  </a:lnTo>
                  <a:lnTo>
                    <a:pt x="2411221" y="477900"/>
                  </a:lnTo>
                  <a:lnTo>
                    <a:pt x="2409952" y="480822"/>
                  </a:lnTo>
                  <a:lnTo>
                    <a:pt x="2408301" y="483108"/>
                  </a:lnTo>
                  <a:lnTo>
                    <a:pt x="2406777" y="485521"/>
                  </a:lnTo>
                  <a:lnTo>
                    <a:pt x="2404110" y="487299"/>
                  </a:lnTo>
                  <a:lnTo>
                    <a:pt x="2359405" y="492251"/>
                  </a:lnTo>
                  <a:lnTo>
                    <a:pt x="2351307" y="492180"/>
                  </a:lnTo>
                  <a:lnTo>
                    <a:pt x="2319274" y="485775"/>
                  </a:lnTo>
                  <a:lnTo>
                    <a:pt x="2316733" y="482853"/>
                  </a:lnTo>
                  <a:lnTo>
                    <a:pt x="2315844" y="478916"/>
                  </a:lnTo>
                  <a:lnTo>
                    <a:pt x="2316606" y="473710"/>
                  </a:lnTo>
                  <a:lnTo>
                    <a:pt x="2317368" y="468502"/>
                  </a:lnTo>
                  <a:lnTo>
                    <a:pt x="2470657" y="25653"/>
                  </a:lnTo>
                  <a:lnTo>
                    <a:pt x="2475865" y="15494"/>
                  </a:lnTo>
                  <a:lnTo>
                    <a:pt x="2477896" y="12826"/>
                  </a:lnTo>
                  <a:lnTo>
                    <a:pt x="2481071" y="10922"/>
                  </a:lnTo>
                  <a:lnTo>
                    <a:pt x="2485390" y="9525"/>
                  </a:lnTo>
                  <a:lnTo>
                    <a:pt x="2489707" y="8127"/>
                  </a:lnTo>
                  <a:lnTo>
                    <a:pt x="2524855" y="6375"/>
                  </a:lnTo>
                  <a:lnTo>
                    <a:pt x="2533904" y="6350"/>
                  </a:lnTo>
                  <a:close/>
                </a:path>
                <a:path w="5174615" h="499109">
                  <a:moveTo>
                    <a:pt x="1414906" y="6350"/>
                  </a:moveTo>
                  <a:lnTo>
                    <a:pt x="1424558" y="6350"/>
                  </a:lnTo>
                  <a:lnTo>
                    <a:pt x="1432432" y="6730"/>
                  </a:lnTo>
                  <a:lnTo>
                    <a:pt x="1438655" y="7493"/>
                  </a:lnTo>
                  <a:lnTo>
                    <a:pt x="1444878" y="8254"/>
                  </a:lnTo>
                  <a:lnTo>
                    <a:pt x="1449831" y="9144"/>
                  </a:lnTo>
                  <a:lnTo>
                    <a:pt x="1453514" y="10414"/>
                  </a:lnTo>
                  <a:lnTo>
                    <a:pt x="1457325" y="11683"/>
                  </a:lnTo>
                  <a:lnTo>
                    <a:pt x="1459864" y="13334"/>
                  </a:lnTo>
                  <a:lnTo>
                    <a:pt x="1461389" y="15240"/>
                  </a:lnTo>
                  <a:lnTo>
                    <a:pt x="1462913" y="17272"/>
                  </a:lnTo>
                  <a:lnTo>
                    <a:pt x="1463675" y="19558"/>
                  </a:lnTo>
                  <a:lnTo>
                    <a:pt x="1463675" y="22351"/>
                  </a:lnTo>
                  <a:lnTo>
                    <a:pt x="1463675" y="227329"/>
                  </a:lnTo>
                  <a:lnTo>
                    <a:pt x="1604644" y="22733"/>
                  </a:lnTo>
                  <a:lnTo>
                    <a:pt x="1606423" y="19431"/>
                  </a:lnTo>
                  <a:lnTo>
                    <a:pt x="1608454" y="16764"/>
                  </a:lnTo>
                  <a:lnTo>
                    <a:pt x="1610994" y="14731"/>
                  </a:lnTo>
                  <a:lnTo>
                    <a:pt x="1613407" y="12573"/>
                  </a:lnTo>
                  <a:lnTo>
                    <a:pt x="1616710" y="10922"/>
                  </a:lnTo>
                  <a:lnTo>
                    <a:pt x="1620646" y="9651"/>
                  </a:lnTo>
                  <a:lnTo>
                    <a:pt x="1624583" y="8381"/>
                  </a:lnTo>
                  <a:lnTo>
                    <a:pt x="1629664" y="7620"/>
                  </a:lnTo>
                  <a:lnTo>
                    <a:pt x="1635887" y="7112"/>
                  </a:lnTo>
                  <a:lnTo>
                    <a:pt x="1642110" y="6603"/>
                  </a:lnTo>
                  <a:lnTo>
                    <a:pt x="1649983" y="6350"/>
                  </a:lnTo>
                  <a:lnTo>
                    <a:pt x="1659763" y="6350"/>
                  </a:lnTo>
                  <a:lnTo>
                    <a:pt x="1669668" y="6350"/>
                  </a:lnTo>
                  <a:lnTo>
                    <a:pt x="1677796" y="6730"/>
                  </a:lnTo>
                  <a:lnTo>
                    <a:pt x="1684274" y="7493"/>
                  </a:lnTo>
                  <a:lnTo>
                    <a:pt x="1690751" y="8254"/>
                  </a:lnTo>
                  <a:lnTo>
                    <a:pt x="1695830" y="9271"/>
                  </a:lnTo>
                  <a:lnTo>
                    <a:pt x="1699640" y="10668"/>
                  </a:lnTo>
                  <a:lnTo>
                    <a:pt x="1703577" y="11938"/>
                  </a:lnTo>
                  <a:lnTo>
                    <a:pt x="1706244" y="13589"/>
                  </a:lnTo>
                  <a:lnTo>
                    <a:pt x="1707641" y="15621"/>
                  </a:lnTo>
                  <a:lnTo>
                    <a:pt x="1709165" y="17652"/>
                  </a:lnTo>
                  <a:lnTo>
                    <a:pt x="1709927" y="19812"/>
                  </a:lnTo>
                  <a:lnTo>
                    <a:pt x="1709927" y="22351"/>
                  </a:lnTo>
                  <a:lnTo>
                    <a:pt x="1709927" y="26543"/>
                  </a:lnTo>
                  <a:lnTo>
                    <a:pt x="1561845" y="229615"/>
                  </a:lnTo>
                  <a:lnTo>
                    <a:pt x="1705864" y="447294"/>
                  </a:lnTo>
                  <a:lnTo>
                    <a:pt x="1711325" y="457453"/>
                  </a:lnTo>
                  <a:lnTo>
                    <a:pt x="1714627" y="464185"/>
                  </a:lnTo>
                  <a:lnTo>
                    <a:pt x="1715642" y="467487"/>
                  </a:lnTo>
                  <a:lnTo>
                    <a:pt x="1716786" y="470915"/>
                  </a:lnTo>
                  <a:lnTo>
                    <a:pt x="1717420" y="473583"/>
                  </a:lnTo>
                  <a:lnTo>
                    <a:pt x="1717420" y="475488"/>
                  </a:lnTo>
                  <a:lnTo>
                    <a:pt x="1717420" y="478282"/>
                  </a:lnTo>
                  <a:lnTo>
                    <a:pt x="1707514" y="487934"/>
                  </a:lnTo>
                  <a:lnTo>
                    <a:pt x="1703704" y="489331"/>
                  </a:lnTo>
                  <a:lnTo>
                    <a:pt x="1698370" y="490347"/>
                  </a:lnTo>
                  <a:lnTo>
                    <a:pt x="1691639" y="491109"/>
                  </a:lnTo>
                  <a:lnTo>
                    <a:pt x="1685036" y="491871"/>
                  </a:lnTo>
                  <a:lnTo>
                    <a:pt x="1676527" y="492251"/>
                  </a:lnTo>
                  <a:lnTo>
                    <a:pt x="1666366" y="492251"/>
                  </a:lnTo>
                  <a:lnTo>
                    <a:pt x="1624583" y="489203"/>
                  </a:lnTo>
                  <a:lnTo>
                    <a:pt x="1616328" y="484759"/>
                  </a:lnTo>
                  <a:lnTo>
                    <a:pt x="1613280" y="482346"/>
                  </a:lnTo>
                  <a:lnTo>
                    <a:pt x="1610867" y="479298"/>
                  </a:lnTo>
                  <a:lnTo>
                    <a:pt x="1609089" y="475869"/>
                  </a:lnTo>
                  <a:lnTo>
                    <a:pt x="1463675" y="247396"/>
                  </a:lnTo>
                  <a:lnTo>
                    <a:pt x="1463675" y="475869"/>
                  </a:lnTo>
                  <a:lnTo>
                    <a:pt x="1463675" y="478663"/>
                  </a:lnTo>
                  <a:lnTo>
                    <a:pt x="1462913" y="480949"/>
                  </a:lnTo>
                  <a:lnTo>
                    <a:pt x="1461389" y="482981"/>
                  </a:lnTo>
                  <a:lnTo>
                    <a:pt x="1459864" y="484886"/>
                  </a:lnTo>
                  <a:lnTo>
                    <a:pt x="1457325" y="486663"/>
                  </a:lnTo>
                  <a:lnTo>
                    <a:pt x="1453514" y="487934"/>
                  </a:lnTo>
                  <a:lnTo>
                    <a:pt x="1449831" y="489331"/>
                  </a:lnTo>
                  <a:lnTo>
                    <a:pt x="1444878" y="490347"/>
                  </a:lnTo>
                  <a:lnTo>
                    <a:pt x="1438655" y="491109"/>
                  </a:lnTo>
                  <a:lnTo>
                    <a:pt x="1432432" y="491871"/>
                  </a:lnTo>
                  <a:lnTo>
                    <a:pt x="1424558" y="492251"/>
                  </a:lnTo>
                  <a:lnTo>
                    <a:pt x="1414906" y="492251"/>
                  </a:lnTo>
                  <a:lnTo>
                    <a:pt x="1405508" y="492251"/>
                  </a:lnTo>
                  <a:lnTo>
                    <a:pt x="1397635" y="491871"/>
                  </a:lnTo>
                  <a:lnTo>
                    <a:pt x="1391285" y="491109"/>
                  </a:lnTo>
                  <a:lnTo>
                    <a:pt x="1384935" y="490347"/>
                  </a:lnTo>
                  <a:lnTo>
                    <a:pt x="1379854" y="489331"/>
                  </a:lnTo>
                  <a:lnTo>
                    <a:pt x="1376171" y="487934"/>
                  </a:lnTo>
                  <a:lnTo>
                    <a:pt x="1372489" y="486663"/>
                  </a:lnTo>
                  <a:lnTo>
                    <a:pt x="1369821" y="484886"/>
                  </a:lnTo>
                  <a:lnTo>
                    <a:pt x="1368170" y="482981"/>
                  </a:lnTo>
                  <a:lnTo>
                    <a:pt x="1366519" y="480949"/>
                  </a:lnTo>
                  <a:lnTo>
                    <a:pt x="1365757" y="478663"/>
                  </a:lnTo>
                  <a:lnTo>
                    <a:pt x="1365757" y="475869"/>
                  </a:lnTo>
                  <a:lnTo>
                    <a:pt x="1365757" y="22351"/>
                  </a:lnTo>
                  <a:lnTo>
                    <a:pt x="1365757" y="19558"/>
                  </a:lnTo>
                  <a:lnTo>
                    <a:pt x="1366519" y="17272"/>
                  </a:lnTo>
                  <a:lnTo>
                    <a:pt x="1368170" y="15240"/>
                  </a:lnTo>
                  <a:lnTo>
                    <a:pt x="1369821" y="13334"/>
                  </a:lnTo>
                  <a:lnTo>
                    <a:pt x="1372489" y="11683"/>
                  </a:lnTo>
                  <a:lnTo>
                    <a:pt x="1376171" y="10414"/>
                  </a:lnTo>
                  <a:lnTo>
                    <a:pt x="1379854" y="9144"/>
                  </a:lnTo>
                  <a:lnTo>
                    <a:pt x="1384935" y="8254"/>
                  </a:lnTo>
                  <a:lnTo>
                    <a:pt x="1391285" y="7493"/>
                  </a:lnTo>
                  <a:lnTo>
                    <a:pt x="1397635" y="6730"/>
                  </a:lnTo>
                  <a:lnTo>
                    <a:pt x="1405508" y="6350"/>
                  </a:lnTo>
                  <a:lnTo>
                    <a:pt x="1414906" y="6350"/>
                  </a:lnTo>
                  <a:close/>
                </a:path>
                <a:path w="5174615" h="499109">
                  <a:moveTo>
                    <a:pt x="2155698" y="762"/>
                  </a:moveTo>
                  <a:lnTo>
                    <a:pt x="2194432" y="4064"/>
                  </a:lnTo>
                  <a:lnTo>
                    <a:pt x="2236563" y="15611"/>
                  </a:lnTo>
                  <a:lnTo>
                    <a:pt x="2271649" y="34036"/>
                  </a:lnTo>
                  <a:lnTo>
                    <a:pt x="2274951" y="37464"/>
                  </a:lnTo>
                  <a:lnTo>
                    <a:pt x="2278379" y="40766"/>
                  </a:lnTo>
                  <a:lnTo>
                    <a:pt x="2280666" y="43561"/>
                  </a:lnTo>
                  <a:lnTo>
                    <a:pt x="2281808" y="45720"/>
                  </a:lnTo>
                  <a:lnTo>
                    <a:pt x="2283079" y="48006"/>
                  </a:lnTo>
                  <a:lnTo>
                    <a:pt x="2284094" y="50800"/>
                  </a:lnTo>
                  <a:lnTo>
                    <a:pt x="2284856" y="54356"/>
                  </a:lnTo>
                  <a:lnTo>
                    <a:pt x="2285618" y="57785"/>
                  </a:lnTo>
                  <a:lnTo>
                    <a:pt x="2286127" y="61849"/>
                  </a:lnTo>
                  <a:lnTo>
                    <a:pt x="2286507" y="66548"/>
                  </a:lnTo>
                  <a:lnTo>
                    <a:pt x="2286889" y="71374"/>
                  </a:lnTo>
                  <a:lnTo>
                    <a:pt x="2287016" y="77088"/>
                  </a:lnTo>
                  <a:lnTo>
                    <a:pt x="2287016" y="84074"/>
                  </a:lnTo>
                  <a:lnTo>
                    <a:pt x="2287016" y="91566"/>
                  </a:lnTo>
                  <a:lnTo>
                    <a:pt x="2283714" y="115697"/>
                  </a:lnTo>
                  <a:lnTo>
                    <a:pt x="2282443" y="118999"/>
                  </a:lnTo>
                  <a:lnTo>
                    <a:pt x="2281046" y="121285"/>
                  </a:lnTo>
                  <a:lnTo>
                    <a:pt x="2279268" y="122809"/>
                  </a:lnTo>
                  <a:lnTo>
                    <a:pt x="2277491" y="124333"/>
                  </a:lnTo>
                  <a:lnTo>
                    <a:pt x="2275586" y="124968"/>
                  </a:lnTo>
                  <a:lnTo>
                    <a:pt x="2273300" y="124968"/>
                  </a:lnTo>
                  <a:lnTo>
                    <a:pt x="2269616" y="124968"/>
                  </a:lnTo>
                  <a:lnTo>
                    <a:pt x="2264917" y="122809"/>
                  </a:lnTo>
                  <a:lnTo>
                    <a:pt x="2259203" y="118490"/>
                  </a:lnTo>
                  <a:lnTo>
                    <a:pt x="2254605" y="115157"/>
                  </a:lnTo>
                  <a:lnTo>
                    <a:pt x="2213742" y="92868"/>
                  </a:lnTo>
                  <a:lnTo>
                    <a:pt x="2172358" y="83337"/>
                  </a:lnTo>
                  <a:lnTo>
                    <a:pt x="2159762" y="82931"/>
                  </a:lnTo>
                  <a:lnTo>
                    <a:pt x="2145855" y="83669"/>
                  </a:lnTo>
                  <a:lnTo>
                    <a:pt x="2108707" y="94741"/>
                  </a:lnTo>
                  <a:lnTo>
                    <a:pt x="2070353" y="128143"/>
                  </a:lnTo>
                  <a:lnTo>
                    <a:pt x="2050923" y="165987"/>
                  </a:lnTo>
                  <a:lnTo>
                    <a:pt x="2040175" y="213693"/>
                  </a:lnTo>
                  <a:lnTo>
                    <a:pt x="2038095" y="250444"/>
                  </a:lnTo>
                  <a:lnTo>
                    <a:pt x="2038643" y="270896"/>
                  </a:lnTo>
                  <a:lnTo>
                    <a:pt x="2046858" y="323850"/>
                  </a:lnTo>
                  <a:lnTo>
                    <a:pt x="2064236" y="364319"/>
                  </a:lnTo>
                  <a:lnTo>
                    <a:pt x="2099863" y="399426"/>
                  </a:lnTo>
                  <a:lnTo>
                    <a:pt x="2148478" y="414289"/>
                  </a:lnTo>
                  <a:lnTo>
                    <a:pt x="2162429" y="414909"/>
                  </a:lnTo>
                  <a:lnTo>
                    <a:pt x="2175025" y="414526"/>
                  </a:lnTo>
                  <a:lnTo>
                    <a:pt x="2216576" y="405544"/>
                  </a:lnTo>
                  <a:lnTo>
                    <a:pt x="2252392" y="388048"/>
                  </a:lnTo>
                  <a:lnTo>
                    <a:pt x="2268219" y="377825"/>
                  </a:lnTo>
                  <a:lnTo>
                    <a:pt x="2272665" y="375793"/>
                  </a:lnTo>
                  <a:lnTo>
                    <a:pt x="2275966" y="375793"/>
                  </a:lnTo>
                  <a:lnTo>
                    <a:pt x="2278379" y="375793"/>
                  </a:lnTo>
                  <a:lnTo>
                    <a:pt x="2280412" y="376300"/>
                  </a:lnTo>
                  <a:lnTo>
                    <a:pt x="2281808" y="377316"/>
                  </a:lnTo>
                  <a:lnTo>
                    <a:pt x="2283332" y="378333"/>
                  </a:lnTo>
                  <a:lnTo>
                    <a:pt x="2284603" y="380238"/>
                  </a:lnTo>
                  <a:lnTo>
                    <a:pt x="2285618" y="383286"/>
                  </a:lnTo>
                  <a:lnTo>
                    <a:pt x="2286635" y="386207"/>
                  </a:lnTo>
                  <a:lnTo>
                    <a:pt x="2287269" y="390398"/>
                  </a:lnTo>
                  <a:lnTo>
                    <a:pt x="2287778" y="395732"/>
                  </a:lnTo>
                  <a:lnTo>
                    <a:pt x="2288286" y="401065"/>
                  </a:lnTo>
                  <a:lnTo>
                    <a:pt x="2288540" y="408177"/>
                  </a:lnTo>
                  <a:lnTo>
                    <a:pt x="2288540" y="417068"/>
                  </a:lnTo>
                  <a:lnTo>
                    <a:pt x="2288540" y="423290"/>
                  </a:lnTo>
                  <a:lnTo>
                    <a:pt x="2288413" y="428625"/>
                  </a:lnTo>
                  <a:lnTo>
                    <a:pt x="2288031" y="432943"/>
                  </a:lnTo>
                  <a:lnTo>
                    <a:pt x="2287651" y="437261"/>
                  </a:lnTo>
                  <a:lnTo>
                    <a:pt x="2287016" y="440944"/>
                  </a:lnTo>
                  <a:lnTo>
                    <a:pt x="2277364" y="459739"/>
                  </a:lnTo>
                  <a:lnTo>
                    <a:pt x="2274696" y="462534"/>
                  </a:lnTo>
                  <a:lnTo>
                    <a:pt x="2232914" y="483488"/>
                  </a:lnTo>
                  <a:lnTo>
                    <a:pt x="2194179" y="493775"/>
                  </a:lnTo>
                  <a:lnTo>
                    <a:pt x="2147189" y="497839"/>
                  </a:lnTo>
                  <a:lnTo>
                    <a:pt x="2123041" y="496887"/>
                  </a:lnTo>
                  <a:lnTo>
                    <a:pt x="2078412" y="489267"/>
                  </a:lnTo>
                  <a:lnTo>
                    <a:pt x="2038740" y="474029"/>
                  </a:lnTo>
                  <a:lnTo>
                    <a:pt x="2004883" y="451221"/>
                  </a:lnTo>
                  <a:lnTo>
                    <a:pt x="1977046" y="420911"/>
                  </a:lnTo>
                  <a:lnTo>
                    <a:pt x="1955659" y="383053"/>
                  </a:lnTo>
                  <a:lnTo>
                    <a:pt x="1940897" y="337696"/>
                  </a:lnTo>
                  <a:lnTo>
                    <a:pt x="1933380" y="284841"/>
                  </a:lnTo>
                  <a:lnTo>
                    <a:pt x="1932431" y="255650"/>
                  </a:lnTo>
                  <a:lnTo>
                    <a:pt x="1933455" y="225817"/>
                  </a:lnTo>
                  <a:lnTo>
                    <a:pt x="1941647" y="171247"/>
                  </a:lnTo>
                  <a:lnTo>
                    <a:pt x="1957818" y="123698"/>
                  </a:lnTo>
                  <a:lnTo>
                    <a:pt x="1980729" y="83692"/>
                  </a:lnTo>
                  <a:lnTo>
                    <a:pt x="2010068" y="51405"/>
                  </a:lnTo>
                  <a:lnTo>
                    <a:pt x="2045311" y="26882"/>
                  </a:lnTo>
                  <a:lnTo>
                    <a:pt x="2086225" y="10191"/>
                  </a:lnTo>
                  <a:lnTo>
                    <a:pt x="2131476" y="1809"/>
                  </a:lnTo>
                  <a:lnTo>
                    <a:pt x="2155698" y="762"/>
                  </a:lnTo>
                  <a:close/>
                </a:path>
                <a:path w="5174615" h="499109">
                  <a:moveTo>
                    <a:pt x="223265" y="762"/>
                  </a:moveTo>
                  <a:lnTo>
                    <a:pt x="262000" y="4064"/>
                  </a:lnTo>
                  <a:lnTo>
                    <a:pt x="304131" y="15611"/>
                  </a:lnTo>
                  <a:lnTo>
                    <a:pt x="339216" y="34036"/>
                  </a:lnTo>
                  <a:lnTo>
                    <a:pt x="342518" y="37464"/>
                  </a:lnTo>
                  <a:lnTo>
                    <a:pt x="345948" y="40766"/>
                  </a:lnTo>
                  <a:lnTo>
                    <a:pt x="348233" y="43561"/>
                  </a:lnTo>
                  <a:lnTo>
                    <a:pt x="349376" y="45720"/>
                  </a:lnTo>
                  <a:lnTo>
                    <a:pt x="350646" y="48006"/>
                  </a:lnTo>
                  <a:lnTo>
                    <a:pt x="351663" y="50800"/>
                  </a:lnTo>
                  <a:lnTo>
                    <a:pt x="352425" y="54356"/>
                  </a:lnTo>
                  <a:lnTo>
                    <a:pt x="353187" y="57785"/>
                  </a:lnTo>
                  <a:lnTo>
                    <a:pt x="353694" y="61849"/>
                  </a:lnTo>
                  <a:lnTo>
                    <a:pt x="354075" y="66548"/>
                  </a:lnTo>
                  <a:lnTo>
                    <a:pt x="354456" y="71374"/>
                  </a:lnTo>
                  <a:lnTo>
                    <a:pt x="354583" y="77088"/>
                  </a:lnTo>
                  <a:lnTo>
                    <a:pt x="354583" y="84074"/>
                  </a:lnTo>
                  <a:lnTo>
                    <a:pt x="354583" y="91566"/>
                  </a:lnTo>
                  <a:lnTo>
                    <a:pt x="351281" y="115697"/>
                  </a:lnTo>
                  <a:lnTo>
                    <a:pt x="350012" y="118999"/>
                  </a:lnTo>
                  <a:lnTo>
                    <a:pt x="348614" y="121285"/>
                  </a:lnTo>
                  <a:lnTo>
                    <a:pt x="346837" y="122809"/>
                  </a:lnTo>
                  <a:lnTo>
                    <a:pt x="345058" y="124333"/>
                  </a:lnTo>
                  <a:lnTo>
                    <a:pt x="343153" y="124968"/>
                  </a:lnTo>
                  <a:lnTo>
                    <a:pt x="340867" y="124968"/>
                  </a:lnTo>
                  <a:lnTo>
                    <a:pt x="337185" y="124968"/>
                  </a:lnTo>
                  <a:lnTo>
                    <a:pt x="332486" y="122809"/>
                  </a:lnTo>
                  <a:lnTo>
                    <a:pt x="326770" y="118490"/>
                  </a:lnTo>
                  <a:lnTo>
                    <a:pt x="322173" y="115157"/>
                  </a:lnTo>
                  <a:lnTo>
                    <a:pt x="281310" y="92868"/>
                  </a:lnTo>
                  <a:lnTo>
                    <a:pt x="239926" y="83337"/>
                  </a:lnTo>
                  <a:lnTo>
                    <a:pt x="227329" y="82931"/>
                  </a:lnTo>
                  <a:lnTo>
                    <a:pt x="213423" y="83669"/>
                  </a:lnTo>
                  <a:lnTo>
                    <a:pt x="176275" y="94741"/>
                  </a:lnTo>
                  <a:lnTo>
                    <a:pt x="137921" y="128143"/>
                  </a:lnTo>
                  <a:lnTo>
                    <a:pt x="118490" y="165987"/>
                  </a:lnTo>
                  <a:lnTo>
                    <a:pt x="107743" y="213693"/>
                  </a:lnTo>
                  <a:lnTo>
                    <a:pt x="105663" y="250444"/>
                  </a:lnTo>
                  <a:lnTo>
                    <a:pt x="106211" y="270896"/>
                  </a:lnTo>
                  <a:lnTo>
                    <a:pt x="114426" y="323850"/>
                  </a:lnTo>
                  <a:lnTo>
                    <a:pt x="131804" y="364319"/>
                  </a:lnTo>
                  <a:lnTo>
                    <a:pt x="167431" y="399426"/>
                  </a:lnTo>
                  <a:lnTo>
                    <a:pt x="216046" y="414289"/>
                  </a:lnTo>
                  <a:lnTo>
                    <a:pt x="229996" y="414909"/>
                  </a:lnTo>
                  <a:lnTo>
                    <a:pt x="242593" y="414526"/>
                  </a:lnTo>
                  <a:lnTo>
                    <a:pt x="284144" y="405544"/>
                  </a:lnTo>
                  <a:lnTo>
                    <a:pt x="319960" y="388048"/>
                  </a:lnTo>
                  <a:lnTo>
                    <a:pt x="335788" y="377825"/>
                  </a:lnTo>
                  <a:lnTo>
                    <a:pt x="340232" y="375793"/>
                  </a:lnTo>
                  <a:lnTo>
                    <a:pt x="343535" y="375793"/>
                  </a:lnTo>
                  <a:lnTo>
                    <a:pt x="345948" y="375793"/>
                  </a:lnTo>
                  <a:lnTo>
                    <a:pt x="347979" y="376300"/>
                  </a:lnTo>
                  <a:lnTo>
                    <a:pt x="349376" y="377316"/>
                  </a:lnTo>
                  <a:lnTo>
                    <a:pt x="350900" y="378333"/>
                  </a:lnTo>
                  <a:lnTo>
                    <a:pt x="352170" y="380238"/>
                  </a:lnTo>
                  <a:lnTo>
                    <a:pt x="353187" y="383286"/>
                  </a:lnTo>
                  <a:lnTo>
                    <a:pt x="354202" y="386207"/>
                  </a:lnTo>
                  <a:lnTo>
                    <a:pt x="354838" y="390398"/>
                  </a:lnTo>
                  <a:lnTo>
                    <a:pt x="355345" y="395732"/>
                  </a:lnTo>
                  <a:lnTo>
                    <a:pt x="355853" y="401065"/>
                  </a:lnTo>
                  <a:lnTo>
                    <a:pt x="356107" y="408177"/>
                  </a:lnTo>
                  <a:lnTo>
                    <a:pt x="356107" y="417068"/>
                  </a:lnTo>
                  <a:lnTo>
                    <a:pt x="356107" y="423290"/>
                  </a:lnTo>
                  <a:lnTo>
                    <a:pt x="355980" y="428625"/>
                  </a:lnTo>
                  <a:lnTo>
                    <a:pt x="344931" y="459739"/>
                  </a:lnTo>
                  <a:lnTo>
                    <a:pt x="342264" y="462534"/>
                  </a:lnTo>
                  <a:lnTo>
                    <a:pt x="300481" y="483488"/>
                  </a:lnTo>
                  <a:lnTo>
                    <a:pt x="261746" y="493775"/>
                  </a:lnTo>
                  <a:lnTo>
                    <a:pt x="214756" y="497839"/>
                  </a:lnTo>
                  <a:lnTo>
                    <a:pt x="190609" y="496887"/>
                  </a:lnTo>
                  <a:lnTo>
                    <a:pt x="145980" y="489267"/>
                  </a:lnTo>
                  <a:lnTo>
                    <a:pt x="106308" y="474029"/>
                  </a:lnTo>
                  <a:lnTo>
                    <a:pt x="72451" y="451221"/>
                  </a:lnTo>
                  <a:lnTo>
                    <a:pt x="44614" y="420911"/>
                  </a:lnTo>
                  <a:lnTo>
                    <a:pt x="23227" y="383053"/>
                  </a:lnTo>
                  <a:lnTo>
                    <a:pt x="8465" y="337696"/>
                  </a:lnTo>
                  <a:lnTo>
                    <a:pt x="948" y="284841"/>
                  </a:lnTo>
                  <a:lnTo>
                    <a:pt x="0" y="255650"/>
                  </a:lnTo>
                  <a:lnTo>
                    <a:pt x="1023" y="225817"/>
                  </a:lnTo>
                  <a:lnTo>
                    <a:pt x="9215" y="171247"/>
                  </a:lnTo>
                  <a:lnTo>
                    <a:pt x="25386" y="123698"/>
                  </a:lnTo>
                  <a:lnTo>
                    <a:pt x="48297" y="83692"/>
                  </a:lnTo>
                  <a:lnTo>
                    <a:pt x="77636" y="51405"/>
                  </a:lnTo>
                  <a:lnTo>
                    <a:pt x="112879" y="26882"/>
                  </a:lnTo>
                  <a:lnTo>
                    <a:pt x="153793" y="10191"/>
                  </a:lnTo>
                  <a:lnTo>
                    <a:pt x="199044" y="1809"/>
                  </a:lnTo>
                  <a:lnTo>
                    <a:pt x="223265" y="762"/>
                  </a:lnTo>
                  <a:close/>
                </a:path>
                <a:path w="5174615" h="499109">
                  <a:moveTo>
                    <a:pt x="630681" y="0"/>
                  </a:moveTo>
                  <a:lnTo>
                    <a:pt x="682243" y="3619"/>
                  </a:lnTo>
                  <a:lnTo>
                    <a:pt x="727328" y="14477"/>
                  </a:lnTo>
                  <a:lnTo>
                    <a:pt x="765683" y="32972"/>
                  </a:lnTo>
                  <a:lnTo>
                    <a:pt x="797178" y="59182"/>
                  </a:lnTo>
                  <a:lnTo>
                    <a:pt x="821864" y="93265"/>
                  </a:lnTo>
                  <a:lnTo>
                    <a:pt x="839596" y="135254"/>
                  </a:lnTo>
                  <a:lnTo>
                    <a:pt x="850392" y="185340"/>
                  </a:lnTo>
                  <a:lnTo>
                    <a:pt x="853948" y="243712"/>
                  </a:lnTo>
                  <a:lnTo>
                    <a:pt x="853019" y="272855"/>
                  </a:lnTo>
                  <a:lnTo>
                    <a:pt x="845589" y="326473"/>
                  </a:lnTo>
                  <a:lnTo>
                    <a:pt x="830752" y="373620"/>
                  </a:lnTo>
                  <a:lnTo>
                    <a:pt x="808603" y="413676"/>
                  </a:lnTo>
                  <a:lnTo>
                    <a:pt x="779218" y="446539"/>
                  </a:lnTo>
                  <a:lnTo>
                    <a:pt x="742884" y="471685"/>
                  </a:lnTo>
                  <a:lnTo>
                    <a:pt x="699569" y="488850"/>
                  </a:lnTo>
                  <a:lnTo>
                    <a:pt x="649416" y="497510"/>
                  </a:lnTo>
                  <a:lnTo>
                    <a:pt x="621791" y="498601"/>
                  </a:lnTo>
                  <a:lnTo>
                    <a:pt x="594596" y="497675"/>
                  </a:lnTo>
                  <a:lnTo>
                    <a:pt x="545586" y="490297"/>
                  </a:lnTo>
                  <a:lnTo>
                    <a:pt x="503674" y="475561"/>
                  </a:lnTo>
                  <a:lnTo>
                    <a:pt x="468812" y="453134"/>
                  </a:lnTo>
                  <a:lnTo>
                    <a:pt x="440904" y="422965"/>
                  </a:lnTo>
                  <a:lnTo>
                    <a:pt x="419949" y="384675"/>
                  </a:lnTo>
                  <a:lnTo>
                    <a:pt x="406020" y="338072"/>
                  </a:lnTo>
                  <a:lnTo>
                    <a:pt x="399024" y="282965"/>
                  </a:lnTo>
                  <a:lnTo>
                    <a:pt x="398144" y="252222"/>
                  </a:lnTo>
                  <a:lnTo>
                    <a:pt x="399075" y="223791"/>
                  </a:lnTo>
                  <a:lnTo>
                    <a:pt x="406556" y="171265"/>
                  </a:lnTo>
                  <a:lnTo>
                    <a:pt x="421465" y="124715"/>
                  </a:lnTo>
                  <a:lnTo>
                    <a:pt x="443563" y="84953"/>
                  </a:lnTo>
                  <a:lnTo>
                    <a:pt x="472876" y="52280"/>
                  </a:lnTo>
                  <a:lnTo>
                    <a:pt x="509262" y="27221"/>
                  </a:lnTo>
                  <a:lnTo>
                    <a:pt x="552618" y="9858"/>
                  </a:lnTo>
                  <a:lnTo>
                    <a:pt x="602946" y="1095"/>
                  </a:lnTo>
                  <a:lnTo>
                    <a:pt x="630681" y="0"/>
                  </a:lnTo>
                  <a:close/>
                </a:path>
              </a:pathLst>
            </a:custGeom>
            <a:ln w="9144">
              <a:solidFill>
                <a:srgbClr val="5C4379"/>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340" y="1232661"/>
            <a:ext cx="10773410" cy="5805179"/>
          </a:xfrm>
          <a:prstGeom prst="rect">
            <a:avLst/>
          </a:prstGeom>
        </p:spPr>
        <p:txBody>
          <a:bodyPr vert="horz" wrap="square" lIns="0" tIns="12700" rIns="0" bIns="0" rtlCol="0">
            <a:spAutoFit/>
          </a:bodyPr>
          <a:lstStyle/>
          <a:p>
            <a:pPr marL="355600" indent="-342900">
              <a:lnSpc>
                <a:spcPct val="100000"/>
              </a:lnSpc>
              <a:buClr>
                <a:srgbClr val="FF0000"/>
              </a:buClr>
              <a:buSzPct val="129629"/>
              <a:buFont typeface="Arial"/>
              <a:buChar char="•"/>
              <a:tabLst>
                <a:tab pos="354965" algn="l"/>
                <a:tab pos="355600" algn="l"/>
              </a:tabLst>
            </a:pPr>
            <a:r>
              <a:rPr sz="2700" spc="-15" dirty="0" smtClean="0">
                <a:latin typeface="Calibri"/>
                <a:cs typeface="Calibri"/>
              </a:rPr>
              <a:t>Unlike </a:t>
            </a:r>
            <a:r>
              <a:rPr sz="2700" dirty="0">
                <a:latin typeface="Calibri"/>
                <a:cs typeface="Calibri"/>
              </a:rPr>
              <a:t>the </a:t>
            </a:r>
            <a:r>
              <a:rPr sz="2700" spc="-5" dirty="0">
                <a:latin typeface="Calibri"/>
                <a:cs typeface="Calibri"/>
              </a:rPr>
              <a:t>vascular cambium, </a:t>
            </a:r>
            <a:r>
              <a:rPr lang="en-US" sz="2700" b="1" spc="-10" dirty="0" smtClean="0">
                <a:latin typeface="Calibri"/>
                <a:cs typeface="Calibri"/>
              </a:rPr>
              <a:t>C</a:t>
            </a:r>
            <a:r>
              <a:rPr sz="2700" b="1" spc="-10" dirty="0" smtClean="0">
                <a:latin typeface="Calibri"/>
                <a:cs typeface="Calibri"/>
              </a:rPr>
              <a:t>ork </a:t>
            </a:r>
            <a:r>
              <a:rPr sz="2700" b="1" spc="-5" dirty="0">
                <a:latin typeface="Calibri"/>
                <a:cs typeface="Calibri"/>
              </a:rPr>
              <a:t>cambium </a:t>
            </a:r>
            <a:r>
              <a:rPr lang="en-US" sz="2700" spc="-10" dirty="0" smtClean="0">
                <a:cs typeface="Calibri"/>
              </a:rPr>
              <a:t>(</a:t>
            </a:r>
            <a:r>
              <a:rPr lang="en-US" sz="2700" spc="-10" dirty="0" err="1" smtClean="0">
                <a:solidFill>
                  <a:srgbClr val="FF0000"/>
                </a:solidFill>
                <a:cs typeface="Calibri"/>
              </a:rPr>
              <a:t>Phellogen</a:t>
            </a:r>
            <a:r>
              <a:rPr lang="en-US" sz="2700" spc="-10" dirty="0" smtClean="0">
                <a:cs typeface="Calibri"/>
              </a:rPr>
              <a:t>) </a:t>
            </a:r>
            <a:r>
              <a:rPr sz="2700" spc="-5" dirty="0" smtClean="0">
                <a:latin typeface="Calibri"/>
                <a:cs typeface="Calibri"/>
              </a:rPr>
              <a:t>does </a:t>
            </a:r>
            <a:r>
              <a:rPr sz="2700" spc="-5" dirty="0">
                <a:latin typeface="Calibri"/>
                <a:cs typeface="Calibri"/>
              </a:rPr>
              <a:t>not </a:t>
            </a:r>
            <a:r>
              <a:rPr sz="2700" spc="-15" dirty="0">
                <a:latin typeface="Calibri"/>
                <a:cs typeface="Calibri"/>
              </a:rPr>
              <a:t>grow </a:t>
            </a:r>
            <a:r>
              <a:rPr sz="2700" dirty="0">
                <a:latin typeface="Calibri"/>
                <a:cs typeface="Calibri"/>
              </a:rPr>
              <a:t>in</a:t>
            </a:r>
            <a:r>
              <a:rPr sz="2700" spc="-55" dirty="0">
                <a:latin typeface="Calibri"/>
                <a:cs typeface="Calibri"/>
              </a:rPr>
              <a:t> </a:t>
            </a:r>
            <a:r>
              <a:rPr sz="2700" spc="-5" dirty="0" smtClean="0">
                <a:latin typeface="Calibri"/>
                <a:cs typeface="Calibri"/>
              </a:rPr>
              <a:t>diameter</a:t>
            </a:r>
            <a:r>
              <a:rPr lang="en-US" sz="2700" spc="-5" dirty="0" smtClean="0">
                <a:latin typeface="Calibri"/>
                <a:cs typeface="Calibri"/>
              </a:rPr>
              <a:t>.</a:t>
            </a:r>
            <a:endParaRPr sz="2700" dirty="0">
              <a:latin typeface="Calibri"/>
              <a:cs typeface="Calibri"/>
            </a:endParaRPr>
          </a:p>
          <a:p>
            <a:pPr>
              <a:lnSpc>
                <a:spcPct val="100000"/>
              </a:lnSpc>
              <a:spcBef>
                <a:spcPts val="45"/>
              </a:spcBef>
              <a:buClr>
                <a:srgbClr val="FF0000"/>
              </a:buClr>
            </a:pPr>
            <a:endParaRPr sz="3150" dirty="0">
              <a:latin typeface="Calibri"/>
              <a:cs typeface="Calibri"/>
            </a:endParaRPr>
          </a:p>
          <a:p>
            <a:pPr marL="355600" marR="5080" indent="-342900">
              <a:lnSpc>
                <a:spcPct val="80000"/>
              </a:lnSpc>
              <a:buClr>
                <a:srgbClr val="FF0000"/>
              </a:buClr>
              <a:buSzPct val="129629"/>
              <a:buFont typeface="Arial"/>
              <a:buChar char="•"/>
              <a:tabLst>
                <a:tab pos="354965" algn="l"/>
                <a:tab pos="355600" algn="l"/>
              </a:tabLst>
            </a:pPr>
            <a:r>
              <a:rPr sz="2700" spc="-15" dirty="0">
                <a:latin typeface="Calibri"/>
                <a:cs typeface="Calibri"/>
              </a:rPr>
              <a:t>Every </a:t>
            </a:r>
            <a:r>
              <a:rPr sz="2700" spc="-55" dirty="0">
                <a:latin typeface="Calibri"/>
                <a:cs typeface="Calibri"/>
              </a:rPr>
              <a:t>year, </a:t>
            </a:r>
            <a:r>
              <a:rPr sz="2700" spc="-5" dirty="0">
                <a:latin typeface="Calibri"/>
                <a:cs typeface="Calibri"/>
              </a:rPr>
              <a:t>or sometimes </a:t>
            </a:r>
            <a:r>
              <a:rPr sz="2700" dirty="0">
                <a:latin typeface="Calibri"/>
                <a:cs typeface="Calibri"/>
              </a:rPr>
              <a:t>less </a:t>
            </a:r>
            <a:r>
              <a:rPr sz="2700" spc="-25" dirty="0">
                <a:latin typeface="Calibri"/>
                <a:cs typeface="Calibri"/>
              </a:rPr>
              <a:t>frequently, </a:t>
            </a:r>
            <a:r>
              <a:rPr sz="2700" dirty="0">
                <a:latin typeface="Calibri"/>
                <a:cs typeface="Calibri"/>
              </a:rPr>
              <a:t>a </a:t>
            </a:r>
            <a:r>
              <a:rPr sz="2700" spc="-10" dirty="0">
                <a:latin typeface="Calibri"/>
                <a:cs typeface="Calibri"/>
              </a:rPr>
              <a:t>new </a:t>
            </a:r>
            <a:r>
              <a:rPr sz="2700" spc="-15" dirty="0">
                <a:latin typeface="Calibri"/>
                <a:cs typeface="Calibri"/>
              </a:rPr>
              <a:t>cork </a:t>
            </a:r>
            <a:r>
              <a:rPr sz="2700" spc="-5" dirty="0">
                <a:latin typeface="Calibri"/>
                <a:cs typeface="Calibri"/>
              </a:rPr>
              <a:t>cambium </a:t>
            </a:r>
            <a:r>
              <a:rPr sz="2700" spc="-15" dirty="0">
                <a:latin typeface="Calibri"/>
                <a:cs typeface="Calibri"/>
              </a:rPr>
              <a:t>forms </a:t>
            </a:r>
            <a:r>
              <a:rPr sz="2700" dirty="0">
                <a:latin typeface="Calibri"/>
                <a:cs typeface="Calibri"/>
              </a:rPr>
              <a:t>inside  the </a:t>
            </a:r>
            <a:r>
              <a:rPr sz="2700" spc="-5" dirty="0">
                <a:latin typeface="Calibri"/>
                <a:cs typeface="Calibri"/>
              </a:rPr>
              <a:t>old one, </a:t>
            </a:r>
            <a:r>
              <a:rPr sz="2700" spc="-10" dirty="0">
                <a:latin typeface="Calibri"/>
                <a:cs typeface="Calibri"/>
              </a:rPr>
              <a:t>creating </a:t>
            </a:r>
            <a:r>
              <a:rPr sz="2700" dirty="0">
                <a:latin typeface="Calibri"/>
                <a:cs typeface="Calibri"/>
              </a:rPr>
              <a:t>another </a:t>
            </a:r>
            <a:r>
              <a:rPr sz="2700" spc="-15" dirty="0">
                <a:latin typeface="Calibri"/>
                <a:cs typeface="Calibri"/>
              </a:rPr>
              <a:t>layer </a:t>
            </a:r>
            <a:r>
              <a:rPr sz="2700" spc="-5" dirty="0">
                <a:latin typeface="Calibri"/>
                <a:cs typeface="Calibri"/>
              </a:rPr>
              <a:t>of periderm </a:t>
            </a:r>
            <a:r>
              <a:rPr sz="2700" dirty="0">
                <a:latin typeface="Calibri"/>
                <a:cs typeface="Calibri"/>
              </a:rPr>
              <a:t>inside </a:t>
            </a:r>
            <a:r>
              <a:rPr sz="2700" spc="-10" dirty="0">
                <a:latin typeface="Calibri"/>
                <a:cs typeface="Calibri"/>
              </a:rPr>
              <a:t>the </a:t>
            </a:r>
            <a:r>
              <a:rPr sz="2700" spc="-5" dirty="0">
                <a:latin typeface="Calibri"/>
                <a:cs typeface="Calibri"/>
              </a:rPr>
              <a:t>old</a:t>
            </a:r>
            <a:r>
              <a:rPr sz="2700" spc="-80" dirty="0">
                <a:latin typeface="Calibri"/>
                <a:cs typeface="Calibri"/>
              </a:rPr>
              <a:t> </a:t>
            </a:r>
            <a:r>
              <a:rPr sz="2700" spc="-5" dirty="0">
                <a:latin typeface="Calibri"/>
                <a:cs typeface="Calibri"/>
              </a:rPr>
              <a:t>periderm</a:t>
            </a:r>
            <a:endParaRPr sz="2700" dirty="0">
              <a:latin typeface="Calibri"/>
              <a:cs typeface="Calibri"/>
            </a:endParaRPr>
          </a:p>
          <a:p>
            <a:pPr>
              <a:lnSpc>
                <a:spcPct val="100000"/>
              </a:lnSpc>
              <a:spcBef>
                <a:spcPts val="25"/>
              </a:spcBef>
              <a:buClr>
                <a:srgbClr val="FF0000"/>
              </a:buClr>
              <a:buFont typeface="Arial"/>
              <a:buChar char="•"/>
            </a:pPr>
            <a:endParaRPr sz="3150" dirty="0">
              <a:latin typeface="Calibri"/>
              <a:cs typeface="Calibri"/>
            </a:endParaRPr>
          </a:p>
          <a:p>
            <a:pPr marL="355600" marR="854710" indent="-342900">
              <a:lnSpc>
                <a:spcPts val="2590"/>
              </a:lnSpc>
              <a:buClr>
                <a:srgbClr val="FF0000"/>
              </a:buClr>
              <a:buSzPct val="129629"/>
              <a:buFont typeface="Arial"/>
              <a:buChar char="•"/>
              <a:tabLst>
                <a:tab pos="354965" algn="l"/>
                <a:tab pos="355600" algn="l"/>
              </a:tabLst>
            </a:pPr>
            <a:r>
              <a:rPr sz="2700" dirty="0">
                <a:latin typeface="Calibri"/>
                <a:cs typeface="Calibri"/>
              </a:rPr>
              <a:t>In a </a:t>
            </a:r>
            <a:r>
              <a:rPr sz="2700" spc="-15" dirty="0">
                <a:latin typeface="Calibri"/>
                <a:cs typeface="Calibri"/>
              </a:rPr>
              <a:t>stem, </a:t>
            </a:r>
            <a:r>
              <a:rPr sz="2700" dirty="0">
                <a:latin typeface="Calibri"/>
                <a:cs typeface="Calibri"/>
              </a:rPr>
              <a:t>the </a:t>
            </a:r>
            <a:r>
              <a:rPr sz="2700" spc="-25" dirty="0">
                <a:latin typeface="Calibri"/>
                <a:cs typeface="Calibri"/>
              </a:rPr>
              <a:t>first </a:t>
            </a:r>
            <a:r>
              <a:rPr sz="2700" spc="-10" dirty="0">
                <a:latin typeface="Calibri"/>
                <a:cs typeface="Calibri"/>
              </a:rPr>
              <a:t>cork </a:t>
            </a:r>
            <a:r>
              <a:rPr sz="2700" spc="-5" dirty="0">
                <a:latin typeface="Calibri"/>
                <a:cs typeface="Calibri"/>
              </a:rPr>
              <a:t>cambium </a:t>
            </a:r>
            <a:r>
              <a:rPr sz="2700" dirty="0">
                <a:latin typeface="Calibri"/>
                <a:cs typeface="Calibri"/>
              </a:rPr>
              <a:t>arises </a:t>
            </a:r>
            <a:r>
              <a:rPr sz="2700" spc="-15" dirty="0">
                <a:latin typeface="Calibri"/>
                <a:cs typeface="Calibri"/>
              </a:rPr>
              <a:t>from </a:t>
            </a:r>
            <a:r>
              <a:rPr sz="2700" spc="-10" dirty="0">
                <a:latin typeface="Calibri"/>
                <a:cs typeface="Calibri"/>
              </a:rPr>
              <a:t>parenchyma </a:t>
            </a:r>
            <a:r>
              <a:rPr sz="2700" dirty="0">
                <a:latin typeface="Calibri"/>
                <a:cs typeface="Calibri"/>
              </a:rPr>
              <a:t>cells in the  </a:t>
            </a:r>
            <a:r>
              <a:rPr sz="2700" spc="-10" dirty="0">
                <a:latin typeface="Calibri"/>
                <a:cs typeface="Calibri"/>
              </a:rPr>
              <a:t>outermost </a:t>
            </a:r>
            <a:r>
              <a:rPr sz="2700" spc="-25" dirty="0">
                <a:latin typeface="Calibri"/>
                <a:cs typeface="Calibri"/>
              </a:rPr>
              <a:t>layers </a:t>
            </a:r>
            <a:r>
              <a:rPr sz="2700" spc="-5" dirty="0">
                <a:latin typeface="Calibri"/>
                <a:cs typeface="Calibri"/>
              </a:rPr>
              <a:t>of </a:t>
            </a:r>
            <a:r>
              <a:rPr sz="2700" dirty="0">
                <a:latin typeface="Calibri"/>
                <a:cs typeface="Calibri"/>
              </a:rPr>
              <a:t>the</a:t>
            </a:r>
            <a:r>
              <a:rPr sz="2700" spc="-15" dirty="0">
                <a:latin typeface="Calibri"/>
                <a:cs typeface="Calibri"/>
              </a:rPr>
              <a:t> </a:t>
            </a:r>
            <a:r>
              <a:rPr sz="2700" spc="-20" dirty="0" smtClean="0">
                <a:latin typeface="Calibri"/>
                <a:cs typeface="Calibri"/>
              </a:rPr>
              <a:t>cortex</a:t>
            </a:r>
            <a:r>
              <a:rPr lang="en-US" sz="2700" spc="-20" dirty="0" smtClean="0">
                <a:latin typeface="Calibri"/>
                <a:cs typeface="Calibri"/>
              </a:rPr>
              <a:t>.</a:t>
            </a:r>
          </a:p>
          <a:p>
            <a:pPr marL="355600" marR="854710" indent="-342900">
              <a:lnSpc>
                <a:spcPts val="2590"/>
              </a:lnSpc>
              <a:buClr>
                <a:srgbClr val="FF0000"/>
              </a:buClr>
              <a:buSzPct val="129629"/>
              <a:buFont typeface="Arial"/>
              <a:buChar char="•"/>
              <a:tabLst>
                <a:tab pos="354965" algn="l"/>
                <a:tab pos="355600" algn="l"/>
              </a:tabLst>
            </a:pPr>
            <a:endParaRPr lang="en-US" sz="2700" spc="-20" dirty="0" smtClean="0">
              <a:latin typeface="Calibri"/>
              <a:cs typeface="Calibri"/>
            </a:endParaRPr>
          </a:p>
          <a:p>
            <a:pPr marL="355600" indent="-342900">
              <a:lnSpc>
                <a:spcPct val="100000"/>
              </a:lnSpc>
              <a:spcBef>
                <a:spcPts val="100"/>
              </a:spcBef>
              <a:buClr>
                <a:srgbClr val="FF0000"/>
              </a:buClr>
              <a:buSzPct val="129629"/>
              <a:buFont typeface="Arial"/>
              <a:buChar char="•"/>
              <a:tabLst>
                <a:tab pos="354965" algn="l"/>
                <a:tab pos="355600" algn="l"/>
              </a:tabLst>
            </a:pPr>
            <a:r>
              <a:rPr lang="en-IN" sz="2700" b="1" dirty="0" smtClean="0">
                <a:cs typeface="Calibri"/>
              </a:rPr>
              <a:t>Cork </a:t>
            </a:r>
            <a:r>
              <a:rPr lang="en-IN" sz="2700" spc="-5" dirty="0" smtClean="0">
                <a:cs typeface="Calibri"/>
              </a:rPr>
              <a:t>(</a:t>
            </a:r>
            <a:r>
              <a:rPr lang="en-IN" sz="2700" spc="-5" dirty="0" err="1" smtClean="0">
                <a:solidFill>
                  <a:srgbClr val="FF0000"/>
                </a:solidFill>
                <a:cs typeface="Calibri"/>
              </a:rPr>
              <a:t>Phellem</a:t>
            </a:r>
            <a:r>
              <a:rPr lang="en-IN" sz="2700" spc="-5" dirty="0" smtClean="0">
                <a:cs typeface="Calibri"/>
              </a:rPr>
              <a:t>) </a:t>
            </a:r>
            <a:r>
              <a:rPr lang="en-IN" sz="2700" spc="-15" dirty="0" smtClean="0">
                <a:cs typeface="Calibri"/>
              </a:rPr>
              <a:t>forms to </a:t>
            </a:r>
            <a:r>
              <a:rPr lang="en-IN" sz="2700" dirty="0" smtClean="0">
                <a:cs typeface="Calibri"/>
              </a:rPr>
              <a:t>the </a:t>
            </a:r>
            <a:r>
              <a:rPr lang="en-IN" sz="2700" spc="-5" dirty="0" smtClean="0">
                <a:cs typeface="Calibri"/>
              </a:rPr>
              <a:t>outside of </a:t>
            </a:r>
            <a:r>
              <a:rPr lang="en-IN" sz="2700" dirty="0" smtClean="0">
                <a:cs typeface="Calibri"/>
              </a:rPr>
              <a:t>the </a:t>
            </a:r>
            <a:r>
              <a:rPr lang="en-IN" sz="2700" spc="-10" dirty="0" smtClean="0">
                <a:cs typeface="Calibri"/>
              </a:rPr>
              <a:t>cork</a:t>
            </a:r>
            <a:r>
              <a:rPr lang="en-IN" sz="2700" spc="-75" dirty="0" smtClean="0">
                <a:cs typeface="Calibri"/>
              </a:rPr>
              <a:t> </a:t>
            </a:r>
            <a:r>
              <a:rPr lang="en-IN" sz="2700" spc="-5" dirty="0" smtClean="0">
                <a:cs typeface="Calibri"/>
              </a:rPr>
              <a:t>cambium </a:t>
            </a:r>
            <a:r>
              <a:rPr lang="en-IN" sz="2700" spc="-10" dirty="0" smtClean="0">
                <a:cs typeface="Calibri"/>
              </a:rPr>
              <a:t>(</a:t>
            </a:r>
            <a:r>
              <a:rPr lang="en-IN" sz="2700" spc="-10" dirty="0" err="1" smtClean="0">
                <a:solidFill>
                  <a:srgbClr val="FF0000"/>
                </a:solidFill>
                <a:cs typeface="Calibri"/>
              </a:rPr>
              <a:t>Phellogen</a:t>
            </a:r>
            <a:r>
              <a:rPr lang="en-IN" sz="2700" spc="-10" dirty="0" smtClean="0">
                <a:cs typeface="Calibri"/>
              </a:rPr>
              <a:t>)</a:t>
            </a:r>
            <a:r>
              <a:rPr lang="en-IN" sz="2700" dirty="0" smtClean="0">
                <a:cs typeface="Calibri"/>
              </a:rPr>
              <a:t>. It </a:t>
            </a:r>
            <a:r>
              <a:rPr lang="en-IN" sz="2700" spc="-10" dirty="0" smtClean="0">
                <a:cs typeface="Calibri"/>
              </a:rPr>
              <a:t>consists </a:t>
            </a:r>
            <a:r>
              <a:rPr lang="en-IN" sz="2700" spc="-5" dirty="0" smtClean="0">
                <a:cs typeface="Calibri"/>
              </a:rPr>
              <a:t>of dead cells </a:t>
            </a:r>
            <a:r>
              <a:rPr lang="en-IN" sz="2700" dirty="0" smtClean="0">
                <a:cs typeface="Calibri"/>
              </a:rPr>
              <a:t>when</a:t>
            </a:r>
            <a:r>
              <a:rPr lang="en-IN" sz="2700" spc="-55" dirty="0" smtClean="0">
                <a:cs typeface="Calibri"/>
              </a:rPr>
              <a:t> </a:t>
            </a:r>
            <a:r>
              <a:rPr lang="en-IN" sz="2700" spc="-10" dirty="0" smtClean="0">
                <a:cs typeface="Calibri"/>
              </a:rPr>
              <a:t>mature.</a:t>
            </a:r>
            <a:endParaRPr lang="en-IN" sz="2700" dirty="0" smtClean="0">
              <a:cs typeface="Calibri"/>
            </a:endParaRPr>
          </a:p>
          <a:p>
            <a:pPr>
              <a:lnSpc>
                <a:spcPct val="100000"/>
              </a:lnSpc>
              <a:spcBef>
                <a:spcPts val="45"/>
              </a:spcBef>
              <a:buClr>
                <a:srgbClr val="FF0000"/>
              </a:buClr>
              <a:buFont typeface="Arial"/>
              <a:buChar char="•"/>
            </a:pPr>
            <a:endParaRPr lang="en-IN" sz="3150" dirty="0" smtClean="0">
              <a:cs typeface="Calibri"/>
            </a:endParaRPr>
          </a:p>
          <a:p>
            <a:pPr marL="355600" marR="271145" indent="-342900">
              <a:lnSpc>
                <a:spcPct val="80000"/>
              </a:lnSpc>
              <a:buClr>
                <a:srgbClr val="FF0000"/>
              </a:buClr>
              <a:buSzPct val="129629"/>
              <a:buFont typeface="Arial"/>
              <a:buChar char="•"/>
              <a:tabLst>
                <a:tab pos="354965" algn="l"/>
                <a:tab pos="355600" algn="l"/>
              </a:tabLst>
            </a:pPr>
            <a:r>
              <a:rPr lang="en-IN" sz="2700" b="1" spc="-5" dirty="0" err="1" smtClean="0">
                <a:cs typeface="Calibri"/>
              </a:rPr>
              <a:t>Phelloderm</a:t>
            </a:r>
            <a:r>
              <a:rPr lang="en-IN" sz="2700" b="1" spc="-5" dirty="0" smtClean="0">
                <a:cs typeface="Calibri"/>
              </a:rPr>
              <a:t> </a:t>
            </a:r>
            <a:r>
              <a:rPr lang="en-IN" sz="2700" dirty="0" smtClean="0">
                <a:cs typeface="Calibri"/>
              </a:rPr>
              <a:t>is a </a:t>
            </a:r>
            <a:r>
              <a:rPr lang="en-IN" sz="2700" spc="-5" dirty="0" smtClean="0">
                <a:cs typeface="Calibri"/>
              </a:rPr>
              <a:t>thinner </a:t>
            </a:r>
            <a:r>
              <a:rPr lang="en-IN" sz="2700" spc="-20" dirty="0" smtClean="0">
                <a:cs typeface="Calibri"/>
              </a:rPr>
              <a:t>layer </a:t>
            </a:r>
            <a:r>
              <a:rPr lang="en-IN" sz="2700" spc="-5" dirty="0" smtClean="0">
                <a:cs typeface="Calibri"/>
              </a:rPr>
              <a:t>of </a:t>
            </a:r>
            <a:r>
              <a:rPr lang="en-IN" sz="2700" dirty="0" smtClean="0">
                <a:cs typeface="Calibri"/>
              </a:rPr>
              <a:t>living </a:t>
            </a:r>
            <a:r>
              <a:rPr lang="en-IN" sz="2700" spc="-15" dirty="0" smtClean="0">
                <a:cs typeface="Calibri"/>
              </a:rPr>
              <a:t>parenchyma </a:t>
            </a:r>
            <a:r>
              <a:rPr lang="en-IN" sz="2700" dirty="0" smtClean="0">
                <a:cs typeface="Calibri"/>
              </a:rPr>
              <a:t>cells </a:t>
            </a:r>
            <a:r>
              <a:rPr lang="en-IN" sz="2700" spc="-10" dirty="0" smtClean="0">
                <a:cs typeface="Calibri"/>
              </a:rPr>
              <a:t>that </a:t>
            </a:r>
            <a:r>
              <a:rPr lang="en-IN" sz="2700" spc="-15" dirty="0" smtClean="0">
                <a:cs typeface="Calibri"/>
              </a:rPr>
              <a:t>forms to </a:t>
            </a:r>
            <a:r>
              <a:rPr lang="en-IN" sz="2700" dirty="0" smtClean="0">
                <a:cs typeface="Calibri"/>
              </a:rPr>
              <a:t>the  inside </a:t>
            </a:r>
            <a:r>
              <a:rPr lang="en-IN" sz="2700" spc="-5" dirty="0" smtClean="0">
                <a:cs typeface="Calibri"/>
              </a:rPr>
              <a:t>of </a:t>
            </a:r>
            <a:r>
              <a:rPr lang="en-IN" sz="2700" dirty="0" smtClean="0">
                <a:cs typeface="Calibri"/>
              </a:rPr>
              <a:t>each </a:t>
            </a:r>
            <a:r>
              <a:rPr lang="en-IN" sz="2700" spc="-5" dirty="0" smtClean="0">
                <a:cs typeface="Calibri"/>
              </a:rPr>
              <a:t>of </a:t>
            </a:r>
            <a:r>
              <a:rPr lang="en-IN" sz="2700" dirty="0" smtClean="0">
                <a:cs typeface="Calibri"/>
              </a:rPr>
              <a:t>the </a:t>
            </a:r>
            <a:r>
              <a:rPr lang="en-IN" sz="2700" spc="-15" dirty="0" smtClean="0">
                <a:cs typeface="Calibri"/>
              </a:rPr>
              <a:t>many cork</a:t>
            </a:r>
            <a:r>
              <a:rPr lang="en-IN" sz="2700" spc="-25" dirty="0" smtClean="0">
                <a:cs typeface="Calibri"/>
              </a:rPr>
              <a:t> </a:t>
            </a:r>
            <a:r>
              <a:rPr lang="en-IN" sz="2700" spc="-10" dirty="0" smtClean="0">
                <a:cs typeface="Calibri"/>
              </a:rPr>
              <a:t>cambia.</a:t>
            </a:r>
            <a:endParaRPr lang="en-IN" sz="2700" dirty="0" smtClean="0">
              <a:cs typeface="Calibri"/>
            </a:endParaRPr>
          </a:p>
          <a:p>
            <a:pPr marL="355600" marR="854710" indent="-342900">
              <a:lnSpc>
                <a:spcPts val="2590"/>
              </a:lnSpc>
              <a:buClr>
                <a:srgbClr val="FF0000"/>
              </a:buClr>
              <a:buSzPct val="129629"/>
              <a:buFont typeface="Arial"/>
              <a:buChar char="•"/>
              <a:tabLst>
                <a:tab pos="354965" algn="l"/>
                <a:tab pos="355600" algn="l"/>
              </a:tabLst>
            </a:pPr>
            <a:endParaRPr sz="2700" dirty="0">
              <a:latin typeface="Calibri"/>
              <a:cs typeface="Calibri"/>
            </a:endParaRPr>
          </a:p>
        </p:txBody>
      </p:sp>
      <p:grpSp>
        <p:nvGrpSpPr>
          <p:cNvPr id="3" name="object 3"/>
          <p:cNvGrpSpPr/>
          <p:nvPr/>
        </p:nvGrpSpPr>
        <p:grpSpPr>
          <a:xfrm>
            <a:off x="1338834" y="338201"/>
            <a:ext cx="10854055" cy="1001394"/>
            <a:chOff x="1338834" y="338201"/>
            <a:chExt cx="10854055" cy="1001394"/>
          </a:xfrm>
        </p:grpSpPr>
        <p:sp>
          <p:nvSpPr>
            <p:cNvPr id="4" name="object 4"/>
            <p:cNvSpPr/>
            <p:nvPr/>
          </p:nvSpPr>
          <p:spPr>
            <a:xfrm>
              <a:off x="1338834" y="927354"/>
              <a:ext cx="10854055" cy="73660"/>
            </a:xfrm>
            <a:custGeom>
              <a:avLst/>
              <a:gdLst/>
              <a:ahLst/>
              <a:cxnLst/>
              <a:rect l="l" t="t" r="r" b="b"/>
              <a:pathLst>
                <a:path w="10854055" h="73659">
                  <a:moveTo>
                    <a:pt x="10853928" y="0"/>
                  </a:moveTo>
                  <a:lnTo>
                    <a:pt x="0" y="0"/>
                  </a:lnTo>
                  <a:lnTo>
                    <a:pt x="0" y="73151"/>
                  </a:lnTo>
                  <a:lnTo>
                    <a:pt x="10853928" y="73151"/>
                  </a:lnTo>
                  <a:lnTo>
                    <a:pt x="10853928" y="0"/>
                  </a:lnTo>
                  <a:close/>
                </a:path>
              </a:pathLst>
            </a:custGeom>
            <a:solidFill>
              <a:srgbClr val="FF0000"/>
            </a:solidFill>
          </p:spPr>
          <p:txBody>
            <a:bodyPr wrap="square" lIns="0" tIns="0" rIns="0" bIns="0" rtlCol="0"/>
            <a:lstStyle/>
            <a:p>
              <a:endParaRPr/>
            </a:p>
          </p:txBody>
        </p:sp>
        <p:sp>
          <p:nvSpPr>
            <p:cNvPr id="5" name="object 5"/>
            <p:cNvSpPr/>
            <p:nvPr/>
          </p:nvSpPr>
          <p:spPr>
            <a:xfrm>
              <a:off x="1338834" y="927354"/>
              <a:ext cx="10854055" cy="73660"/>
            </a:xfrm>
            <a:custGeom>
              <a:avLst/>
              <a:gdLst/>
              <a:ahLst/>
              <a:cxnLst/>
              <a:rect l="l" t="t" r="r" b="b"/>
              <a:pathLst>
                <a:path w="10854055" h="73659">
                  <a:moveTo>
                    <a:pt x="0" y="73151"/>
                  </a:moveTo>
                  <a:lnTo>
                    <a:pt x="10853928" y="73151"/>
                  </a:lnTo>
                  <a:lnTo>
                    <a:pt x="10853928" y="0"/>
                  </a:lnTo>
                  <a:lnTo>
                    <a:pt x="0" y="0"/>
                  </a:lnTo>
                  <a:lnTo>
                    <a:pt x="0" y="73151"/>
                  </a:lnTo>
                  <a:close/>
                </a:path>
              </a:pathLst>
            </a:custGeom>
            <a:ln w="25908">
              <a:solidFill>
                <a:srgbClr val="FF0000"/>
              </a:solidFill>
            </a:ln>
          </p:spPr>
          <p:txBody>
            <a:bodyPr wrap="square" lIns="0" tIns="0" rIns="0" bIns="0" rtlCol="0"/>
            <a:lstStyle/>
            <a:p>
              <a:endParaRPr/>
            </a:p>
          </p:txBody>
        </p:sp>
        <p:sp>
          <p:nvSpPr>
            <p:cNvPr id="6" name="object 6"/>
            <p:cNvSpPr/>
            <p:nvPr/>
          </p:nvSpPr>
          <p:spPr>
            <a:xfrm>
              <a:off x="2852927" y="818387"/>
              <a:ext cx="542544" cy="521208"/>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957828" y="818387"/>
              <a:ext cx="5207508" cy="521208"/>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3974084" y="338201"/>
              <a:ext cx="5174488" cy="498601"/>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7552689" y="611886"/>
              <a:ext cx="160147" cy="146176"/>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6438391" y="438658"/>
              <a:ext cx="136525" cy="205104"/>
            </a:xfrm>
            <a:custGeom>
              <a:avLst/>
              <a:gdLst/>
              <a:ahLst/>
              <a:cxnLst/>
              <a:rect l="l" t="t" r="r" b="b"/>
              <a:pathLst>
                <a:path w="136525" h="205104">
                  <a:moveTo>
                    <a:pt x="68072" y="0"/>
                  </a:moveTo>
                  <a:lnTo>
                    <a:pt x="0" y="204596"/>
                  </a:lnTo>
                  <a:lnTo>
                    <a:pt x="136525" y="204596"/>
                  </a:lnTo>
                  <a:lnTo>
                    <a:pt x="68453" y="0"/>
                  </a:lnTo>
                  <a:lnTo>
                    <a:pt x="68072" y="0"/>
                  </a:lnTo>
                  <a:close/>
                </a:path>
              </a:pathLst>
            </a:custGeom>
            <a:ln w="9144">
              <a:solidFill>
                <a:srgbClr val="5C4379"/>
              </a:solidFill>
            </a:ln>
          </p:spPr>
          <p:txBody>
            <a:bodyPr wrap="square" lIns="0" tIns="0" rIns="0" bIns="0" rtlCol="0"/>
            <a:lstStyle/>
            <a:p>
              <a:endParaRPr/>
            </a:p>
          </p:txBody>
        </p:sp>
        <p:sp>
          <p:nvSpPr>
            <p:cNvPr id="14" name="object 14"/>
            <p:cNvSpPr/>
            <p:nvPr/>
          </p:nvSpPr>
          <p:spPr>
            <a:xfrm>
              <a:off x="5003419" y="416941"/>
              <a:ext cx="142240" cy="145796"/>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7552689" y="415544"/>
              <a:ext cx="135255" cy="134112"/>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3974084" y="338201"/>
              <a:ext cx="5174615" cy="499109"/>
            </a:xfrm>
            <a:custGeom>
              <a:avLst/>
              <a:gdLst/>
              <a:ahLst/>
              <a:cxnLst/>
              <a:rect l="l" t="t" r="r" b="b"/>
              <a:pathLst>
                <a:path w="5174615" h="499109">
                  <a:moveTo>
                    <a:pt x="627379" y="80390"/>
                  </a:moveTo>
                  <a:lnTo>
                    <a:pt x="579909" y="88052"/>
                  </a:lnTo>
                  <a:lnTo>
                    <a:pt x="545226" y="109791"/>
                  </a:lnTo>
                  <a:lnTo>
                    <a:pt x="521182" y="142059"/>
                  </a:lnTo>
                  <a:lnTo>
                    <a:pt x="506983" y="183261"/>
                  </a:lnTo>
                  <a:lnTo>
                    <a:pt x="501269" y="230731"/>
                  </a:lnTo>
                  <a:lnTo>
                    <a:pt x="500888" y="247396"/>
                  </a:lnTo>
                  <a:lnTo>
                    <a:pt x="501267" y="266612"/>
                  </a:lnTo>
                  <a:lnTo>
                    <a:pt x="506856" y="318262"/>
                  </a:lnTo>
                  <a:lnTo>
                    <a:pt x="520376" y="360374"/>
                  </a:lnTo>
                  <a:lnTo>
                    <a:pt x="543480" y="391747"/>
                  </a:lnTo>
                  <a:lnTo>
                    <a:pt x="577566" y="411239"/>
                  </a:lnTo>
                  <a:lnTo>
                    <a:pt x="624839" y="417829"/>
                  </a:lnTo>
                  <a:lnTo>
                    <a:pt x="642104" y="416996"/>
                  </a:lnTo>
                  <a:lnTo>
                    <a:pt x="685038" y="404495"/>
                  </a:lnTo>
                  <a:lnTo>
                    <a:pt x="716131" y="378956"/>
                  </a:lnTo>
                  <a:lnTo>
                    <a:pt x="736822" y="342979"/>
                  </a:lnTo>
                  <a:lnTo>
                    <a:pt x="747849" y="298622"/>
                  </a:lnTo>
                  <a:lnTo>
                    <a:pt x="751331" y="248920"/>
                  </a:lnTo>
                  <a:lnTo>
                    <a:pt x="750952" y="230393"/>
                  </a:lnTo>
                  <a:lnTo>
                    <a:pt x="745363" y="179959"/>
                  </a:lnTo>
                  <a:lnTo>
                    <a:pt x="731682" y="138346"/>
                  </a:lnTo>
                  <a:lnTo>
                    <a:pt x="708374" y="107076"/>
                  </a:lnTo>
                  <a:lnTo>
                    <a:pt x="674296" y="87195"/>
                  </a:lnTo>
                  <a:lnTo>
                    <a:pt x="627379" y="80390"/>
                  </a:lnTo>
                  <a:close/>
                </a:path>
                <a:path w="5174615" h="499109">
                  <a:moveTo>
                    <a:pt x="4650232" y="8508"/>
                  </a:moveTo>
                  <a:lnTo>
                    <a:pt x="4714240" y="8508"/>
                  </a:lnTo>
                  <a:lnTo>
                    <a:pt x="4722502" y="8695"/>
                  </a:lnTo>
                  <a:lnTo>
                    <a:pt x="4764786" y="20700"/>
                  </a:lnTo>
                  <a:lnTo>
                    <a:pt x="4770755" y="25019"/>
                  </a:lnTo>
                  <a:lnTo>
                    <a:pt x="4790186" y="64008"/>
                  </a:lnTo>
                  <a:lnTo>
                    <a:pt x="4894325" y="350900"/>
                  </a:lnTo>
                  <a:lnTo>
                    <a:pt x="4895849" y="350900"/>
                  </a:lnTo>
                  <a:lnTo>
                    <a:pt x="5003672" y="64770"/>
                  </a:lnTo>
                  <a:lnTo>
                    <a:pt x="5006197" y="57249"/>
                  </a:lnTo>
                  <a:lnTo>
                    <a:pt x="5008816" y="50323"/>
                  </a:lnTo>
                  <a:lnTo>
                    <a:pt x="5032756" y="16382"/>
                  </a:lnTo>
                  <a:lnTo>
                    <a:pt x="5060822" y="8508"/>
                  </a:lnTo>
                  <a:lnTo>
                    <a:pt x="5069967" y="8508"/>
                  </a:lnTo>
                  <a:lnTo>
                    <a:pt x="5135752" y="8508"/>
                  </a:lnTo>
                  <a:lnTo>
                    <a:pt x="5142484" y="8508"/>
                  </a:lnTo>
                  <a:lnTo>
                    <a:pt x="5148198" y="9398"/>
                  </a:lnTo>
                  <a:lnTo>
                    <a:pt x="5153151" y="11175"/>
                  </a:lnTo>
                  <a:lnTo>
                    <a:pt x="5157977" y="12953"/>
                  </a:lnTo>
                  <a:lnTo>
                    <a:pt x="5161915" y="15494"/>
                  </a:lnTo>
                  <a:lnTo>
                    <a:pt x="5164963" y="18796"/>
                  </a:lnTo>
                  <a:lnTo>
                    <a:pt x="5168138" y="22098"/>
                  </a:lnTo>
                  <a:lnTo>
                    <a:pt x="5170423" y="26288"/>
                  </a:lnTo>
                  <a:lnTo>
                    <a:pt x="5172074" y="31114"/>
                  </a:lnTo>
                  <a:lnTo>
                    <a:pt x="5173725" y="35940"/>
                  </a:lnTo>
                  <a:lnTo>
                    <a:pt x="5174488" y="41401"/>
                  </a:lnTo>
                  <a:lnTo>
                    <a:pt x="5174488" y="47625"/>
                  </a:lnTo>
                  <a:lnTo>
                    <a:pt x="5174488" y="476631"/>
                  </a:lnTo>
                  <a:lnTo>
                    <a:pt x="5174488" y="479171"/>
                  </a:lnTo>
                  <a:lnTo>
                    <a:pt x="5173852" y="481329"/>
                  </a:lnTo>
                  <a:lnTo>
                    <a:pt x="5172456" y="483362"/>
                  </a:lnTo>
                  <a:lnTo>
                    <a:pt x="5171059" y="485266"/>
                  </a:lnTo>
                  <a:lnTo>
                    <a:pt x="5168645" y="486918"/>
                  </a:lnTo>
                  <a:lnTo>
                    <a:pt x="5164963" y="488188"/>
                  </a:lnTo>
                  <a:lnTo>
                    <a:pt x="5161407" y="489458"/>
                  </a:lnTo>
                  <a:lnTo>
                    <a:pt x="5156581" y="490347"/>
                  </a:lnTo>
                  <a:lnTo>
                    <a:pt x="5150739" y="491109"/>
                  </a:lnTo>
                  <a:lnTo>
                    <a:pt x="5144770" y="491871"/>
                  </a:lnTo>
                  <a:lnTo>
                    <a:pt x="5137149" y="492251"/>
                  </a:lnTo>
                  <a:lnTo>
                    <a:pt x="5128006" y="492251"/>
                  </a:lnTo>
                  <a:lnTo>
                    <a:pt x="5119116" y="492251"/>
                  </a:lnTo>
                  <a:lnTo>
                    <a:pt x="5111622" y="491871"/>
                  </a:lnTo>
                  <a:lnTo>
                    <a:pt x="5105654" y="491109"/>
                  </a:lnTo>
                  <a:lnTo>
                    <a:pt x="5099685" y="490347"/>
                  </a:lnTo>
                  <a:lnTo>
                    <a:pt x="5094986" y="489458"/>
                  </a:lnTo>
                  <a:lnTo>
                    <a:pt x="5091557" y="488188"/>
                  </a:lnTo>
                  <a:lnTo>
                    <a:pt x="5088000" y="486918"/>
                  </a:lnTo>
                  <a:lnTo>
                    <a:pt x="5085588" y="485266"/>
                  </a:lnTo>
                  <a:lnTo>
                    <a:pt x="5084064" y="483362"/>
                  </a:lnTo>
                  <a:lnTo>
                    <a:pt x="5082540" y="481329"/>
                  </a:lnTo>
                  <a:lnTo>
                    <a:pt x="5081905" y="479171"/>
                  </a:lnTo>
                  <a:lnTo>
                    <a:pt x="5081905" y="476631"/>
                  </a:lnTo>
                  <a:lnTo>
                    <a:pt x="5081905" y="84836"/>
                  </a:lnTo>
                  <a:lnTo>
                    <a:pt x="5081143" y="84836"/>
                  </a:lnTo>
                  <a:lnTo>
                    <a:pt x="4941570" y="476250"/>
                  </a:lnTo>
                  <a:lnTo>
                    <a:pt x="4940554" y="479425"/>
                  </a:lnTo>
                  <a:lnTo>
                    <a:pt x="4939030" y="482091"/>
                  </a:lnTo>
                  <a:lnTo>
                    <a:pt x="4936744" y="484250"/>
                  </a:lnTo>
                  <a:lnTo>
                    <a:pt x="4934458" y="486410"/>
                  </a:lnTo>
                  <a:lnTo>
                    <a:pt x="4931410" y="488061"/>
                  </a:lnTo>
                  <a:lnTo>
                    <a:pt x="4927599" y="489331"/>
                  </a:lnTo>
                  <a:lnTo>
                    <a:pt x="4923790" y="490474"/>
                  </a:lnTo>
                  <a:lnTo>
                    <a:pt x="4918837" y="491363"/>
                  </a:lnTo>
                  <a:lnTo>
                    <a:pt x="4912868" y="491744"/>
                  </a:lnTo>
                  <a:lnTo>
                    <a:pt x="4907025" y="492125"/>
                  </a:lnTo>
                  <a:lnTo>
                    <a:pt x="4899787" y="492251"/>
                  </a:lnTo>
                  <a:lnTo>
                    <a:pt x="4891405" y="492251"/>
                  </a:lnTo>
                  <a:lnTo>
                    <a:pt x="4882895" y="492251"/>
                  </a:lnTo>
                  <a:lnTo>
                    <a:pt x="4875784" y="491998"/>
                  </a:lnTo>
                  <a:lnTo>
                    <a:pt x="4869815" y="491363"/>
                  </a:lnTo>
                  <a:lnTo>
                    <a:pt x="4863845" y="490727"/>
                  </a:lnTo>
                  <a:lnTo>
                    <a:pt x="4858893" y="489712"/>
                  </a:lnTo>
                  <a:lnTo>
                    <a:pt x="4855083" y="488314"/>
                  </a:lnTo>
                  <a:lnTo>
                    <a:pt x="4851272" y="487045"/>
                  </a:lnTo>
                  <a:lnTo>
                    <a:pt x="4841494" y="476250"/>
                  </a:lnTo>
                  <a:lnTo>
                    <a:pt x="4706746" y="84836"/>
                  </a:lnTo>
                  <a:lnTo>
                    <a:pt x="4706112" y="84836"/>
                  </a:lnTo>
                  <a:lnTo>
                    <a:pt x="4706112" y="476631"/>
                  </a:lnTo>
                  <a:lnTo>
                    <a:pt x="4706112" y="479171"/>
                  </a:lnTo>
                  <a:lnTo>
                    <a:pt x="4705349" y="481329"/>
                  </a:lnTo>
                  <a:lnTo>
                    <a:pt x="4703952" y="483362"/>
                  </a:lnTo>
                  <a:lnTo>
                    <a:pt x="4702683" y="485266"/>
                  </a:lnTo>
                  <a:lnTo>
                    <a:pt x="4700143" y="486918"/>
                  </a:lnTo>
                  <a:lnTo>
                    <a:pt x="4696333" y="488188"/>
                  </a:lnTo>
                  <a:lnTo>
                    <a:pt x="4692649" y="489458"/>
                  </a:lnTo>
                  <a:lnTo>
                    <a:pt x="4687823" y="490347"/>
                  </a:lnTo>
                  <a:lnTo>
                    <a:pt x="4682109" y="491109"/>
                  </a:lnTo>
                  <a:lnTo>
                    <a:pt x="4676267" y="491871"/>
                  </a:lnTo>
                  <a:lnTo>
                    <a:pt x="4668773" y="492251"/>
                  </a:lnTo>
                  <a:lnTo>
                    <a:pt x="4659502" y="492251"/>
                  </a:lnTo>
                  <a:lnTo>
                    <a:pt x="4650613" y="492251"/>
                  </a:lnTo>
                  <a:lnTo>
                    <a:pt x="4643120" y="491871"/>
                  </a:lnTo>
                  <a:lnTo>
                    <a:pt x="4637277" y="491109"/>
                  </a:lnTo>
                  <a:lnTo>
                    <a:pt x="4631309" y="490347"/>
                  </a:lnTo>
                  <a:lnTo>
                    <a:pt x="4626483" y="489458"/>
                  </a:lnTo>
                  <a:lnTo>
                    <a:pt x="4622926" y="488188"/>
                  </a:lnTo>
                  <a:lnTo>
                    <a:pt x="4619244" y="486918"/>
                  </a:lnTo>
                  <a:lnTo>
                    <a:pt x="4616831" y="485266"/>
                  </a:lnTo>
                  <a:lnTo>
                    <a:pt x="4615434" y="483362"/>
                  </a:lnTo>
                  <a:lnTo>
                    <a:pt x="4614037" y="481329"/>
                  </a:lnTo>
                  <a:lnTo>
                    <a:pt x="4613401" y="479171"/>
                  </a:lnTo>
                  <a:lnTo>
                    <a:pt x="4613401" y="476631"/>
                  </a:lnTo>
                  <a:lnTo>
                    <a:pt x="4613401" y="47625"/>
                  </a:lnTo>
                  <a:lnTo>
                    <a:pt x="4635166" y="11064"/>
                  </a:lnTo>
                  <a:lnTo>
                    <a:pt x="4642276" y="9149"/>
                  </a:lnTo>
                  <a:lnTo>
                    <a:pt x="4650232" y="8508"/>
                  </a:lnTo>
                  <a:close/>
                </a:path>
                <a:path w="5174615" h="499109">
                  <a:moveTo>
                    <a:pt x="3516248" y="8508"/>
                  </a:moveTo>
                  <a:lnTo>
                    <a:pt x="3637152" y="8508"/>
                  </a:lnTo>
                  <a:lnTo>
                    <a:pt x="3658415" y="8983"/>
                  </a:lnTo>
                  <a:lnTo>
                    <a:pt x="3712083" y="16001"/>
                  </a:lnTo>
                  <a:lnTo>
                    <a:pt x="3752677" y="31432"/>
                  </a:lnTo>
                  <a:lnTo>
                    <a:pt x="3782377" y="55546"/>
                  </a:lnTo>
                  <a:lnTo>
                    <a:pt x="3804380" y="101774"/>
                  </a:lnTo>
                  <a:lnTo>
                    <a:pt x="3807206" y="130937"/>
                  </a:lnTo>
                  <a:lnTo>
                    <a:pt x="3806920" y="139578"/>
                  </a:lnTo>
                  <a:lnTo>
                    <a:pt x="3797204" y="178657"/>
                  </a:lnTo>
                  <a:lnTo>
                    <a:pt x="3768597" y="214375"/>
                  </a:lnTo>
                  <a:lnTo>
                    <a:pt x="3740149" y="229997"/>
                  </a:lnTo>
                  <a:lnTo>
                    <a:pt x="3750224" y="232163"/>
                  </a:lnTo>
                  <a:lnTo>
                    <a:pt x="3786324" y="247951"/>
                  </a:lnTo>
                  <a:lnTo>
                    <a:pt x="3814163" y="274617"/>
                  </a:lnTo>
                  <a:lnTo>
                    <a:pt x="3831655" y="311564"/>
                  </a:lnTo>
                  <a:lnTo>
                    <a:pt x="3835781" y="345694"/>
                  </a:lnTo>
                  <a:lnTo>
                    <a:pt x="3835350" y="358243"/>
                  </a:lnTo>
                  <a:lnTo>
                    <a:pt x="3824864" y="402270"/>
                  </a:lnTo>
                  <a:lnTo>
                    <a:pt x="3802663" y="436723"/>
                  </a:lnTo>
                  <a:lnTo>
                    <a:pt x="3770564" y="462039"/>
                  </a:lnTo>
                  <a:lnTo>
                    <a:pt x="3730722" y="478964"/>
                  </a:lnTo>
                  <a:lnTo>
                    <a:pt x="3684696" y="488037"/>
                  </a:lnTo>
                  <a:lnTo>
                    <a:pt x="3644138" y="489965"/>
                  </a:lnTo>
                  <a:lnTo>
                    <a:pt x="3516248" y="489965"/>
                  </a:lnTo>
                  <a:lnTo>
                    <a:pt x="3507993" y="489965"/>
                  </a:lnTo>
                  <a:lnTo>
                    <a:pt x="3501136" y="487552"/>
                  </a:lnTo>
                  <a:lnTo>
                    <a:pt x="3495547" y="482726"/>
                  </a:lnTo>
                  <a:lnTo>
                    <a:pt x="3489960" y="477900"/>
                  </a:lnTo>
                  <a:lnTo>
                    <a:pt x="3487166" y="470026"/>
                  </a:lnTo>
                  <a:lnTo>
                    <a:pt x="3487166" y="459104"/>
                  </a:lnTo>
                  <a:lnTo>
                    <a:pt x="3487166" y="39497"/>
                  </a:lnTo>
                  <a:lnTo>
                    <a:pt x="3487166" y="28575"/>
                  </a:lnTo>
                  <a:lnTo>
                    <a:pt x="3489960" y="20700"/>
                  </a:lnTo>
                  <a:lnTo>
                    <a:pt x="3495547" y="15875"/>
                  </a:lnTo>
                  <a:lnTo>
                    <a:pt x="3501136" y="10922"/>
                  </a:lnTo>
                  <a:lnTo>
                    <a:pt x="3507993" y="8508"/>
                  </a:lnTo>
                  <a:lnTo>
                    <a:pt x="3516248" y="8508"/>
                  </a:lnTo>
                  <a:close/>
                </a:path>
                <a:path w="5174615" h="499109">
                  <a:moveTo>
                    <a:pt x="2858008" y="8508"/>
                  </a:moveTo>
                  <a:lnTo>
                    <a:pt x="2922016" y="8508"/>
                  </a:lnTo>
                  <a:lnTo>
                    <a:pt x="2930278" y="8695"/>
                  </a:lnTo>
                  <a:lnTo>
                    <a:pt x="2972562" y="20700"/>
                  </a:lnTo>
                  <a:lnTo>
                    <a:pt x="2978531" y="25019"/>
                  </a:lnTo>
                  <a:lnTo>
                    <a:pt x="2997962" y="64008"/>
                  </a:lnTo>
                  <a:lnTo>
                    <a:pt x="3102101" y="350900"/>
                  </a:lnTo>
                  <a:lnTo>
                    <a:pt x="3103625" y="350900"/>
                  </a:lnTo>
                  <a:lnTo>
                    <a:pt x="3211448" y="64770"/>
                  </a:lnTo>
                  <a:lnTo>
                    <a:pt x="3213973" y="57249"/>
                  </a:lnTo>
                  <a:lnTo>
                    <a:pt x="3216592" y="50323"/>
                  </a:lnTo>
                  <a:lnTo>
                    <a:pt x="3240532" y="16382"/>
                  </a:lnTo>
                  <a:lnTo>
                    <a:pt x="3268598" y="8508"/>
                  </a:lnTo>
                  <a:lnTo>
                    <a:pt x="3277742" y="8508"/>
                  </a:lnTo>
                  <a:lnTo>
                    <a:pt x="3343529" y="8508"/>
                  </a:lnTo>
                  <a:lnTo>
                    <a:pt x="3350260" y="8508"/>
                  </a:lnTo>
                  <a:lnTo>
                    <a:pt x="3356101" y="9398"/>
                  </a:lnTo>
                  <a:lnTo>
                    <a:pt x="3360927" y="11175"/>
                  </a:lnTo>
                  <a:lnTo>
                    <a:pt x="3365754" y="12953"/>
                  </a:lnTo>
                  <a:lnTo>
                    <a:pt x="3369691" y="15494"/>
                  </a:lnTo>
                  <a:lnTo>
                    <a:pt x="3372739" y="18796"/>
                  </a:lnTo>
                  <a:lnTo>
                    <a:pt x="3375914" y="22098"/>
                  </a:lnTo>
                  <a:lnTo>
                    <a:pt x="3378199" y="26288"/>
                  </a:lnTo>
                  <a:lnTo>
                    <a:pt x="3379850" y="31114"/>
                  </a:lnTo>
                  <a:lnTo>
                    <a:pt x="3381501" y="35940"/>
                  </a:lnTo>
                  <a:lnTo>
                    <a:pt x="3382264" y="41401"/>
                  </a:lnTo>
                  <a:lnTo>
                    <a:pt x="3382264" y="47625"/>
                  </a:lnTo>
                  <a:lnTo>
                    <a:pt x="3382264" y="476631"/>
                  </a:lnTo>
                  <a:lnTo>
                    <a:pt x="3382264" y="479171"/>
                  </a:lnTo>
                  <a:lnTo>
                    <a:pt x="3381629" y="481329"/>
                  </a:lnTo>
                  <a:lnTo>
                    <a:pt x="3380232" y="483362"/>
                  </a:lnTo>
                  <a:lnTo>
                    <a:pt x="3378835" y="485266"/>
                  </a:lnTo>
                  <a:lnTo>
                    <a:pt x="3376421" y="486918"/>
                  </a:lnTo>
                  <a:lnTo>
                    <a:pt x="3372739" y="488188"/>
                  </a:lnTo>
                  <a:lnTo>
                    <a:pt x="3369183" y="489458"/>
                  </a:lnTo>
                  <a:lnTo>
                    <a:pt x="3364357" y="490347"/>
                  </a:lnTo>
                  <a:lnTo>
                    <a:pt x="3358515" y="491109"/>
                  </a:lnTo>
                  <a:lnTo>
                    <a:pt x="3352545" y="491871"/>
                  </a:lnTo>
                  <a:lnTo>
                    <a:pt x="3344925" y="492251"/>
                  </a:lnTo>
                  <a:lnTo>
                    <a:pt x="3335782" y="492251"/>
                  </a:lnTo>
                  <a:lnTo>
                    <a:pt x="3326891" y="492251"/>
                  </a:lnTo>
                  <a:lnTo>
                    <a:pt x="3319398" y="491871"/>
                  </a:lnTo>
                  <a:lnTo>
                    <a:pt x="3313430" y="491109"/>
                  </a:lnTo>
                  <a:lnTo>
                    <a:pt x="3307461" y="490347"/>
                  </a:lnTo>
                  <a:lnTo>
                    <a:pt x="3302762" y="489458"/>
                  </a:lnTo>
                  <a:lnTo>
                    <a:pt x="3299333" y="488188"/>
                  </a:lnTo>
                  <a:lnTo>
                    <a:pt x="3295776" y="486918"/>
                  </a:lnTo>
                  <a:lnTo>
                    <a:pt x="3293364" y="485266"/>
                  </a:lnTo>
                  <a:lnTo>
                    <a:pt x="3291840" y="483362"/>
                  </a:lnTo>
                  <a:lnTo>
                    <a:pt x="3290316" y="481329"/>
                  </a:lnTo>
                  <a:lnTo>
                    <a:pt x="3289681" y="479171"/>
                  </a:lnTo>
                  <a:lnTo>
                    <a:pt x="3289681" y="476631"/>
                  </a:lnTo>
                  <a:lnTo>
                    <a:pt x="3289681" y="84836"/>
                  </a:lnTo>
                  <a:lnTo>
                    <a:pt x="3288918" y="84836"/>
                  </a:lnTo>
                  <a:lnTo>
                    <a:pt x="3149345" y="476250"/>
                  </a:lnTo>
                  <a:lnTo>
                    <a:pt x="3148330" y="479425"/>
                  </a:lnTo>
                  <a:lnTo>
                    <a:pt x="3146806" y="482091"/>
                  </a:lnTo>
                  <a:lnTo>
                    <a:pt x="3144519" y="484250"/>
                  </a:lnTo>
                  <a:lnTo>
                    <a:pt x="3142234" y="486410"/>
                  </a:lnTo>
                  <a:lnTo>
                    <a:pt x="3139186" y="488061"/>
                  </a:lnTo>
                  <a:lnTo>
                    <a:pt x="3135375" y="489331"/>
                  </a:lnTo>
                  <a:lnTo>
                    <a:pt x="3131566" y="490474"/>
                  </a:lnTo>
                  <a:lnTo>
                    <a:pt x="3126613" y="491363"/>
                  </a:lnTo>
                  <a:lnTo>
                    <a:pt x="3120643" y="491744"/>
                  </a:lnTo>
                  <a:lnTo>
                    <a:pt x="3114801" y="492125"/>
                  </a:lnTo>
                  <a:lnTo>
                    <a:pt x="3107563" y="492251"/>
                  </a:lnTo>
                  <a:lnTo>
                    <a:pt x="3099181" y="492251"/>
                  </a:lnTo>
                  <a:lnTo>
                    <a:pt x="3090671" y="492251"/>
                  </a:lnTo>
                  <a:lnTo>
                    <a:pt x="3083560" y="491998"/>
                  </a:lnTo>
                  <a:lnTo>
                    <a:pt x="3077591" y="491363"/>
                  </a:lnTo>
                  <a:lnTo>
                    <a:pt x="3071621" y="490727"/>
                  </a:lnTo>
                  <a:lnTo>
                    <a:pt x="3066668" y="489712"/>
                  </a:lnTo>
                  <a:lnTo>
                    <a:pt x="3062859" y="488314"/>
                  </a:lnTo>
                  <a:lnTo>
                    <a:pt x="3059048" y="487045"/>
                  </a:lnTo>
                  <a:lnTo>
                    <a:pt x="3049269" y="476250"/>
                  </a:lnTo>
                  <a:lnTo>
                    <a:pt x="2914522" y="84836"/>
                  </a:lnTo>
                  <a:lnTo>
                    <a:pt x="2913888" y="84836"/>
                  </a:lnTo>
                  <a:lnTo>
                    <a:pt x="2913888" y="476631"/>
                  </a:lnTo>
                  <a:lnTo>
                    <a:pt x="2913888" y="479171"/>
                  </a:lnTo>
                  <a:lnTo>
                    <a:pt x="2913125" y="481329"/>
                  </a:lnTo>
                  <a:lnTo>
                    <a:pt x="2911729" y="483362"/>
                  </a:lnTo>
                  <a:lnTo>
                    <a:pt x="2910459" y="485266"/>
                  </a:lnTo>
                  <a:lnTo>
                    <a:pt x="2907918" y="486918"/>
                  </a:lnTo>
                  <a:lnTo>
                    <a:pt x="2904109" y="488188"/>
                  </a:lnTo>
                  <a:lnTo>
                    <a:pt x="2900425" y="489458"/>
                  </a:lnTo>
                  <a:lnTo>
                    <a:pt x="2895726" y="490347"/>
                  </a:lnTo>
                  <a:lnTo>
                    <a:pt x="2889885" y="491109"/>
                  </a:lnTo>
                  <a:lnTo>
                    <a:pt x="2884042" y="491871"/>
                  </a:lnTo>
                  <a:lnTo>
                    <a:pt x="2876549" y="492251"/>
                  </a:lnTo>
                  <a:lnTo>
                    <a:pt x="2867279" y="492251"/>
                  </a:lnTo>
                  <a:lnTo>
                    <a:pt x="2858389" y="492251"/>
                  </a:lnTo>
                  <a:lnTo>
                    <a:pt x="2850895" y="491871"/>
                  </a:lnTo>
                  <a:lnTo>
                    <a:pt x="2845054" y="491109"/>
                  </a:lnTo>
                  <a:lnTo>
                    <a:pt x="2839085" y="490347"/>
                  </a:lnTo>
                  <a:lnTo>
                    <a:pt x="2834259" y="489458"/>
                  </a:lnTo>
                  <a:lnTo>
                    <a:pt x="2830702" y="488188"/>
                  </a:lnTo>
                  <a:lnTo>
                    <a:pt x="2827019" y="486918"/>
                  </a:lnTo>
                  <a:lnTo>
                    <a:pt x="2824607" y="485266"/>
                  </a:lnTo>
                  <a:lnTo>
                    <a:pt x="2823210" y="483362"/>
                  </a:lnTo>
                  <a:lnTo>
                    <a:pt x="2821813" y="481329"/>
                  </a:lnTo>
                  <a:lnTo>
                    <a:pt x="2821177" y="479171"/>
                  </a:lnTo>
                  <a:lnTo>
                    <a:pt x="2821177" y="476631"/>
                  </a:lnTo>
                  <a:lnTo>
                    <a:pt x="2821177" y="47625"/>
                  </a:lnTo>
                  <a:lnTo>
                    <a:pt x="2842942" y="11064"/>
                  </a:lnTo>
                  <a:lnTo>
                    <a:pt x="2850052" y="9149"/>
                  </a:lnTo>
                  <a:lnTo>
                    <a:pt x="2858008" y="8508"/>
                  </a:lnTo>
                  <a:close/>
                </a:path>
                <a:path w="5174615" h="499109">
                  <a:moveTo>
                    <a:pt x="965073" y="8508"/>
                  </a:moveTo>
                  <a:lnTo>
                    <a:pt x="1089660" y="8508"/>
                  </a:lnTo>
                  <a:lnTo>
                    <a:pt x="1098756" y="8556"/>
                  </a:lnTo>
                  <a:lnTo>
                    <a:pt x="1143253" y="11175"/>
                  </a:lnTo>
                  <a:lnTo>
                    <a:pt x="1183526" y="20659"/>
                  </a:lnTo>
                  <a:lnTo>
                    <a:pt x="1226421" y="43846"/>
                  </a:lnTo>
                  <a:lnTo>
                    <a:pt x="1254950" y="79172"/>
                  </a:lnTo>
                  <a:lnTo>
                    <a:pt x="1267696" y="126706"/>
                  </a:lnTo>
                  <a:lnTo>
                    <a:pt x="1268221" y="140588"/>
                  </a:lnTo>
                  <a:lnTo>
                    <a:pt x="1267840" y="152423"/>
                  </a:lnTo>
                  <a:lnTo>
                    <a:pt x="1258700" y="194429"/>
                  </a:lnTo>
                  <a:lnTo>
                    <a:pt x="1237755" y="227786"/>
                  </a:lnTo>
                  <a:lnTo>
                    <a:pt x="1205630" y="252920"/>
                  </a:lnTo>
                  <a:lnTo>
                    <a:pt x="1174877" y="266064"/>
                  </a:lnTo>
                  <a:lnTo>
                    <a:pt x="1182115" y="269494"/>
                  </a:lnTo>
                  <a:lnTo>
                    <a:pt x="1212977" y="296672"/>
                  </a:lnTo>
                  <a:lnTo>
                    <a:pt x="1236186" y="335391"/>
                  </a:lnTo>
                  <a:lnTo>
                    <a:pt x="1243329" y="351663"/>
                  </a:lnTo>
                  <a:lnTo>
                    <a:pt x="1283842" y="446532"/>
                  </a:lnTo>
                  <a:lnTo>
                    <a:pt x="1293240" y="474852"/>
                  </a:lnTo>
                  <a:lnTo>
                    <a:pt x="1293240" y="477393"/>
                  </a:lnTo>
                  <a:lnTo>
                    <a:pt x="1293240" y="480060"/>
                  </a:lnTo>
                  <a:lnTo>
                    <a:pt x="1292732" y="482346"/>
                  </a:lnTo>
                  <a:lnTo>
                    <a:pt x="1291716" y="484250"/>
                  </a:lnTo>
                  <a:lnTo>
                    <a:pt x="1290701" y="486156"/>
                  </a:lnTo>
                  <a:lnTo>
                    <a:pt x="1247719" y="492204"/>
                  </a:lnTo>
                  <a:lnTo>
                    <a:pt x="1238885" y="492251"/>
                  </a:lnTo>
                  <a:lnTo>
                    <a:pt x="1228470" y="492251"/>
                  </a:lnTo>
                  <a:lnTo>
                    <a:pt x="1220089" y="491998"/>
                  </a:lnTo>
                  <a:lnTo>
                    <a:pt x="1213992" y="491489"/>
                  </a:lnTo>
                  <a:lnTo>
                    <a:pt x="1207769" y="490982"/>
                  </a:lnTo>
                  <a:lnTo>
                    <a:pt x="1202816" y="490093"/>
                  </a:lnTo>
                  <a:lnTo>
                    <a:pt x="1199261" y="488696"/>
                  </a:lnTo>
                  <a:lnTo>
                    <a:pt x="1195704" y="487299"/>
                  </a:lnTo>
                  <a:lnTo>
                    <a:pt x="1193038" y="485648"/>
                  </a:lnTo>
                  <a:lnTo>
                    <a:pt x="1191640" y="483488"/>
                  </a:lnTo>
                  <a:lnTo>
                    <a:pt x="1190116" y="481457"/>
                  </a:lnTo>
                  <a:lnTo>
                    <a:pt x="1188846" y="478916"/>
                  </a:lnTo>
                  <a:lnTo>
                    <a:pt x="1187830" y="475869"/>
                  </a:lnTo>
                  <a:lnTo>
                    <a:pt x="1144777" y="368300"/>
                  </a:lnTo>
                  <a:lnTo>
                    <a:pt x="1125652" y="329207"/>
                  </a:lnTo>
                  <a:lnTo>
                    <a:pt x="1091945" y="298069"/>
                  </a:lnTo>
                  <a:lnTo>
                    <a:pt x="1064387" y="293243"/>
                  </a:lnTo>
                  <a:lnTo>
                    <a:pt x="1033906" y="293243"/>
                  </a:lnTo>
                  <a:lnTo>
                    <a:pt x="1033906" y="476631"/>
                  </a:lnTo>
                  <a:lnTo>
                    <a:pt x="1033906" y="479171"/>
                  </a:lnTo>
                  <a:lnTo>
                    <a:pt x="1008506" y="491109"/>
                  </a:lnTo>
                  <a:lnTo>
                    <a:pt x="1002411" y="491871"/>
                  </a:lnTo>
                  <a:lnTo>
                    <a:pt x="994410" y="492251"/>
                  </a:lnTo>
                  <a:lnTo>
                    <a:pt x="984757" y="492251"/>
                  </a:lnTo>
                  <a:lnTo>
                    <a:pt x="975360" y="492251"/>
                  </a:lnTo>
                  <a:lnTo>
                    <a:pt x="967486" y="491871"/>
                  </a:lnTo>
                  <a:lnTo>
                    <a:pt x="961136" y="491109"/>
                  </a:lnTo>
                  <a:lnTo>
                    <a:pt x="954786" y="490347"/>
                  </a:lnTo>
                  <a:lnTo>
                    <a:pt x="949705" y="489458"/>
                  </a:lnTo>
                  <a:lnTo>
                    <a:pt x="946023" y="488188"/>
                  </a:lnTo>
                  <a:lnTo>
                    <a:pt x="942339" y="486918"/>
                  </a:lnTo>
                  <a:lnTo>
                    <a:pt x="939673" y="485266"/>
                  </a:lnTo>
                  <a:lnTo>
                    <a:pt x="938276" y="483362"/>
                  </a:lnTo>
                  <a:lnTo>
                    <a:pt x="936751" y="481329"/>
                  </a:lnTo>
                  <a:lnTo>
                    <a:pt x="935989" y="479171"/>
                  </a:lnTo>
                  <a:lnTo>
                    <a:pt x="935989" y="476631"/>
                  </a:lnTo>
                  <a:lnTo>
                    <a:pt x="935989" y="39497"/>
                  </a:lnTo>
                  <a:lnTo>
                    <a:pt x="935989" y="28575"/>
                  </a:lnTo>
                  <a:lnTo>
                    <a:pt x="938783" y="20700"/>
                  </a:lnTo>
                  <a:lnTo>
                    <a:pt x="944371" y="15875"/>
                  </a:lnTo>
                  <a:lnTo>
                    <a:pt x="949960" y="10922"/>
                  </a:lnTo>
                  <a:lnTo>
                    <a:pt x="956817" y="8508"/>
                  </a:lnTo>
                  <a:lnTo>
                    <a:pt x="965073" y="8508"/>
                  </a:lnTo>
                  <a:close/>
                </a:path>
                <a:path w="5174615" h="499109">
                  <a:moveTo>
                    <a:pt x="4165345" y="6350"/>
                  </a:moveTo>
                  <a:lnTo>
                    <a:pt x="4174743" y="6350"/>
                  </a:lnTo>
                  <a:lnTo>
                    <a:pt x="4182617" y="6730"/>
                  </a:lnTo>
                  <a:lnTo>
                    <a:pt x="4188714" y="7493"/>
                  </a:lnTo>
                  <a:lnTo>
                    <a:pt x="4194937" y="8254"/>
                  </a:lnTo>
                  <a:lnTo>
                    <a:pt x="4214114" y="19431"/>
                  </a:lnTo>
                  <a:lnTo>
                    <a:pt x="4214114" y="21971"/>
                  </a:lnTo>
                  <a:lnTo>
                    <a:pt x="4214114" y="306197"/>
                  </a:lnTo>
                  <a:lnTo>
                    <a:pt x="4218025" y="344898"/>
                  </a:lnTo>
                  <a:lnTo>
                    <a:pt x="4235207" y="383339"/>
                  </a:lnTo>
                  <a:lnTo>
                    <a:pt x="4273042" y="411352"/>
                  </a:lnTo>
                  <a:lnTo>
                    <a:pt x="4314190" y="418211"/>
                  </a:lnTo>
                  <a:lnTo>
                    <a:pt x="4325407" y="417760"/>
                  </a:lnTo>
                  <a:lnTo>
                    <a:pt x="4364251" y="407169"/>
                  </a:lnTo>
                  <a:lnTo>
                    <a:pt x="4397581" y="375332"/>
                  </a:lnTo>
                  <a:lnTo>
                    <a:pt x="4411027" y="335772"/>
                  </a:lnTo>
                  <a:lnTo>
                    <a:pt x="4412742" y="311785"/>
                  </a:lnTo>
                  <a:lnTo>
                    <a:pt x="4412742" y="21971"/>
                  </a:lnTo>
                  <a:lnTo>
                    <a:pt x="4412742" y="19431"/>
                  </a:lnTo>
                  <a:lnTo>
                    <a:pt x="4413504" y="17272"/>
                  </a:lnTo>
                  <a:lnTo>
                    <a:pt x="4415027" y="15240"/>
                  </a:lnTo>
                  <a:lnTo>
                    <a:pt x="4416424" y="13334"/>
                  </a:lnTo>
                  <a:lnTo>
                    <a:pt x="4437888" y="7493"/>
                  </a:lnTo>
                  <a:lnTo>
                    <a:pt x="4444238" y="6730"/>
                  </a:lnTo>
                  <a:lnTo>
                    <a:pt x="4452112" y="6350"/>
                  </a:lnTo>
                  <a:lnTo>
                    <a:pt x="4461510" y="6350"/>
                  </a:lnTo>
                  <a:lnTo>
                    <a:pt x="4470908" y="6350"/>
                  </a:lnTo>
                  <a:lnTo>
                    <a:pt x="4478655" y="6730"/>
                  </a:lnTo>
                  <a:lnTo>
                    <a:pt x="4484750" y="7493"/>
                  </a:lnTo>
                  <a:lnTo>
                    <a:pt x="4490846" y="8254"/>
                  </a:lnTo>
                  <a:lnTo>
                    <a:pt x="4507230" y="15240"/>
                  </a:lnTo>
                  <a:lnTo>
                    <a:pt x="4508754" y="17272"/>
                  </a:lnTo>
                  <a:lnTo>
                    <a:pt x="4509516" y="19431"/>
                  </a:lnTo>
                  <a:lnTo>
                    <a:pt x="4509516" y="21971"/>
                  </a:lnTo>
                  <a:lnTo>
                    <a:pt x="4509516" y="310641"/>
                  </a:lnTo>
                  <a:lnTo>
                    <a:pt x="4506261" y="352647"/>
                  </a:lnTo>
                  <a:lnTo>
                    <a:pt x="4496435" y="389889"/>
                  </a:lnTo>
                  <a:lnTo>
                    <a:pt x="4470038" y="436306"/>
                  </a:lnTo>
                  <a:lnTo>
                    <a:pt x="4429902" y="470392"/>
                  </a:lnTo>
                  <a:lnTo>
                    <a:pt x="4376312" y="491476"/>
                  </a:lnTo>
                  <a:lnTo>
                    <a:pt x="4333553" y="497814"/>
                  </a:lnTo>
                  <a:lnTo>
                    <a:pt x="4310125" y="498601"/>
                  </a:lnTo>
                  <a:lnTo>
                    <a:pt x="4287956" y="497887"/>
                  </a:lnTo>
                  <a:lnTo>
                    <a:pt x="4247189" y="492172"/>
                  </a:lnTo>
                  <a:lnTo>
                    <a:pt x="4195238" y="472979"/>
                  </a:lnTo>
                  <a:lnTo>
                    <a:pt x="4155819" y="440588"/>
                  </a:lnTo>
                  <a:lnTo>
                    <a:pt x="4129405" y="395350"/>
                  </a:lnTo>
                  <a:lnTo>
                    <a:pt x="4119514" y="357997"/>
                  </a:lnTo>
                  <a:lnTo>
                    <a:pt x="4116196" y="314833"/>
                  </a:lnTo>
                  <a:lnTo>
                    <a:pt x="4116196" y="21971"/>
                  </a:lnTo>
                  <a:lnTo>
                    <a:pt x="4116196" y="19431"/>
                  </a:lnTo>
                  <a:lnTo>
                    <a:pt x="4116959" y="17272"/>
                  </a:lnTo>
                  <a:lnTo>
                    <a:pt x="4118483" y="15240"/>
                  </a:lnTo>
                  <a:lnTo>
                    <a:pt x="4119880" y="13334"/>
                  </a:lnTo>
                  <a:lnTo>
                    <a:pt x="4122546" y="11683"/>
                  </a:lnTo>
                  <a:lnTo>
                    <a:pt x="4126484" y="10414"/>
                  </a:lnTo>
                  <a:lnTo>
                    <a:pt x="4130293" y="9144"/>
                  </a:lnTo>
                  <a:lnTo>
                    <a:pt x="4135373" y="8254"/>
                  </a:lnTo>
                  <a:lnTo>
                    <a:pt x="4141469" y="7493"/>
                  </a:lnTo>
                  <a:lnTo>
                    <a:pt x="4147692" y="6730"/>
                  </a:lnTo>
                  <a:lnTo>
                    <a:pt x="4155693" y="6350"/>
                  </a:lnTo>
                  <a:lnTo>
                    <a:pt x="4165345" y="6350"/>
                  </a:lnTo>
                  <a:close/>
                </a:path>
                <a:path w="5174615" h="499109">
                  <a:moveTo>
                    <a:pt x="3963035" y="6350"/>
                  </a:moveTo>
                  <a:lnTo>
                    <a:pt x="3972687" y="6350"/>
                  </a:lnTo>
                  <a:lnTo>
                    <a:pt x="3980561" y="6730"/>
                  </a:lnTo>
                  <a:lnTo>
                    <a:pt x="3986784" y="7493"/>
                  </a:lnTo>
                  <a:lnTo>
                    <a:pt x="3993007" y="8254"/>
                  </a:lnTo>
                  <a:lnTo>
                    <a:pt x="3997960" y="9144"/>
                  </a:lnTo>
                  <a:lnTo>
                    <a:pt x="4001642" y="10414"/>
                  </a:lnTo>
                  <a:lnTo>
                    <a:pt x="4005452" y="11683"/>
                  </a:lnTo>
                  <a:lnTo>
                    <a:pt x="4008119" y="13334"/>
                  </a:lnTo>
                  <a:lnTo>
                    <a:pt x="4009643" y="15240"/>
                  </a:lnTo>
                  <a:lnTo>
                    <a:pt x="4011294" y="17272"/>
                  </a:lnTo>
                  <a:lnTo>
                    <a:pt x="4012184" y="19431"/>
                  </a:lnTo>
                  <a:lnTo>
                    <a:pt x="4012184" y="21971"/>
                  </a:lnTo>
                  <a:lnTo>
                    <a:pt x="4012184" y="476631"/>
                  </a:lnTo>
                  <a:lnTo>
                    <a:pt x="4012184" y="479171"/>
                  </a:lnTo>
                  <a:lnTo>
                    <a:pt x="4011294" y="481329"/>
                  </a:lnTo>
                  <a:lnTo>
                    <a:pt x="4009643" y="483362"/>
                  </a:lnTo>
                  <a:lnTo>
                    <a:pt x="4008119" y="485266"/>
                  </a:lnTo>
                  <a:lnTo>
                    <a:pt x="4005452" y="486918"/>
                  </a:lnTo>
                  <a:lnTo>
                    <a:pt x="4001642" y="488188"/>
                  </a:lnTo>
                  <a:lnTo>
                    <a:pt x="3997960" y="489458"/>
                  </a:lnTo>
                  <a:lnTo>
                    <a:pt x="3993007" y="490347"/>
                  </a:lnTo>
                  <a:lnTo>
                    <a:pt x="3986784" y="491109"/>
                  </a:lnTo>
                  <a:lnTo>
                    <a:pt x="3980561" y="491871"/>
                  </a:lnTo>
                  <a:lnTo>
                    <a:pt x="3972687" y="492251"/>
                  </a:lnTo>
                  <a:lnTo>
                    <a:pt x="3963035" y="492251"/>
                  </a:lnTo>
                  <a:lnTo>
                    <a:pt x="3953637" y="492251"/>
                  </a:lnTo>
                  <a:lnTo>
                    <a:pt x="3945763" y="491871"/>
                  </a:lnTo>
                  <a:lnTo>
                    <a:pt x="3939413" y="491109"/>
                  </a:lnTo>
                  <a:lnTo>
                    <a:pt x="3933063" y="490347"/>
                  </a:lnTo>
                  <a:lnTo>
                    <a:pt x="3927983" y="489458"/>
                  </a:lnTo>
                  <a:lnTo>
                    <a:pt x="3924299" y="488188"/>
                  </a:lnTo>
                  <a:lnTo>
                    <a:pt x="3920616" y="486918"/>
                  </a:lnTo>
                  <a:lnTo>
                    <a:pt x="3917949" y="485266"/>
                  </a:lnTo>
                  <a:lnTo>
                    <a:pt x="3916298" y="483362"/>
                  </a:lnTo>
                  <a:lnTo>
                    <a:pt x="3914647" y="481329"/>
                  </a:lnTo>
                  <a:lnTo>
                    <a:pt x="3913886" y="479171"/>
                  </a:lnTo>
                  <a:lnTo>
                    <a:pt x="3913886" y="476631"/>
                  </a:lnTo>
                  <a:lnTo>
                    <a:pt x="3913886" y="21971"/>
                  </a:lnTo>
                  <a:lnTo>
                    <a:pt x="3913886" y="19431"/>
                  </a:lnTo>
                  <a:lnTo>
                    <a:pt x="3914647" y="17272"/>
                  </a:lnTo>
                  <a:lnTo>
                    <a:pt x="3916298" y="15240"/>
                  </a:lnTo>
                  <a:lnTo>
                    <a:pt x="3917949" y="13334"/>
                  </a:lnTo>
                  <a:lnTo>
                    <a:pt x="3920616" y="11683"/>
                  </a:lnTo>
                  <a:lnTo>
                    <a:pt x="3924554" y="10414"/>
                  </a:lnTo>
                  <a:lnTo>
                    <a:pt x="3928364" y="9144"/>
                  </a:lnTo>
                  <a:lnTo>
                    <a:pt x="3933316" y="8254"/>
                  </a:lnTo>
                  <a:lnTo>
                    <a:pt x="3939540" y="7493"/>
                  </a:lnTo>
                  <a:lnTo>
                    <a:pt x="3945763" y="6730"/>
                  </a:lnTo>
                  <a:lnTo>
                    <a:pt x="3953637" y="6350"/>
                  </a:lnTo>
                  <a:lnTo>
                    <a:pt x="3963035" y="6350"/>
                  </a:lnTo>
                  <a:close/>
                </a:path>
                <a:path w="5174615" h="499109">
                  <a:moveTo>
                    <a:pt x="2533904" y="6350"/>
                  </a:moveTo>
                  <a:lnTo>
                    <a:pt x="2577591" y="7239"/>
                  </a:lnTo>
                  <a:lnTo>
                    <a:pt x="2589148" y="9525"/>
                  </a:lnTo>
                  <a:lnTo>
                    <a:pt x="2593974" y="10922"/>
                  </a:lnTo>
                  <a:lnTo>
                    <a:pt x="2597531" y="12953"/>
                  </a:lnTo>
                  <a:lnTo>
                    <a:pt x="2599563" y="15621"/>
                  </a:lnTo>
                  <a:lnTo>
                    <a:pt x="2601721" y="18414"/>
                  </a:lnTo>
                  <a:lnTo>
                    <a:pt x="2603499" y="22098"/>
                  </a:lnTo>
                  <a:lnTo>
                    <a:pt x="2605023" y="26797"/>
                  </a:lnTo>
                  <a:lnTo>
                    <a:pt x="2753867" y="453516"/>
                  </a:lnTo>
                  <a:lnTo>
                    <a:pt x="2756789" y="462534"/>
                  </a:lnTo>
                  <a:lnTo>
                    <a:pt x="2758693" y="469519"/>
                  </a:lnTo>
                  <a:lnTo>
                    <a:pt x="2759329" y="474725"/>
                  </a:lnTo>
                  <a:lnTo>
                    <a:pt x="2760091" y="479933"/>
                  </a:lnTo>
                  <a:lnTo>
                    <a:pt x="2721873" y="492202"/>
                  </a:lnTo>
                  <a:lnTo>
                    <a:pt x="2713227" y="492251"/>
                  </a:lnTo>
                  <a:lnTo>
                    <a:pt x="2704300" y="492226"/>
                  </a:lnTo>
                  <a:lnTo>
                    <a:pt x="2663824" y="488314"/>
                  </a:lnTo>
                  <a:lnTo>
                    <a:pt x="2655950" y="477012"/>
                  </a:lnTo>
                  <a:lnTo>
                    <a:pt x="2623566" y="380238"/>
                  </a:lnTo>
                  <a:lnTo>
                    <a:pt x="2442717" y="380238"/>
                  </a:lnTo>
                  <a:lnTo>
                    <a:pt x="2412238" y="474345"/>
                  </a:lnTo>
                  <a:lnTo>
                    <a:pt x="2411221" y="477900"/>
                  </a:lnTo>
                  <a:lnTo>
                    <a:pt x="2409952" y="480822"/>
                  </a:lnTo>
                  <a:lnTo>
                    <a:pt x="2408301" y="483108"/>
                  </a:lnTo>
                  <a:lnTo>
                    <a:pt x="2406777" y="485521"/>
                  </a:lnTo>
                  <a:lnTo>
                    <a:pt x="2404110" y="487299"/>
                  </a:lnTo>
                  <a:lnTo>
                    <a:pt x="2359405" y="492251"/>
                  </a:lnTo>
                  <a:lnTo>
                    <a:pt x="2351307" y="492180"/>
                  </a:lnTo>
                  <a:lnTo>
                    <a:pt x="2319274" y="485775"/>
                  </a:lnTo>
                  <a:lnTo>
                    <a:pt x="2316733" y="482853"/>
                  </a:lnTo>
                  <a:lnTo>
                    <a:pt x="2315844" y="478916"/>
                  </a:lnTo>
                  <a:lnTo>
                    <a:pt x="2316606" y="473710"/>
                  </a:lnTo>
                  <a:lnTo>
                    <a:pt x="2317368" y="468502"/>
                  </a:lnTo>
                  <a:lnTo>
                    <a:pt x="2470657" y="25653"/>
                  </a:lnTo>
                  <a:lnTo>
                    <a:pt x="2475865" y="15494"/>
                  </a:lnTo>
                  <a:lnTo>
                    <a:pt x="2477896" y="12826"/>
                  </a:lnTo>
                  <a:lnTo>
                    <a:pt x="2481071" y="10922"/>
                  </a:lnTo>
                  <a:lnTo>
                    <a:pt x="2485390" y="9525"/>
                  </a:lnTo>
                  <a:lnTo>
                    <a:pt x="2489707" y="8127"/>
                  </a:lnTo>
                  <a:lnTo>
                    <a:pt x="2524855" y="6375"/>
                  </a:lnTo>
                  <a:lnTo>
                    <a:pt x="2533904" y="6350"/>
                  </a:lnTo>
                  <a:close/>
                </a:path>
                <a:path w="5174615" h="499109">
                  <a:moveTo>
                    <a:pt x="1414906" y="6350"/>
                  </a:moveTo>
                  <a:lnTo>
                    <a:pt x="1424558" y="6350"/>
                  </a:lnTo>
                  <a:lnTo>
                    <a:pt x="1432432" y="6730"/>
                  </a:lnTo>
                  <a:lnTo>
                    <a:pt x="1438655" y="7493"/>
                  </a:lnTo>
                  <a:lnTo>
                    <a:pt x="1444878" y="8254"/>
                  </a:lnTo>
                  <a:lnTo>
                    <a:pt x="1449831" y="9144"/>
                  </a:lnTo>
                  <a:lnTo>
                    <a:pt x="1453514" y="10414"/>
                  </a:lnTo>
                  <a:lnTo>
                    <a:pt x="1457325" y="11683"/>
                  </a:lnTo>
                  <a:lnTo>
                    <a:pt x="1459864" y="13334"/>
                  </a:lnTo>
                  <a:lnTo>
                    <a:pt x="1461389" y="15240"/>
                  </a:lnTo>
                  <a:lnTo>
                    <a:pt x="1462913" y="17272"/>
                  </a:lnTo>
                  <a:lnTo>
                    <a:pt x="1463675" y="19558"/>
                  </a:lnTo>
                  <a:lnTo>
                    <a:pt x="1463675" y="22351"/>
                  </a:lnTo>
                  <a:lnTo>
                    <a:pt x="1463675" y="227329"/>
                  </a:lnTo>
                  <a:lnTo>
                    <a:pt x="1604644" y="22733"/>
                  </a:lnTo>
                  <a:lnTo>
                    <a:pt x="1606423" y="19431"/>
                  </a:lnTo>
                  <a:lnTo>
                    <a:pt x="1608454" y="16764"/>
                  </a:lnTo>
                  <a:lnTo>
                    <a:pt x="1610994" y="14731"/>
                  </a:lnTo>
                  <a:lnTo>
                    <a:pt x="1613407" y="12573"/>
                  </a:lnTo>
                  <a:lnTo>
                    <a:pt x="1616710" y="10922"/>
                  </a:lnTo>
                  <a:lnTo>
                    <a:pt x="1620646" y="9651"/>
                  </a:lnTo>
                  <a:lnTo>
                    <a:pt x="1624583" y="8381"/>
                  </a:lnTo>
                  <a:lnTo>
                    <a:pt x="1629664" y="7620"/>
                  </a:lnTo>
                  <a:lnTo>
                    <a:pt x="1635887" y="7112"/>
                  </a:lnTo>
                  <a:lnTo>
                    <a:pt x="1642110" y="6603"/>
                  </a:lnTo>
                  <a:lnTo>
                    <a:pt x="1649983" y="6350"/>
                  </a:lnTo>
                  <a:lnTo>
                    <a:pt x="1659763" y="6350"/>
                  </a:lnTo>
                  <a:lnTo>
                    <a:pt x="1669668" y="6350"/>
                  </a:lnTo>
                  <a:lnTo>
                    <a:pt x="1677796" y="6730"/>
                  </a:lnTo>
                  <a:lnTo>
                    <a:pt x="1684274" y="7493"/>
                  </a:lnTo>
                  <a:lnTo>
                    <a:pt x="1690751" y="8254"/>
                  </a:lnTo>
                  <a:lnTo>
                    <a:pt x="1695830" y="9271"/>
                  </a:lnTo>
                  <a:lnTo>
                    <a:pt x="1699640" y="10668"/>
                  </a:lnTo>
                  <a:lnTo>
                    <a:pt x="1703577" y="11938"/>
                  </a:lnTo>
                  <a:lnTo>
                    <a:pt x="1706244" y="13589"/>
                  </a:lnTo>
                  <a:lnTo>
                    <a:pt x="1707641" y="15621"/>
                  </a:lnTo>
                  <a:lnTo>
                    <a:pt x="1709165" y="17652"/>
                  </a:lnTo>
                  <a:lnTo>
                    <a:pt x="1709927" y="19812"/>
                  </a:lnTo>
                  <a:lnTo>
                    <a:pt x="1709927" y="22351"/>
                  </a:lnTo>
                  <a:lnTo>
                    <a:pt x="1709927" y="26543"/>
                  </a:lnTo>
                  <a:lnTo>
                    <a:pt x="1561845" y="229615"/>
                  </a:lnTo>
                  <a:lnTo>
                    <a:pt x="1705864" y="447294"/>
                  </a:lnTo>
                  <a:lnTo>
                    <a:pt x="1711325" y="457453"/>
                  </a:lnTo>
                  <a:lnTo>
                    <a:pt x="1714627" y="464185"/>
                  </a:lnTo>
                  <a:lnTo>
                    <a:pt x="1715642" y="467487"/>
                  </a:lnTo>
                  <a:lnTo>
                    <a:pt x="1716786" y="470915"/>
                  </a:lnTo>
                  <a:lnTo>
                    <a:pt x="1717420" y="473583"/>
                  </a:lnTo>
                  <a:lnTo>
                    <a:pt x="1717420" y="475488"/>
                  </a:lnTo>
                  <a:lnTo>
                    <a:pt x="1717420" y="478282"/>
                  </a:lnTo>
                  <a:lnTo>
                    <a:pt x="1707514" y="487934"/>
                  </a:lnTo>
                  <a:lnTo>
                    <a:pt x="1703704" y="489331"/>
                  </a:lnTo>
                  <a:lnTo>
                    <a:pt x="1698370" y="490347"/>
                  </a:lnTo>
                  <a:lnTo>
                    <a:pt x="1691639" y="491109"/>
                  </a:lnTo>
                  <a:lnTo>
                    <a:pt x="1685036" y="491871"/>
                  </a:lnTo>
                  <a:lnTo>
                    <a:pt x="1676527" y="492251"/>
                  </a:lnTo>
                  <a:lnTo>
                    <a:pt x="1666366" y="492251"/>
                  </a:lnTo>
                  <a:lnTo>
                    <a:pt x="1624583" y="489203"/>
                  </a:lnTo>
                  <a:lnTo>
                    <a:pt x="1616328" y="484759"/>
                  </a:lnTo>
                  <a:lnTo>
                    <a:pt x="1613280" y="482346"/>
                  </a:lnTo>
                  <a:lnTo>
                    <a:pt x="1610867" y="479298"/>
                  </a:lnTo>
                  <a:lnTo>
                    <a:pt x="1609089" y="475869"/>
                  </a:lnTo>
                  <a:lnTo>
                    <a:pt x="1463675" y="247396"/>
                  </a:lnTo>
                  <a:lnTo>
                    <a:pt x="1463675" y="475869"/>
                  </a:lnTo>
                  <a:lnTo>
                    <a:pt x="1463675" y="478663"/>
                  </a:lnTo>
                  <a:lnTo>
                    <a:pt x="1462913" y="480949"/>
                  </a:lnTo>
                  <a:lnTo>
                    <a:pt x="1461389" y="482981"/>
                  </a:lnTo>
                  <a:lnTo>
                    <a:pt x="1459864" y="484886"/>
                  </a:lnTo>
                  <a:lnTo>
                    <a:pt x="1457325" y="486663"/>
                  </a:lnTo>
                  <a:lnTo>
                    <a:pt x="1453514" y="487934"/>
                  </a:lnTo>
                  <a:lnTo>
                    <a:pt x="1449831" y="489331"/>
                  </a:lnTo>
                  <a:lnTo>
                    <a:pt x="1444878" y="490347"/>
                  </a:lnTo>
                  <a:lnTo>
                    <a:pt x="1438655" y="491109"/>
                  </a:lnTo>
                  <a:lnTo>
                    <a:pt x="1432432" y="491871"/>
                  </a:lnTo>
                  <a:lnTo>
                    <a:pt x="1424558" y="492251"/>
                  </a:lnTo>
                  <a:lnTo>
                    <a:pt x="1414906" y="492251"/>
                  </a:lnTo>
                  <a:lnTo>
                    <a:pt x="1405508" y="492251"/>
                  </a:lnTo>
                  <a:lnTo>
                    <a:pt x="1397635" y="491871"/>
                  </a:lnTo>
                  <a:lnTo>
                    <a:pt x="1391285" y="491109"/>
                  </a:lnTo>
                  <a:lnTo>
                    <a:pt x="1384935" y="490347"/>
                  </a:lnTo>
                  <a:lnTo>
                    <a:pt x="1379854" y="489331"/>
                  </a:lnTo>
                  <a:lnTo>
                    <a:pt x="1376171" y="487934"/>
                  </a:lnTo>
                  <a:lnTo>
                    <a:pt x="1372489" y="486663"/>
                  </a:lnTo>
                  <a:lnTo>
                    <a:pt x="1369821" y="484886"/>
                  </a:lnTo>
                  <a:lnTo>
                    <a:pt x="1368170" y="482981"/>
                  </a:lnTo>
                  <a:lnTo>
                    <a:pt x="1366519" y="480949"/>
                  </a:lnTo>
                  <a:lnTo>
                    <a:pt x="1365757" y="478663"/>
                  </a:lnTo>
                  <a:lnTo>
                    <a:pt x="1365757" y="475869"/>
                  </a:lnTo>
                  <a:lnTo>
                    <a:pt x="1365757" y="22351"/>
                  </a:lnTo>
                  <a:lnTo>
                    <a:pt x="1365757" y="19558"/>
                  </a:lnTo>
                  <a:lnTo>
                    <a:pt x="1366519" y="17272"/>
                  </a:lnTo>
                  <a:lnTo>
                    <a:pt x="1368170" y="15240"/>
                  </a:lnTo>
                  <a:lnTo>
                    <a:pt x="1369821" y="13334"/>
                  </a:lnTo>
                  <a:lnTo>
                    <a:pt x="1372489" y="11683"/>
                  </a:lnTo>
                  <a:lnTo>
                    <a:pt x="1376171" y="10414"/>
                  </a:lnTo>
                  <a:lnTo>
                    <a:pt x="1379854" y="9144"/>
                  </a:lnTo>
                  <a:lnTo>
                    <a:pt x="1384935" y="8254"/>
                  </a:lnTo>
                  <a:lnTo>
                    <a:pt x="1391285" y="7493"/>
                  </a:lnTo>
                  <a:lnTo>
                    <a:pt x="1397635" y="6730"/>
                  </a:lnTo>
                  <a:lnTo>
                    <a:pt x="1405508" y="6350"/>
                  </a:lnTo>
                  <a:lnTo>
                    <a:pt x="1414906" y="6350"/>
                  </a:lnTo>
                  <a:close/>
                </a:path>
                <a:path w="5174615" h="499109">
                  <a:moveTo>
                    <a:pt x="2155698" y="762"/>
                  </a:moveTo>
                  <a:lnTo>
                    <a:pt x="2194432" y="4064"/>
                  </a:lnTo>
                  <a:lnTo>
                    <a:pt x="2236563" y="15611"/>
                  </a:lnTo>
                  <a:lnTo>
                    <a:pt x="2271649" y="34036"/>
                  </a:lnTo>
                  <a:lnTo>
                    <a:pt x="2274951" y="37464"/>
                  </a:lnTo>
                  <a:lnTo>
                    <a:pt x="2278379" y="40766"/>
                  </a:lnTo>
                  <a:lnTo>
                    <a:pt x="2280666" y="43561"/>
                  </a:lnTo>
                  <a:lnTo>
                    <a:pt x="2281808" y="45720"/>
                  </a:lnTo>
                  <a:lnTo>
                    <a:pt x="2283079" y="48006"/>
                  </a:lnTo>
                  <a:lnTo>
                    <a:pt x="2284094" y="50800"/>
                  </a:lnTo>
                  <a:lnTo>
                    <a:pt x="2284856" y="54356"/>
                  </a:lnTo>
                  <a:lnTo>
                    <a:pt x="2285618" y="57785"/>
                  </a:lnTo>
                  <a:lnTo>
                    <a:pt x="2286127" y="61849"/>
                  </a:lnTo>
                  <a:lnTo>
                    <a:pt x="2286507" y="66548"/>
                  </a:lnTo>
                  <a:lnTo>
                    <a:pt x="2286889" y="71374"/>
                  </a:lnTo>
                  <a:lnTo>
                    <a:pt x="2287016" y="77088"/>
                  </a:lnTo>
                  <a:lnTo>
                    <a:pt x="2287016" y="84074"/>
                  </a:lnTo>
                  <a:lnTo>
                    <a:pt x="2287016" y="91566"/>
                  </a:lnTo>
                  <a:lnTo>
                    <a:pt x="2283714" y="115697"/>
                  </a:lnTo>
                  <a:lnTo>
                    <a:pt x="2282443" y="118999"/>
                  </a:lnTo>
                  <a:lnTo>
                    <a:pt x="2281046" y="121285"/>
                  </a:lnTo>
                  <a:lnTo>
                    <a:pt x="2279268" y="122809"/>
                  </a:lnTo>
                  <a:lnTo>
                    <a:pt x="2277491" y="124333"/>
                  </a:lnTo>
                  <a:lnTo>
                    <a:pt x="2275586" y="124968"/>
                  </a:lnTo>
                  <a:lnTo>
                    <a:pt x="2273300" y="124968"/>
                  </a:lnTo>
                  <a:lnTo>
                    <a:pt x="2269616" y="124968"/>
                  </a:lnTo>
                  <a:lnTo>
                    <a:pt x="2264917" y="122809"/>
                  </a:lnTo>
                  <a:lnTo>
                    <a:pt x="2259203" y="118490"/>
                  </a:lnTo>
                  <a:lnTo>
                    <a:pt x="2254605" y="115157"/>
                  </a:lnTo>
                  <a:lnTo>
                    <a:pt x="2213742" y="92868"/>
                  </a:lnTo>
                  <a:lnTo>
                    <a:pt x="2172358" y="83337"/>
                  </a:lnTo>
                  <a:lnTo>
                    <a:pt x="2159762" y="82931"/>
                  </a:lnTo>
                  <a:lnTo>
                    <a:pt x="2145855" y="83669"/>
                  </a:lnTo>
                  <a:lnTo>
                    <a:pt x="2108707" y="94741"/>
                  </a:lnTo>
                  <a:lnTo>
                    <a:pt x="2070353" y="128143"/>
                  </a:lnTo>
                  <a:lnTo>
                    <a:pt x="2050923" y="165987"/>
                  </a:lnTo>
                  <a:lnTo>
                    <a:pt x="2040175" y="213693"/>
                  </a:lnTo>
                  <a:lnTo>
                    <a:pt x="2038095" y="250444"/>
                  </a:lnTo>
                  <a:lnTo>
                    <a:pt x="2038643" y="270896"/>
                  </a:lnTo>
                  <a:lnTo>
                    <a:pt x="2046858" y="323850"/>
                  </a:lnTo>
                  <a:lnTo>
                    <a:pt x="2064236" y="364319"/>
                  </a:lnTo>
                  <a:lnTo>
                    <a:pt x="2099863" y="399426"/>
                  </a:lnTo>
                  <a:lnTo>
                    <a:pt x="2148478" y="414289"/>
                  </a:lnTo>
                  <a:lnTo>
                    <a:pt x="2162429" y="414909"/>
                  </a:lnTo>
                  <a:lnTo>
                    <a:pt x="2175025" y="414526"/>
                  </a:lnTo>
                  <a:lnTo>
                    <a:pt x="2216576" y="405544"/>
                  </a:lnTo>
                  <a:lnTo>
                    <a:pt x="2252392" y="388048"/>
                  </a:lnTo>
                  <a:lnTo>
                    <a:pt x="2268219" y="377825"/>
                  </a:lnTo>
                  <a:lnTo>
                    <a:pt x="2272665" y="375793"/>
                  </a:lnTo>
                  <a:lnTo>
                    <a:pt x="2275966" y="375793"/>
                  </a:lnTo>
                  <a:lnTo>
                    <a:pt x="2278379" y="375793"/>
                  </a:lnTo>
                  <a:lnTo>
                    <a:pt x="2280412" y="376300"/>
                  </a:lnTo>
                  <a:lnTo>
                    <a:pt x="2281808" y="377316"/>
                  </a:lnTo>
                  <a:lnTo>
                    <a:pt x="2283332" y="378333"/>
                  </a:lnTo>
                  <a:lnTo>
                    <a:pt x="2284603" y="380238"/>
                  </a:lnTo>
                  <a:lnTo>
                    <a:pt x="2285618" y="383286"/>
                  </a:lnTo>
                  <a:lnTo>
                    <a:pt x="2286635" y="386207"/>
                  </a:lnTo>
                  <a:lnTo>
                    <a:pt x="2287269" y="390398"/>
                  </a:lnTo>
                  <a:lnTo>
                    <a:pt x="2287778" y="395732"/>
                  </a:lnTo>
                  <a:lnTo>
                    <a:pt x="2288286" y="401065"/>
                  </a:lnTo>
                  <a:lnTo>
                    <a:pt x="2288540" y="408177"/>
                  </a:lnTo>
                  <a:lnTo>
                    <a:pt x="2288540" y="417068"/>
                  </a:lnTo>
                  <a:lnTo>
                    <a:pt x="2288540" y="423290"/>
                  </a:lnTo>
                  <a:lnTo>
                    <a:pt x="2288413" y="428625"/>
                  </a:lnTo>
                  <a:lnTo>
                    <a:pt x="2288031" y="432943"/>
                  </a:lnTo>
                  <a:lnTo>
                    <a:pt x="2287651" y="437261"/>
                  </a:lnTo>
                  <a:lnTo>
                    <a:pt x="2287016" y="440944"/>
                  </a:lnTo>
                  <a:lnTo>
                    <a:pt x="2277364" y="459739"/>
                  </a:lnTo>
                  <a:lnTo>
                    <a:pt x="2274696" y="462534"/>
                  </a:lnTo>
                  <a:lnTo>
                    <a:pt x="2232914" y="483488"/>
                  </a:lnTo>
                  <a:lnTo>
                    <a:pt x="2194179" y="493775"/>
                  </a:lnTo>
                  <a:lnTo>
                    <a:pt x="2147189" y="497839"/>
                  </a:lnTo>
                  <a:lnTo>
                    <a:pt x="2123041" y="496887"/>
                  </a:lnTo>
                  <a:lnTo>
                    <a:pt x="2078412" y="489267"/>
                  </a:lnTo>
                  <a:lnTo>
                    <a:pt x="2038740" y="474029"/>
                  </a:lnTo>
                  <a:lnTo>
                    <a:pt x="2004883" y="451221"/>
                  </a:lnTo>
                  <a:lnTo>
                    <a:pt x="1977046" y="420911"/>
                  </a:lnTo>
                  <a:lnTo>
                    <a:pt x="1955659" y="383053"/>
                  </a:lnTo>
                  <a:lnTo>
                    <a:pt x="1940897" y="337696"/>
                  </a:lnTo>
                  <a:lnTo>
                    <a:pt x="1933380" y="284841"/>
                  </a:lnTo>
                  <a:lnTo>
                    <a:pt x="1932431" y="255650"/>
                  </a:lnTo>
                  <a:lnTo>
                    <a:pt x="1933455" y="225817"/>
                  </a:lnTo>
                  <a:lnTo>
                    <a:pt x="1941647" y="171247"/>
                  </a:lnTo>
                  <a:lnTo>
                    <a:pt x="1957818" y="123698"/>
                  </a:lnTo>
                  <a:lnTo>
                    <a:pt x="1980729" y="83692"/>
                  </a:lnTo>
                  <a:lnTo>
                    <a:pt x="2010068" y="51405"/>
                  </a:lnTo>
                  <a:lnTo>
                    <a:pt x="2045311" y="26882"/>
                  </a:lnTo>
                  <a:lnTo>
                    <a:pt x="2086225" y="10191"/>
                  </a:lnTo>
                  <a:lnTo>
                    <a:pt x="2131476" y="1809"/>
                  </a:lnTo>
                  <a:lnTo>
                    <a:pt x="2155698" y="762"/>
                  </a:lnTo>
                  <a:close/>
                </a:path>
                <a:path w="5174615" h="499109">
                  <a:moveTo>
                    <a:pt x="223265" y="762"/>
                  </a:moveTo>
                  <a:lnTo>
                    <a:pt x="262000" y="4064"/>
                  </a:lnTo>
                  <a:lnTo>
                    <a:pt x="304131" y="15611"/>
                  </a:lnTo>
                  <a:lnTo>
                    <a:pt x="339216" y="34036"/>
                  </a:lnTo>
                  <a:lnTo>
                    <a:pt x="342518" y="37464"/>
                  </a:lnTo>
                  <a:lnTo>
                    <a:pt x="345948" y="40766"/>
                  </a:lnTo>
                  <a:lnTo>
                    <a:pt x="348233" y="43561"/>
                  </a:lnTo>
                  <a:lnTo>
                    <a:pt x="349376" y="45720"/>
                  </a:lnTo>
                  <a:lnTo>
                    <a:pt x="350646" y="48006"/>
                  </a:lnTo>
                  <a:lnTo>
                    <a:pt x="351663" y="50800"/>
                  </a:lnTo>
                  <a:lnTo>
                    <a:pt x="352425" y="54356"/>
                  </a:lnTo>
                  <a:lnTo>
                    <a:pt x="353187" y="57785"/>
                  </a:lnTo>
                  <a:lnTo>
                    <a:pt x="353694" y="61849"/>
                  </a:lnTo>
                  <a:lnTo>
                    <a:pt x="354075" y="66548"/>
                  </a:lnTo>
                  <a:lnTo>
                    <a:pt x="354456" y="71374"/>
                  </a:lnTo>
                  <a:lnTo>
                    <a:pt x="354583" y="77088"/>
                  </a:lnTo>
                  <a:lnTo>
                    <a:pt x="354583" y="84074"/>
                  </a:lnTo>
                  <a:lnTo>
                    <a:pt x="354583" y="91566"/>
                  </a:lnTo>
                  <a:lnTo>
                    <a:pt x="351281" y="115697"/>
                  </a:lnTo>
                  <a:lnTo>
                    <a:pt x="350012" y="118999"/>
                  </a:lnTo>
                  <a:lnTo>
                    <a:pt x="348614" y="121285"/>
                  </a:lnTo>
                  <a:lnTo>
                    <a:pt x="346837" y="122809"/>
                  </a:lnTo>
                  <a:lnTo>
                    <a:pt x="345058" y="124333"/>
                  </a:lnTo>
                  <a:lnTo>
                    <a:pt x="343153" y="124968"/>
                  </a:lnTo>
                  <a:lnTo>
                    <a:pt x="340867" y="124968"/>
                  </a:lnTo>
                  <a:lnTo>
                    <a:pt x="337185" y="124968"/>
                  </a:lnTo>
                  <a:lnTo>
                    <a:pt x="332486" y="122809"/>
                  </a:lnTo>
                  <a:lnTo>
                    <a:pt x="326770" y="118490"/>
                  </a:lnTo>
                  <a:lnTo>
                    <a:pt x="322173" y="115157"/>
                  </a:lnTo>
                  <a:lnTo>
                    <a:pt x="281310" y="92868"/>
                  </a:lnTo>
                  <a:lnTo>
                    <a:pt x="239926" y="83337"/>
                  </a:lnTo>
                  <a:lnTo>
                    <a:pt x="227329" y="82931"/>
                  </a:lnTo>
                  <a:lnTo>
                    <a:pt x="213423" y="83669"/>
                  </a:lnTo>
                  <a:lnTo>
                    <a:pt x="176275" y="94741"/>
                  </a:lnTo>
                  <a:lnTo>
                    <a:pt x="137921" y="128143"/>
                  </a:lnTo>
                  <a:lnTo>
                    <a:pt x="118490" y="165987"/>
                  </a:lnTo>
                  <a:lnTo>
                    <a:pt x="107743" y="213693"/>
                  </a:lnTo>
                  <a:lnTo>
                    <a:pt x="105663" y="250444"/>
                  </a:lnTo>
                  <a:lnTo>
                    <a:pt x="106211" y="270896"/>
                  </a:lnTo>
                  <a:lnTo>
                    <a:pt x="114426" y="323850"/>
                  </a:lnTo>
                  <a:lnTo>
                    <a:pt x="131804" y="364319"/>
                  </a:lnTo>
                  <a:lnTo>
                    <a:pt x="167431" y="399426"/>
                  </a:lnTo>
                  <a:lnTo>
                    <a:pt x="216046" y="414289"/>
                  </a:lnTo>
                  <a:lnTo>
                    <a:pt x="229996" y="414909"/>
                  </a:lnTo>
                  <a:lnTo>
                    <a:pt x="242593" y="414526"/>
                  </a:lnTo>
                  <a:lnTo>
                    <a:pt x="284144" y="405544"/>
                  </a:lnTo>
                  <a:lnTo>
                    <a:pt x="319960" y="388048"/>
                  </a:lnTo>
                  <a:lnTo>
                    <a:pt x="335788" y="377825"/>
                  </a:lnTo>
                  <a:lnTo>
                    <a:pt x="340232" y="375793"/>
                  </a:lnTo>
                  <a:lnTo>
                    <a:pt x="343535" y="375793"/>
                  </a:lnTo>
                  <a:lnTo>
                    <a:pt x="345948" y="375793"/>
                  </a:lnTo>
                  <a:lnTo>
                    <a:pt x="347979" y="376300"/>
                  </a:lnTo>
                  <a:lnTo>
                    <a:pt x="349376" y="377316"/>
                  </a:lnTo>
                  <a:lnTo>
                    <a:pt x="350900" y="378333"/>
                  </a:lnTo>
                  <a:lnTo>
                    <a:pt x="352170" y="380238"/>
                  </a:lnTo>
                  <a:lnTo>
                    <a:pt x="353187" y="383286"/>
                  </a:lnTo>
                  <a:lnTo>
                    <a:pt x="354202" y="386207"/>
                  </a:lnTo>
                  <a:lnTo>
                    <a:pt x="354838" y="390398"/>
                  </a:lnTo>
                  <a:lnTo>
                    <a:pt x="355345" y="395732"/>
                  </a:lnTo>
                  <a:lnTo>
                    <a:pt x="355853" y="401065"/>
                  </a:lnTo>
                  <a:lnTo>
                    <a:pt x="356107" y="408177"/>
                  </a:lnTo>
                  <a:lnTo>
                    <a:pt x="356107" y="417068"/>
                  </a:lnTo>
                  <a:lnTo>
                    <a:pt x="356107" y="423290"/>
                  </a:lnTo>
                  <a:lnTo>
                    <a:pt x="355980" y="428625"/>
                  </a:lnTo>
                  <a:lnTo>
                    <a:pt x="344931" y="459739"/>
                  </a:lnTo>
                  <a:lnTo>
                    <a:pt x="342264" y="462534"/>
                  </a:lnTo>
                  <a:lnTo>
                    <a:pt x="300481" y="483488"/>
                  </a:lnTo>
                  <a:lnTo>
                    <a:pt x="261746" y="493775"/>
                  </a:lnTo>
                  <a:lnTo>
                    <a:pt x="214756" y="497839"/>
                  </a:lnTo>
                  <a:lnTo>
                    <a:pt x="190609" y="496887"/>
                  </a:lnTo>
                  <a:lnTo>
                    <a:pt x="145980" y="489267"/>
                  </a:lnTo>
                  <a:lnTo>
                    <a:pt x="106308" y="474029"/>
                  </a:lnTo>
                  <a:lnTo>
                    <a:pt x="72451" y="451221"/>
                  </a:lnTo>
                  <a:lnTo>
                    <a:pt x="44614" y="420911"/>
                  </a:lnTo>
                  <a:lnTo>
                    <a:pt x="23227" y="383053"/>
                  </a:lnTo>
                  <a:lnTo>
                    <a:pt x="8465" y="337696"/>
                  </a:lnTo>
                  <a:lnTo>
                    <a:pt x="948" y="284841"/>
                  </a:lnTo>
                  <a:lnTo>
                    <a:pt x="0" y="255650"/>
                  </a:lnTo>
                  <a:lnTo>
                    <a:pt x="1023" y="225817"/>
                  </a:lnTo>
                  <a:lnTo>
                    <a:pt x="9215" y="171247"/>
                  </a:lnTo>
                  <a:lnTo>
                    <a:pt x="25386" y="123698"/>
                  </a:lnTo>
                  <a:lnTo>
                    <a:pt x="48297" y="83692"/>
                  </a:lnTo>
                  <a:lnTo>
                    <a:pt x="77636" y="51405"/>
                  </a:lnTo>
                  <a:lnTo>
                    <a:pt x="112879" y="26882"/>
                  </a:lnTo>
                  <a:lnTo>
                    <a:pt x="153793" y="10191"/>
                  </a:lnTo>
                  <a:lnTo>
                    <a:pt x="199044" y="1809"/>
                  </a:lnTo>
                  <a:lnTo>
                    <a:pt x="223265" y="762"/>
                  </a:lnTo>
                  <a:close/>
                </a:path>
                <a:path w="5174615" h="499109">
                  <a:moveTo>
                    <a:pt x="630681" y="0"/>
                  </a:moveTo>
                  <a:lnTo>
                    <a:pt x="682243" y="3619"/>
                  </a:lnTo>
                  <a:lnTo>
                    <a:pt x="727328" y="14477"/>
                  </a:lnTo>
                  <a:lnTo>
                    <a:pt x="765683" y="32972"/>
                  </a:lnTo>
                  <a:lnTo>
                    <a:pt x="797178" y="59182"/>
                  </a:lnTo>
                  <a:lnTo>
                    <a:pt x="821864" y="93265"/>
                  </a:lnTo>
                  <a:lnTo>
                    <a:pt x="839596" y="135254"/>
                  </a:lnTo>
                  <a:lnTo>
                    <a:pt x="850392" y="185340"/>
                  </a:lnTo>
                  <a:lnTo>
                    <a:pt x="853948" y="243712"/>
                  </a:lnTo>
                  <a:lnTo>
                    <a:pt x="853019" y="272855"/>
                  </a:lnTo>
                  <a:lnTo>
                    <a:pt x="845589" y="326473"/>
                  </a:lnTo>
                  <a:lnTo>
                    <a:pt x="830752" y="373620"/>
                  </a:lnTo>
                  <a:lnTo>
                    <a:pt x="808603" y="413676"/>
                  </a:lnTo>
                  <a:lnTo>
                    <a:pt x="779218" y="446539"/>
                  </a:lnTo>
                  <a:lnTo>
                    <a:pt x="742884" y="471685"/>
                  </a:lnTo>
                  <a:lnTo>
                    <a:pt x="699569" y="488850"/>
                  </a:lnTo>
                  <a:lnTo>
                    <a:pt x="649416" y="497510"/>
                  </a:lnTo>
                  <a:lnTo>
                    <a:pt x="621791" y="498601"/>
                  </a:lnTo>
                  <a:lnTo>
                    <a:pt x="594596" y="497675"/>
                  </a:lnTo>
                  <a:lnTo>
                    <a:pt x="545586" y="490297"/>
                  </a:lnTo>
                  <a:lnTo>
                    <a:pt x="503674" y="475561"/>
                  </a:lnTo>
                  <a:lnTo>
                    <a:pt x="468812" y="453134"/>
                  </a:lnTo>
                  <a:lnTo>
                    <a:pt x="440904" y="422965"/>
                  </a:lnTo>
                  <a:lnTo>
                    <a:pt x="419949" y="384675"/>
                  </a:lnTo>
                  <a:lnTo>
                    <a:pt x="406020" y="338072"/>
                  </a:lnTo>
                  <a:lnTo>
                    <a:pt x="399024" y="282965"/>
                  </a:lnTo>
                  <a:lnTo>
                    <a:pt x="398144" y="252222"/>
                  </a:lnTo>
                  <a:lnTo>
                    <a:pt x="399075" y="223791"/>
                  </a:lnTo>
                  <a:lnTo>
                    <a:pt x="406556" y="171265"/>
                  </a:lnTo>
                  <a:lnTo>
                    <a:pt x="421465" y="124715"/>
                  </a:lnTo>
                  <a:lnTo>
                    <a:pt x="443563" y="84953"/>
                  </a:lnTo>
                  <a:lnTo>
                    <a:pt x="472876" y="52280"/>
                  </a:lnTo>
                  <a:lnTo>
                    <a:pt x="509262" y="27221"/>
                  </a:lnTo>
                  <a:lnTo>
                    <a:pt x="552618" y="9858"/>
                  </a:lnTo>
                  <a:lnTo>
                    <a:pt x="602946" y="1095"/>
                  </a:lnTo>
                  <a:lnTo>
                    <a:pt x="630681" y="0"/>
                  </a:lnTo>
                  <a:close/>
                </a:path>
              </a:pathLst>
            </a:custGeom>
            <a:ln w="9144">
              <a:solidFill>
                <a:srgbClr val="5C4379"/>
              </a:solidFill>
            </a:ln>
          </p:spPr>
          <p:txBody>
            <a:bodyPr wrap="square" lIns="0" tIns="0" rIns="0" bIns="0" rtlCol="0"/>
            <a:lstStyle/>
            <a:p>
              <a:endParaRPr/>
            </a:p>
          </p:txBody>
        </p:sp>
      </p:grpSp>
      <p:grpSp>
        <p:nvGrpSpPr>
          <p:cNvPr id="17" name="object 17"/>
          <p:cNvGrpSpPr/>
          <p:nvPr/>
        </p:nvGrpSpPr>
        <p:grpSpPr>
          <a:xfrm>
            <a:off x="-12191" y="908303"/>
            <a:ext cx="1041400" cy="105410"/>
            <a:chOff x="-12191" y="908303"/>
            <a:chExt cx="1041400" cy="105410"/>
          </a:xfrm>
        </p:grpSpPr>
        <p:sp>
          <p:nvSpPr>
            <p:cNvPr id="18" name="object 18"/>
            <p:cNvSpPr/>
            <p:nvPr/>
          </p:nvSpPr>
          <p:spPr>
            <a:xfrm>
              <a:off x="762" y="921257"/>
              <a:ext cx="1015365" cy="79375"/>
            </a:xfrm>
            <a:custGeom>
              <a:avLst/>
              <a:gdLst/>
              <a:ahLst/>
              <a:cxnLst/>
              <a:rect l="l" t="t" r="r" b="b"/>
              <a:pathLst>
                <a:path w="1015365" h="79375">
                  <a:moveTo>
                    <a:pt x="1014984" y="0"/>
                  </a:moveTo>
                  <a:lnTo>
                    <a:pt x="0" y="0"/>
                  </a:lnTo>
                  <a:lnTo>
                    <a:pt x="0" y="79248"/>
                  </a:lnTo>
                  <a:lnTo>
                    <a:pt x="1014984" y="79248"/>
                  </a:lnTo>
                  <a:lnTo>
                    <a:pt x="1014984" y="0"/>
                  </a:lnTo>
                  <a:close/>
                </a:path>
              </a:pathLst>
            </a:custGeom>
            <a:solidFill>
              <a:srgbClr val="006FC0"/>
            </a:solidFill>
          </p:spPr>
          <p:txBody>
            <a:bodyPr wrap="square" lIns="0" tIns="0" rIns="0" bIns="0" rtlCol="0"/>
            <a:lstStyle/>
            <a:p>
              <a:endParaRPr/>
            </a:p>
          </p:txBody>
        </p:sp>
        <p:sp>
          <p:nvSpPr>
            <p:cNvPr id="19" name="object 19"/>
            <p:cNvSpPr/>
            <p:nvPr/>
          </p:nvSpPr>
          <p:spPr>
            <a:xfrm>
              <a:off x="762" y="921257"/>
              <a:ext cx="1015365" cy="79375"/>
            </a:xfrm>
            <a:custGeom>
              <a:avLst/>
              <a:gdLst/>
              <a:ahLst/>
              <a:cxnLst/>
              <a:rect l="l" t="t" r="r" b="b"/>
              <a:pathLst>
                <a:path w="1015365" h="79375">
                  <a:moveTo>
                    <a:pt x="0" y="79248"/>
                  </a:moveTo>
                  <a:lnTo>
                    <a:pt x="1014984" y="79248"/>
                  </a:lnTo>
                  <a:lnTo>
                    <a:pt x="1014984" y="0"/>
                  </a:lnTo>
                  <a:lnTo>
                    <a:pt x="0" y="0"/>
                  </a:lnTo>
                  <a:lnTo>
                    <a:pt x="0" y="79248"/>
                  </a:lnTo>
                  <a:close/>
                </a:path>
              </a:pathLst>
            </a:custGeom>
            <a:ln w="25908">
              <a:solidFill>
                <a:srgbClr val="006FC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258570"/>
            <a:ext cx="10688320" cy="5147310"/>
          </a:xfrm>
          <a:prstGeom prst="rect">
            <a:avLst/>
          </a:prstGeom>
        </p:spPr>
        <p:txBody>
          <a:bodyPr vert="horz" wrap="square" lIns="0" tIns="64135" rIns="0" bIns="0" rtlCol="0">
            <a:spAutoFit/>
          </a:bodyPr>
          <a:lstStyle/>
          <a:p>
            <a:pPr marL="355600" marR="92075" indent="-342900">
              <a:lnSpc>
                <a:spcPts val="3240"/>
              </a:lnSpc>
              <a:spcBef>
                <a:spcPts val="505"/>
              </a:spcBef>
              <a:buClr>
                <a:srgbClr val="FF0000"/>
              </a:buClr>
              <a:buSzPct val="130000"/>
              <a:buFont typeface="Arial"/>
              <a:buChar char="•"/>
              <a:tabLst>
                <a:tab pos="355600" algn="l"/>
              </a:tabLst>
            </a:pPr>
            <a:r>
              <a:rPr sz="3000" spc="-15" dirty="0">
                <a:latin typeface="Calibri"/>
                <a:cs typeface="Calibri"/>
              </a:rPr>
              <a:t>Each </a:t>
            </a:r>
            <a:r>
              <a:rPr sz="3000" spc="-10" dirty="0">
                <a:latin typeface="Calibri"/>
                <a:cs typeface="Calibri"/>
              </a:rPr>
              <a:t>new cork </a:t>
            </a:r>
            <a:r>
              <a:rPr sz="3000" spc="-5" dirty="0">
                <a:latin typeface="Calibri"/>
                <a:cs typeface="Calibri"/>
              </a:rPr>
              <a:t>cambium arise </a:t>
            </a:r>
            <a:r>
              <a:rPr sz="3000" spc="-20" dirty="0">
                <a:latin typeface="Calibri"/>
                <a:cs typeface="Calibri"/>
              </a:rPr>
              <a:t>from </a:t>
            </a:r>
            <a:r>
              <a:rPr sz="3000" spc="-25" dirty="0">
                <a:latin typeface="Calibri"/>
                <a:cs typeface="Calibri"/>
              </a:rPr>
              <a:t>cortex </a:t>
            </a:r>
            <a:r>
              <a:rPr sz="3000" spc="-5" dirty="0">
                <a:latin typeface="Calibri"/>
                <a:cs typeface="Calibri"/>
              </a:rPr>
              <a:t>tissue </a:t>
            </a:r>
            <a:r>
              <a:rPr sz="3000" spc="-15" dirty="0">
                <a:latin typeface="Calibri"/>
                <a:cs typeface="Calibri"/>
              </a:rPr>
              <a:t>to </a:t>
            </a:r>
            <a:r>
              <a:rPr sz="3000" dirty="0">
                <a:latin typeface="Calibri"/>
                <a:cs typeface="Calibri"/>
              </a:rPr>
              <a:t>the </a:t>
            </a:r>
            <a:r>
              <a:rPr sz="3000" spc="-10" dirty="0">
                <a:latin typeface="Calibri"/>
                <a:cs typeface="Calibri"/>
              </a:rPr>
              <a:t>inside until  eventually </a:t>
            </a:r>
            <a:r>
              <a:rPr sz="3000" dirty="0">
                <a:latin typeface="Calibri"/>
                <a:cs typeface="Calibri"/>
              </a:rPr>
              <a:t>the </a:t>
            </a:r>
            <a:r>
              <a:rPr sz="3000" spc="-25" dirty="0">
                <a:latin typeface="Calibri"/>
                <a:cs typeface="Calibri"/>
              </a:rPr>
              <a:t>cortex </a:t>
            </a:r>
            <a:r>
              <a:rPr sz="3000" dirty="0">
                <a:latin typeface="Calibri"/>
                <a:cs typeface="Calibri"/>
              </a:rPr>
              <a:t>is </a:t>
            </a:r>
            <a:r>
              <a:rPr sz="3000" spc="-10" dirty="0">
                <a:latin typeface="Calibri"/>
                <a:cs typeface="Calibri"/>
              </a:rPr>
              <a:t>used </a:t>
            </a:r>
            <a:r>
              <a:rPr sz="3000" spc="-5" dirty="0">
                <a:latin typeface="Calibri"/>
                <a:cs typeface="Calibri"/>
              </a:rPr>
              <a:t>up </a:t>
            </a:r>
            <a:r>
              <a:rPr sz="3000" dirty="0">
                <a:latin typeface="Calibri"/>
                <a:cs typeface="Calibri"/>
              </a:rPr>
              <a:t>in this</a:t>
            </a:r>
            <a:r>
              <a:rPr sz="3000" spc="-45" dirty="0">
                <a:latin typeface="Calibri"/>
                <a:cs typeface="Calibri"/>
              </a:rPr>
              <a:t> </a:t>
            </a:r>
            <a:r>
              <a:rPr sz="3000" spc="-5" dirty="0">
                <a:latin typeface="Calibri"/>
                <a:cs typeface="Calibri"/>
              </a:rPr>
              <a:t>manner</a:t>
            </a:r>
            <a:endParaRPr sz="3000">
              <a:latin typeface="Calibri"/>
              <a:cs typeface="Calibri"/>
            </a:endParaRPr>
          </a:p>
          <a:p>
            <a:pPr>
              <a:lnSpc>
                <a:spcPct val="100000"/>
              </a:lnSpc>
              <a:spcBef>
                <a:spcPts val="45"/>
              </a:spcBef>
              <a:buClr>
                <a:srgbClr val="FF0000"/>
              </a:buClr>
              <a:buFont typeface="Arial"/>
              <a:buChar char="•"/>
            </a:pPr>
            <a:endParaRPr sz="3800">
              <a:latin typeface="Calibri"/>
              <a:cs typeface="Calibri"/>
            </a:endParaRPr>
          </a:p>
          <a:p>
            <a:pPr marL="355600" marR="904240" indent="-342900">
              <a:lnSpc>
                <a:spcPts val="3240"/>
              </a:lnSpc>
              <a:buClr>
                <a:srgbClr val="FF0000"/>
              </a:buClr>
              <a:buSzPct val="130000"/>
              <a:buFont typeface="Arial"/>
              <a:buChar char="•"/>
              <a:tabLst>
                <a:tab pos="355600" algn="l"/>
              </a:tabLst>
            </a:pPr>
            <a:r>
              <a:rPr sz="3000" dirty="0">
                <a:latin typeface="Calibri"/>
                <a:cs typeface="Calibri"/>
              </a:rPr>
              <a:t>As the </a:t>
            </a:r>
            <a:r>
              <a:rPr sz="3000" spc="-10" dirty="0">
                <a:latin typeface="Calibri"/>
                <a:cs typeface="Calibri"/>
              </a:rPr>
              <a:t>diameter </a:t>
            </a:r>
            <a:r>
              <a:rPr sz="3000" spc="-5" dirty="0">
                <a:latin typeface="Calibri"/>
                <a:cs typeface="Calibri"/>
              </a:rPr>
              <a:t>of </a:t>
            </a:r>
            <a:r>
              <a:rPr sz="3000" dirty="0">
                <a:latin typeface="Calibri"/>
                <a:cs typeface="Calibri"/>
              </a:rPr>
              <a:t>the </a:t>
            </a:r>
            <a:r>
              <a:rPr sz="3000" spc="-20" dirty="0">
                <a:latin typeface="Calibri"/>
                <a:cs typeface="Calibri"/>
              </a:rPr>
              <a:t>stem </a:t>
            </a:r>
            <a:r>
              <a:rPr sz="3000" spc="-15" dirty="0">
                <a:latin typeface="Calibri"/>
                <a:cs typeface="Calibri"/>
              </a:rPr>
              <a:t>expands </a:t>
            </a:r>
            <a:r>
              <a:rPr sz="3000" spc="-5" dirty="0">
                <a:latin typeface="Calibri"/>
                <a:cs typeface="Calibri"/>
              </a:rPr>
              <a:t>due </a:t>
            </a:r>
            <a:r>
              <a:rPr sz="3000" spc="-15" dirty="0">
                <a:latin typeface="Calibri"/>
                <a:cs typeface="Calibri"/>
              </a:rPr>
              <a:t>to </a:t>
            </a:r>
            <a:r>
              <a:rPr sz="3000" dirty="0">
                <a:latin typeface="Calibri"/>
                <a:cs typeface="Calibri"/>
              </a:rPr>
              <a:t>the action </a:t>
            </a:r>
            <a:r>
              <a:rPr sz="3000" spc="-5" dirty="0">
                <a:latin typeface="Calibri"/>
                <a:cs typeface="Calibri"/>
              </a:rPr>
              <a:t>of the  </a:t>
            </a:r>
            <a:r>
              <a:rPr sz="3000" spc="-10" dirty="0">
                <a:latin typeface="Calibri"/>
                <a:cs typeface="Calibri"/>
              </a:rPr>
              <a:t>vascular </a:t>
            </a:r>
            <a:r>
              <a:rPr sz="3000" spc="-5" dirty="0">
                <a:latin typeface="Calibri"/>
                <a:cs typeface="Calibri"/>
              </a:rPr>
              <a:t>cambium, </a:t>
            </a:r>
            <a:r>
              <a:rPr sz="3000" dirty="0">
                <a:latin typeface="Calibri"/>
                <a:cs typeface="Calibri"/>
              </a:rPr>
              <a:t>the </a:t>
            </a:r>
            <a:r>
              <a:rPr sz="3000" spc="-25" dirty="0">
                <a:latin typeface="Calibri"/>
                <a:cs typeface="Calibri"/>
              </a:rPr>
              <a:t>cortex </a:t>
            </a:r>
            <a:r>
              <a:rPr sz="3000" spc="-15" dirty="0">
                <a:latin typeface="Calibri"/>
                <a:cs typeface="Calibri"/>
              </a:rPr>
              <a:t>expands.</a:t>
            </a:r>
            <a:endParaRPr sz="3000">
              <a:latin typeface="Calibri"/>
              <a:cs typeface="Calibri"/>
            </a:endParaRPr>
          </a:p>
          <a:p>
            <a:pPr>
              <a:lnSpc>
                <a:spcPct val="100000"/>
              </a:lnSpc>
              <a:spcBef>
                <a:spcPts val="45"/>
              </a:spcBef>
              <a:buClr>
                <a:srgbClr val="FF0000"/>
              </a:buClr>
              <a:buFont typeface="Arial"/>
              <a:buChar char="•"/>
            </a:pPr>
            <a:endParaRPr sz="3800">
              <a:latin typeface="Calibri"/>
              <a:cs typeface="Calibri"/>
            </a:endParaRPr>
          </a:p>
          <a:p>
            <a:pPr marL="355600" marR="5080" indent="-342900">
              <a:lnSpc>
                <a:spcPts val="3240"/>
              </a:lnSpc>
              <a:buClr>
                <a:srgbClr val="FF0000"/>
              </a:buClr>
              <a:buSzPct val="130000"/>
              <a:buFont typeface="Arial"/>
              <a:buChar char="•"/>
              <a:tabLst>
                <a:tab pos="355600" algn="l"/>
              </a:tabLst>
            </a:pPr>
            <a:r>
              <a:rPr sz="3000" spc="-5" dirty="0">
                <a:latin typeface="Calibri"/>
                <a:cs typeface="Calibri"/>
              </a:rPr>
              <a:t>Since no cell division </a:t>
            </a:r>
            <a:r>
              <a:rPr sz="3000" spc="-15" dirty="0">
                <a:latin typeface="Calibri"/>
                <a:cs typeface="Calibri"/>
              </a:rPr>
              <a:t>occurs </a:t>
            </a:r>
            <a:r>
              <a:rPr sz="3000" dirty="0">
                <a:latin typeface="Calibri"/>
                <a:cs typeface="Calibri"/>
              </a:rPr>
              <a:t>in the </a:t>
            </a:r>
            <a:r>
              <a:rPr sz="3000" spc="-20" dirty="0">
                <a:latin typeface="Calibri"/>
                <a:cs typeface="Calibri"/>
              </a:rPr>
              <a:t>cortex, </a:t>
            </a:r>
            <a:r>
              <a:rPr sz="3000" dirty="0">
                <a:latin typeface="Calibri"/>
                <a:cs typeface="Calibri"/>
              </a:rPr>
              <a:t>the </a:t>
            </a:r>
            <a:r>
              <a:rPr sz="3000" spc="-15" dirty="0">
                <a:latin typeface="Calibri"/>
                <a:cs typeface="Calibri"/>
              </a:rPr>
              <a:t>expansion </a:t>
            </a:r>
            <a:r>
              <a:rPr sz="3000" spc="-10" dirty="0">
                <a:latin typeface="Calibri"/>
                <a:cs typeface="Calibri"/>
              </a:rPr>
              <a:t>eventually  </a:t>
            </a:r>
            <a:r>
              <a:rPr sz="3000" spc="-5" dirty="0">
                <a:latin typeface="Calibri"/>
                <a:cs typeface="Calibri"/>
              </a:rPr>
              <a:t>causes </a:t>
            </a:r>
            <a:r>
              <a:rPr sz="3000" dirty="0">
                <a:latin typeface="Calibri"/>
                <a:cs typeface="Calibri"/>
              </a:rPr>
              <a:t>the </a:t>
            </a:r>
            <a:r>
              <a:rPr sz="3000" spc="-25" dirty="0">
                <a:latin typeface="Calibri"/>
                <a:cs typeface="Calibri"/>
              </a:rPr>
              <a:t>cortex </a:t>
            </a:r>
            <a:r>
              <a:rPr sz="3000" spc="-15" dirty="0">
                <a:latin typeface="Calibri"/>
                <a:cs typeface="Calibri"/>
              </a:rPr>
              <a:t>to break </a:t>
            </a:r>
            <a:r>
              <a:rPr sz="3000" dirty="0">
                <a:latin typeface="Calibri"/>
                <a:cs typeface="Calibri"/>
              </a:rPr>
              <a:t>apart and </a:t>
            </a:r>
            <a:r>
              <a:rPr sz="3000" spc="-20" dirty="0">
                <a:latin typeface="Calibri"/>
                <a:cs typeface="Calibri"/>
              </a:rPr>
              <a:t>fall </a:t>
            </a:r>
            <a:r>
              <a:rPr sz="3000" spc="-10" dirty="0">
                <a:latin typeface="Calibri"/>
                <a:cs typeface="Calibri"/>
              </a:rPr>
              <a:t>off </a:t>
            </a:r>
            <a:r>
              <a:rPr sz="3000" dirty="0">
                <a:latin typeface="Calibri"/>
                <a:cs typeface="Calibri"/>
              </a:rPr>
              <a:t>the</a:t>
            </a:r>
            <a:r>
              <a:rPr sz="3000" spc="-25" dirty="0">
                <a:latin typeface="Calibri"/>
                <a:cs typeface="Calibri"/>
              </a:rPr>
              <a:t> </a:t>
            </a:r>
            <a:r>
              <a:rPr sz="3000" spc="-20" dirty="0">
                <a:latin typeface="Calibri"/>
                <a:cs typeface="Calibri"/>
              </a:rPr>
              <a:t>stem</a:t>
            </a:r>
            <a:endParaRPr sz="3000">
              <a:latin typeface="Calibri"/>
              <a:cs typeface="Calibri"/>
            </a:endParaRPr>
          </a:p>
          <a:p>
            <a:pPr>
              <a:lnSpc>
                <a:spcPct val="100000"/>
              </a:lnSpc>
              <a:spcBef>
                <a:spcPts val="40"/>
              </a:spcBef>
              <a:buClr>
                <a:srgbClr val="FF0000"/>
              </a:buClr>
              <a:buFont typeface="Arial"/>
              <a:buChar char="•"/>
            </a:pPr>
            <a:endParaRPr sz="3800">
              <a:latin typeface="Calibri"/>
              <a:cs typeface="Calibri"/>
            </a:endParaRPr>
          </a:p>
          <a:p>
            <a:pPr marL="355600" marR="133350" indent="-342900">
              <a:lnSpc>
                <a:spcPts val="3240"/>
              </a:lnSpc>
              <a:spcBef>
                <a:spcPts val="5"/>
              </a:spcBef>
              <a:buClr>
                <a:srgbClr val="FF0000"/>
              </a:buClr>
              <a:buSzPct val="130000"/>
              <a:buFont typeface="Arial"/>
              <a:buChar char="•"/>
              <a:tabLst>
                <a:tab pos="355600" algn="l"/>
              </a:tabLst>
            </a:pPr>
            <a:r>
              <a:rPr sz="3000" spc="-10" dirty="0">
                <a:latin typeface="Calibri"/>
                <a:cs typeface="Calibri"/>
              </a:rPr>
              <a:t>Subsequent cork </a:t>
            </a:r>
            <a:r>
              <a:rPr sz="3000" spc="-5" dirty="0">
                <a:latin typeface="Calibri"/>
                <a:cs typeface="Calibri"/>
              </a:rPr>
              <a:t>cambia then arise </a:t>
            </a:r>
            <a:r>
              <a:rPr sz="3000" spc="-15" dirty="0">
                <a:latin typeface="Calibri"/>
                <a:cs typeface="Calibri"/>
              </a:rPr>
              <a:t>from </a:t>
            </a:r>
            <a:r>
              <a:rPr sz="3000" dirty="0">
                <a:latin typeface="Calibri"/>
                <a:cs typeface="Calibri"/>
              </a:rPr>
              <a:t>the </a:t>
            </a:r>
            <a:r>
              <a:rPr sz="3000" spc="-10" dirty="0">
                <a:latin typeface="Calibri"/>
                <a:cs typeface="Calibri"/>
              </a:rPr>
              <a:t>secondary phloem to  </a:t>
            </a:r>
            <a:r>
              <a:rPr sz="3000" dirty="0">
                <a:latin typeface="Calibri"/>
                <a:cs typeface="Calibri"/>
              </a:rPr>
              <a:t>the</a:t>
            </a:r>
            <a:r>
              <a:rPr sz="3000" spc="-20" dirty="0">
                <a:latin typeface="Calibri"/>
                <a:cs typeface="Calibri"/>
              </a:rPr>
              <a:t> </a:t>
            </a:r>
            <a:r>
              <a:rPr sz="3000" spc="-5" dirty="0">
                <a:latin typeface="Calibri"/>
                <a:cs typeface="Calibri"/>
              </a:rPr>
              <a:t>inside</a:t>
            </a:r>
            <a:endParaRPr sz="3000">
              <a:latin typeface="Calibri"/>
              <a:cs typeface="Calibri"/>
            </a:endParaRPr>
          </a:p>
        </p:txBody>
      </p:sp>
      <p:grpSp>
        <p:nvGrpSpPr>
          <p:cNvPr id="3" name="object 3"/>
          <p:cNvGrpSpPr/>
          <p:nvPr/>
        </p:nvGrpSpPr>
        <p:grpSpPr>
          <a:xfrm>
            <a:off x="1338834" y="338201"/>
            <a:ext cx="10854055" cy="1001394"/>
            <a:chOff x="1338834" y="338201"/>
            <a:chExt cx="10854055" cy="1001394"/>
          </a:xfrm>
        </p:grpSpPr>
        <p:sp>
          <p:nvSpPr>
            <p:cNvPr id="4" name="object 4"/>
            <p:cNvSpPr/>
            <p:nvPr/>
          </p:nvSpPr>
          <p:spPr>
            <a:xfrm>
              <a:off x="1338834" y="927354"/>
              <a:ext cx="10854055" cy="73660"/>
            </a:xfrm>
            <a:custGeom>
              <a:avLst/>
              <a:gdLst/>
              <a:ahLst/>
              <a:cxnLst/>
              <a:rect l="l" t="t" r="r" b="b"/>
              <a:pathLst>
                <a:path w="10854055" h="73659">
                  <a:moveTo>
                    <a:pt x="10853928" y="0"/>
                  </a:moveTo>
                  <a:lnTo>
                    <a:pt x="0" y="0"/>
                  </a:lnTo>
                  <a:lnTo>
                    <a:pt x="0" y="73151"/>
                  </a:lnTo>
                  <a:lnTo>
                    <a:pt x="10853928" y="73151"/>
                  </a:lnTo>
                  <a:lnTo>
                    <a:pt x="10853928" y="0"/>
                  </a:lnTo>
                  <a:close/>
                </a:path>
              </a:pathLst>
            </a:custGeom>
            <a:solidFill>
              <a:srgbClr val="FF0000"/>
            </a:solidFill>
          </p:spPr>
          <p:txBody>
            <a:bodyPr wrap="square" lIns="0" tIns="0" rIns="0" bIns="0" rtlCol="0"/>
            <a:lstStyle/>
            <a:p>
              <a:endParaRPr/>
            </a:p>
          </p:txBody>
        </p:sp>
        <p:sp>
          <p:nvSpPr>
            <p:cNvPr id="5" name="object 5"/>
            <p:cNvSpPr/>
            <p:nvPr/>
          </p:nvSpPr>
          <p:spPr>
            <a:xfrm>
              <a:off x="1338834" y="927354"/>
              <a:ext cx="10854055" cy="73660"/>
            </a:xfrm>
            <a:custGeom>
              <a:avLst/>
              <a:gdLst/>
              <a:ahLst/>
              <a:cxnLst/>
              <a:rect l="l" t="t" r="r" b="b"/>
              <a:pathLst>
                <a:path w="10854055" h="73659">
                  <a:moveTo>
                    <a:pt x="0" y="73151"/>
                  </a:moveTo>
                  <a:lnTo>
                    <a:pt x="10853928" y="73151"/>
                  </a:lnTo>
                  <a:lnTo>
                    <a:pt x="10853928" y="0"/>
                  </a:lnTo>
                  <a:lnTo>
                    <a:pt x="0" y="0"/>
                  </a:lnTo>
                  <a:lnTo>
                    <a:pt x="0" y="73151"/>
                  </a:lnTo>
                  <a:close/>
                </a:path>
              </a:pathLst>
            </a:custGeom>
            <a:ln w="25908">
              <a:solidFill>
                <a:srgbClr val="FF0000"/>
              </a:solidFill>
            </a:ln>
          </p:spPr>
          <p:txBody>
            <a:bodyPr wrap="square" lIns="0" tIns="0" rIns="0" bIns="0" rtlCol="0"/>
            <a:lstStyle/>
            <a:p>
              <a:endParaRPr/>
            </a:p>
          </p:txBody>
        </p:sp>
        <p:sp>
          <p:nvSpPr>
            <p:cNvPr id="6" name="object 6"/>
            <p:cNvSpPr/>
            <p:nvPr/>
          </p:nvSpPr>
          <p:spPr>
            <a:xfrm>
              <a:off x="2852927" y="818387"/>
              <a:ext cx="542544" cy="521208"/>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957828" y="818387"/>
              <a:ext cx="5207508" cy="521208"/>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3974084" y="338201"/>
              <a:ext cx="5174488" cy="498601"/>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7552689" y="611886"/>
              <a:ext cx="160147" cy="146176"/>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6438391" y="438658"/>
              <a:ext cx="136525" cy="205104"/>
            </a:xfrm>
            <a:custGeom>
              <a:avLst/>
              <a:gdLst/>
              <a:ahLst/>
              <a:cxnLst/>
              <a:rect l="l" t="t" r="r" b="b"/>
              <a:pathLst>
                <a:path w="136525" h="205104">
                  <a:moveTo>
                    <a:pt x="68072" y="0"/>
                  </a:moveTo>
                  <a:lnTo>
                    <a:pt x="0" y="204596"/>
                  </a:lnTo>
                  <a:lnTo>
                    <a:pt x="136525" y="204596"/>
                  </a:lnTo>
                  <a:lnTo>
                    <a:pt x="68453" y="0"/>
                  </a:lnTo>
                  <a:lnTo>
                    <a:pt x="68072" y="0"/>
                  </a:lnTo>
                  <a:close/>
                </a:path>
              </a:pathLst>
            </a:custGeom>
            <a:ln w="9144">
              <a:solidFill>
                <a:srgbClr val="5C4379"/>
              </a:solidFill>
            </a:ln>
          </p:spPr>
          <p:txBody>
            <a:bodyPr wrap="square" lIns="0" tIns="0" rIns="0" bIns="0" rtlCol="0"/>
            <a:lstStyle/>
            <a:p>
              <a:endParaRPr/>
            </a:p>
          </p:txBody>
        </p:sp>
        <p:sp>
          <p:nvSpPr>
            <p:cNvPr id="14" name="object 14"/>
            <p:cNvSpPr/>
            <p:nvPr/>
          </p:nvSpPr>
          <p:spPr>
            <a:xfrm>
              <a:off x="5003419" y="416941"/>
              <a:ext cx="142240" cy="145796"/>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7552689" y="415544"/>
              <a:ext cx="135255" cy="134112"/>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3974084" y="338201"/>
              <a:ext cx="5174615" cy="499109"/>
            </a:xfrm>
            <a:custGeom>
              <a:avLst/>
              <a:gdLst/>
              <a:ahLst/>
              <a:cxnLst/>
              <a:rect l="l" t="t" r="r" b="b"/>
              <a:pathLst>
                <a:path w="5174615" h="499109">
                  <a:moveTo>
                    <a:pt x="627379" y="80390"/>
                  </a:moveTo>
                  <a:lnTo>
                    <a:pt x="579909" y="88052"/>
                  </a:lnTo>
                  <a:lnTo>
                    <a:pt x="545226" y="109791"/>
                  </a:lnTo>
                  <a:lnTo>
                    <a:pt x="521182" y="142059"/>
                  </a:lnTo>
                  <a:lnTo>
                    <a:pt x="506983" y="183261"/>
                  </a:lnTo>
                  <a:lnTo>
                    <a:pt x="501269" y="230731"/>
                  </a:lnTo>
                  <a:lnTo>
                    <a:pt x="500888" y="247396"/>
                  </a:lnTo>
                  <a:lnTo>
                    <a:pt x="501267" y="266612"/>
                  </a:lnTo>
                  <a:lnTo>
                    <a:pt x="506856" y="318262"/>
                  </a:lnTo>
                  <a:lnTo>
                    <a:pt x="520376" y="360374"/>
                  </a:lnTo>
                  <a:lnTo>
                    <a:pt x="543480" y="391747"/>
                  </a:lnTo>
                  <a:lnTo>
                    <a:pt x="577566" y="411239"/>
                  </a:lnTo>
                  <a:lnTo>
                    <a:pt x="624839" y="417829"/>
                  </a:lnTo>
                  <a:lnTo>
                    <a:pt x="642104" y="416996"/>
                  </a:lnTo>
                  <a:lnTo>
                    <a:pt x="685038" y="404495"/>
                  </a:lnTo>
                  <a:lnTo>
                    <a:pt x="716131" y="378956"/>
                  </a:lnTo>
                  <a:lnTo>
                    <a:pt x="736822" y="342979"/>
                  </a:lnTo>
                  <a:lnTo>
                    <a:pt x="747849" y="298622"/>
                  </a:lnTo>
                  <a:lnTo>
                    <a:pt x="751331" y="248920"/>
                  </a:lnTo>
                  <a:lnTo>
                    <a:pt x="750952" y="230393"/>
                  </a:lnTo>
                  <a:lnTo>
                    <a:pt x="745363" y="179959"/>
                  </a:lnTo>
                  <a:lnTo>
                    <a:pt x="731682" y="138346"/>
                  </a:lnTo>
                  <a:lnTo>
                    <a:pt x="708374" y="107076"/>
                  </a:lnTo>
                  <a:lnTo>
                    <a:pt x="674296" y="87195"/>
                  </a:lnTo>
                  <a:lnTo>
                    <a:pt x="627379" y="80390"/>
                  </a:lnTo>
                  <a:close/>
                </a:path>
                <a:path w="5174615" h="499109">
                  <a:moveTo>
                    <a:pt x="4650232" y="8508"/>
                  </a:moveTo>
                  <a:lnTo>
                    <a:pt x="4714240" y="8508"/>
                  </a:lnTo>
                  <a:lnTo>
                    <a:pt x="4722502" y="8695"/>
                  </a:lnTo>
                  <a:lnTo>
                    <a:pt x="4764786" y="20700"/>
                  </a:lnTo>
                  <a:lnTo>
                    <a:pt x="4770755" y="25019"/>
                  </a:lnTo>
                  <a:lnTo>
                    <a:pt x="4790186" y="64008"/>
                  </a:lnTo>
                  <a:lnTo>
                    <a:pt x="4894325" y="350900"/>
                  </a:lnTo>
                  <a:lnTo>
                    <a:pt x="4895849" y="350900"/>
                  </a:lnTo>
                  <a:lnTo>
                    <a:pt x="5003672" y="64770"/>
                  </a:lnTo>
                  <a:lnTo>
                    <a:pt x="5006197" y="57249"/>
                  </a:lnTo>
                  <a:lnTo>
                    <a:pt x="5008816" y="50323"/>
                  </a:lnTo>
                  <a:lnTo>
                    <a:pt x="5032756" y="16382"/>
                  </a:lnTo>
                  <a:lnTo>
                    <a:pt x="5060822" y="8508"/>
                  </a:lnTo>
                  <a:lnTo>
                    <a:pt x="5069967" y="8508"/>
                  </a:lnTo>
                  <a:lnTo>
                    <a:pt x="5135752" y="8508"/>
                  </a:lnTo>
                  <a:lnTo>
                    <a:pt x="5142484" y="8508"/>
                  </a:lnTo>
                  <a:lnTo>
                    <a:pt x="5148198" y="9398"/>
                  </a:lnTo>
                  <a:lnTo>
                    <a:pt x="5153151" y="11175"/>
                  </a:lnTo>
                  <a:lnTo>
                    <a:pt x="5157977" y="12953"/>
                  </a:lnTo>
                  <a:lnTo>
                    <a:pt x="5161915" y="15494"/>
                  </a:lnTo>
                  <a:lnTo>
                    <a:pt x="5164963" y="18796"/>
                  </a:lnTo>
                  <a:lnTo>
                    <a:pt x="5168138" y="22098"/>
                  </a:lnTo>
                  <a:lnTo>
                    <a:pt x="5170423" y="26288"/>
                  </a:lnTo>
                  <a:lnTo>
                    <a:pt x="5172074" y="31114"/>
                  </a:lnTo>
                  <a:lnTo>
                    <a:pt x="5173725" y="35940"/>
                  </a:lnTo>
                  <a:lnTo>
                    <a:pt x="5174488" y="41401"/>
                  </a:lnTo>
                  <a:lnTo>
                    <a:pt x="5174488" y="47625"/>
                  </a:lnTo>
                  <a:lnTo>
                    <a:pt x="5174488" y="476631"/>
                  </a:lnTo>
                  <a:lnTo>
                    <a:pt x="5174488" y="479171"/>
                  </a:lnTo>
                  <a:lnTo>
                    <a:pt x="5173852" y="481329"/>
                  </a:lnTo>
                  <a:lnTo>
                    <a:pt x="5172456" y="483362"/>
                  </a:lnTo>
                  <a:lnTo>
                    <a:pt x="5171059" y="485266"/>
                  </a:lnTo>
                  <a:lnTo>
                    <a:pt x="5168645" y="486918"/>
                  </a:lnTo>
                  <a:lnTo>
                    <a:pt x="5164963" y="488188"/>
                  </a:lnTo>
                  <a:lnTo>
                    <a:pt x="5161407" y="489458"/>
                  </a:lnTo>
                  <a:lnTo>
                    <a:pt x="5156581" y="490347"/>
                  </a:lnTo>
                  <a:lnTo>
                    <a:pt x="5150739" y="491109"/>
                  </a:lnTo>
                  <a:lnTo>
                    <a:pt x="5144770" y="491871"/>
                  </a:lnTo>
                  <a:lnTo>
                    <a:pt x="5137149" y="492251"/>
                  </a:lnTo>
                  <a:lnTo>
                    <a:pt x="5128006" y="492251"/>
                  </a:lnTo>
                  <a:lnTo>
                    <a:pt x="5119116" y="492251"/>
                  </a:lnTo>
                  <a:lnTo>
                    <a:pt x="5111622" y="491871"/>
                  </a:lnTo>
                  <a:lnTo>
                    <a:pt x="5105654" y="491109"/>
                  </a:lnTo>
                  <a:lnTo>
                    <a:pt x="5099685" y="490347"/>
                  </a:lnTo>
                  <a:lnTo>
                    <a:pt x="5094986" y="489458"/>
                  </a:lnTo>
                  <a:lnTo>
                    <a:pt x="5091557" y="488188"/>
                  </a:lnTo>
                  <a:lnTo>
                    <a:pt x="5088000" y="486918"/>
                  </a:lnTo>
                  <a:lnTo>
                    <a:pt x="5085588" y="485266"/>
                  </a:lnTo>
                  <a:lnTo>
                    <a:pt x="5084064" y="483362"/>
                  </a:lnTo>
                  <a:lnTo>
                    <a:pt x="5082540" y="481329"/>
                  </a:lnTo>
                  <a:lnTo>
                    <a:pt x="5081905" y="479171"/>
                  </a:lnTo>
                  <a:lnTo>
                    <a:pt x="5081905" y="476631"/>
                  </a:lnTo>
                  <a:lnTo>
                    <a:pt x="5081905" y="84836"/>
                  </a:lnTo>
                  <a:lnTo>
                    <a:pt x="5081143" y="84836"/>
                  </a:lnTo>
                  <a:lnTo>
                    <a:pt x="4941570" y="476250"/>
                  </a:lnTo>
                  <a:lnTo>
                    <a:pt x="4940554" y="479425"/>
                  </a:lnTo>
                  <a:lnTo>
                    <a:pt x="4939030" y="482091"/>
                  </a:lnTo>
                  <a:lnTo>
                    <a:pt x="4936744" y="484250"/>
                  </a:lnTo>
                  <a:lnTo>
                    <a:pt x="4934458" y="486410"/>
                  </a:lnTo>
                  <a:lnTo>
                    <a:pt x="4931410" y="488061"/>
                  </a:lnTo>
                  <a:lnTo>
                    <a:pt x="4927599" y="489331"/>
                  </a:lnTo>
                  <a:lnTo>
                    <a:pt x="4923790" y="490474"/>
                  </a:lnTo>
                  <a:lnTo>
                    <a:pt x="4918837" y="491363"/>
                  </a:lnTo>
                  <a:lnTo>
                    <a:pt x="4912868" y="491744"/>
                  </a:lnTo>
                  <a:lnTo>
                    <a:pt x="4907025" y="492125"/>
                  </a:lnTo>
                  <a:lnTo>
                    <a:pt x="4899787" y="492251"/>
                  </a:lnTo>
                  <a:lnTo>
                    <a:pt x="4891405" y="492251"/>
                  </a:lnTo>
                  <a:lnTo>
                    <a:pt x="4882895" y="492251"/>
                  </a:lnTo>
                  <a:lnTo>
                    <a:pt x="4875784" y="491998"/>
                  </a:lnTo>
                  <a:lnTo>
                    <a:pt x="4869815" y="491363"/>
                  </a:lnTo>
                  <a:lnTo>
                    <a:pt x="4863845" y="490727"/>
                  </a:lnTo>
                  <a:lnTo>
                    <a:pt x="4858893" y="489712"/>
                  </a:lnTo>
                  <a:lnTo>
                    <a:pt x="4855083" y="488314"/>
                  </a:lnTo>
                  <a:lnTo>
                    <a:pt x="4851272" y="487045"/>
                  </a:lnTo>
                  <a:lnTo>
                    <a:pt x="4841494" y="476250"/>
                  </a:lnTo>
                  <a:lnTo>
                    <a:pt x="4706746" y="84836"/>
                  </a:lnTo>
                  <a:lnTo>
                    <a:pt x="4706112" y="84836"/>
                  </a:lnTo>
                  <a:lnTo>
                    <a:pt x="4706112" y="476631"/>
                  </a:lnTo>
                  <a:lnTo>
                    <a:pt x="4706112" y="479171"/>
                  </a:lnTo>
                  <a:lnTo>
                    <a:pt x="4705349" y="481329"/>
                  </a:lnTo>
                  <a:lnTo>
                    <a:pt x="4703952" y="483362"/>
                  </a:lnTo>
                  <a:lnTo>
                    <a:pt x="4702683" y="485266"/>
                  </a:lnTo>
                  <a:lnTo>
                    <a:pt x="4700143" y="486918"/>
                  </a:lnTo>
                  <a:lnTo>
                    <a:pt x="4696333" y="488188"/>
                  </a:lnTo>
                  <a:lnTo>
                    <a:pt x="4692649" y="489458"/>
                  </a:lnTo>
                  <a:lnTo>
                    <a:pt x="4687823" y="490347"/>
                  </a:lnTo>
                  <a:lnTo>
                    <a:pt x="4682109" y="491109"/>
                  </a:lnTo>
                  <a:lnTo>
                    <a:pt x="4676267" y="491871"/>
                  </a:lnTo>
                  <a:lnTo>
                    <a:pt x="4668773" y="492251"/>
                  </a:lnTo>
                  <a:lnTo>
                    <a:pt x="4659502" y="492251"/>
                  </a:lnTo>
                  <a:lnTo>
                    <a:pt x="4650613" y="492251"/>
                  </a:lnTo>
                  <a:lnTo>
                    <a:pt x="4643120" y="491871"/>
                  </a:lnTo>
                  <a:lnTo>
                    <a:pt x="4637277" y="491109"/>
                  </a:lnTo>
                  <a:lnTo>
                    <a:pt x="4631309" y="490347"/>
                  </a:lnTo>
                  <a:lnTo>
                    <a:pt x="4626483" y="489458"/>
                  </a:lnTo>
                  <a:lnTo>
                    <a:pt x="4622926" y="488188"/>
                  </a:lnTo>
                  <a:lnTo>
                    <a:pt x="4619244" y="486918"/>
                  </a:lnTo>
                  <a:lnTo>
                    <a:pt x="4616831" y="485266"/>
                  </a:lnTo>
                  <a:lnTo>
                    <a:pt x="4615434" y="483362"/>
                  </a:lnTo>
                  <a:lnTo>
                    <a:pt x="4614037" y="481329"/>
                  </a:lnTo>
                  <a:lnTo>
                    <a:pt x="4613401" y="479171"/>
                  </a:lnTo>
                  <a:lnTo>
                    <a:pt x="4613401" y="476631"/>
                  </a:lnTo>
                  <a:lnTo>
                    <a:pt x="4613401" y="47625"/>
                  </a:lnTo>
                  <a:lnTo>
                    <a:pt x="4635166" y="11064"/>
                  </a:lnTo>
                  <a:lnTo>
                    <a:pt x="4642276" y="9149"/>
                  </a:lnTo>
                  <a:lnTo>
                    <a:pt x="4650232" y="8508"/>
                  </a:lnTo>
                  <a:close/>
                </a:path>
                <a:path w="5174615" h="499109">
                  <a:moveTo>
                    <a:pt x="3516248" y="8508"/>
                  </a:moveTo>
                  <a:lnTo>
                    <a:pt x="3637152" y="8508"/>
                  </a:lnTo>
                  <a:lnTo>
                    <a:pt x="3658415" y="8983"/>
                  </a:lnTo>
                  <a:lnTo>
                    <a:pt x="3712083" y="16001"/>
                  </a:lnTo>
                  <a:lnTo>
                    <a:pt x="3752677" y="31432"/>
                  </a:lnTo>
                  <a:lnTo>
                    <a:pt x="3782377" y="55546"/>
                  </a:lnTo>
                  <a:lnTo>
                    <a:pt x="3804380" y="101774"/>
                  </a:lnTo>
                  <a:lnTo>
                    <a:pt x="3807206" y="130937"/>
                  </a:lnTo>
                  <a:lnTo>
                    <a:pt x="3806920" y="139578"/>
                  </a:lnTo>
                  <a:lnTo>
                    <a:pt x="3797204" y="178657"/>
                  </a:lnTo>
                  <a:lnTo>
                    <a:pt x="3768597" y="214375"/>
                  </a:lnTo>
                  <a:lnTo>
                    <a:pt x="3740149" y="229997"/>
                  </a:lnTo>
                  <a:lnTo>
                    <a:pt x="3750224" y="232163"/>
                  </a:lnTo>
                  <a:lnTo>
                    <a:pt x="3786324" y="247951"/>
                  </a:lnTo>
                  <a:lnTo>
                    <a:pt x="3814163" y="274617"/>
                  </a:lnTo>
                  <a:lnTo>
                    <a:pt x="3831655" y="311564"/>
                  </a:lnTo>
                  <a:lnTo>
                    <a:pt x="3835781" y="345694"/>
                  </a:lnTo>
                  <a:lnTo>
                    <a:pt x="3835350" y="358243"/>
                  </a:lnTo>
                  <a:lnTo>
                    <a:pt x="3824864" y="402270"/>
                  </a:lnTo>
                  <a:lnTo>
                    <a:pt x="3802663" y="436723"/>
                  </a:lnTo>
                  <a:lnTo>
                    <a:pt x="3770564" y="462039"/>
                  </a:lnTo>
                  <a:lnTo>
                    <a:pt x="3730722" y="478964"/>
                  </a:lnTo>
                  <a:lnTo>
                    <a:pt x="3684696" y="488037"/>
                  </a:lnTo>
                  <a:lnTo>
                    <a:pt x="3644138" y="489965"/>
                  </a:lnTo>
                  <a:lnTo>
                    <a:pt x="3516248" y="489965"/>
                  </a:lnTo>
                  <a:lnTo>
                    <a:pt x="3507993" y="489965"/>
                  </a:lnTo>
                  <a:lnTo>
                    <a:pt x="3501136" y="487552"/>
                  </a:lnTo>
                  <a:lnTo>
                    <a:pt x="3495547" y="482726"/>
                  </a:lnTo>
                  <a:lnTo>
                    <a:pt x="3489960" y="477900"/>
                  </a:lnTo>
                  <a:lnTo>
                    <a:pt x="3487166" y="470026"/>
                  </a:lnTo>
                  <a:lnTo>
                    <a:pt x="3487166" y="459104"/>
                  </a:lnTo>
                  <a:lnTo>
                    <a:pt x="3487166" y="39497"/>
                  </a:lnTo>
                  <a:lnTo>
                    <a:pt x="3487166" y="28575"/>
                  </a:lnTo>
                  <a:lnTo>
                    <a:pt x="3489960" y="20700"/>
                  </a:lnTo>
                  <a:lnTo>
                    <a:pt x="3495547" y="15875"/>
                  </a:lnTo>
                  <a:lnTo>
                    <a:pt x="3501136" y="10922"/>
                  </a:lnTo>
                  <a:lnTo>
                    <a:pt x="3507993" y="8508"/>
                  </a:lnTo>
                  <a:lnTo>
                    <a:pt x="3516248" y="8508"/>
                  </a:lnTo>
                  <a:close/>
                </a:path>
                <a:path w="5174615" h="499109">
                  <a:moveTo>
                    <a:pt x="2858008" y="8508"/>
                  </a:moveTo>
                  <a:lnTo>
                    <a:pt x="2922016" y="8508"/>
                  </a:lnTo>
                  <a:lnTo>
                    <a:pt x="2930278" y="8695"/>
                  </a:lnTo>
                  <a:lnTo>
                    <a:pt x="2972562" y="20700"/>
                  </a:lnTo>
                  <a:lnTo>
                    <a:pt x="2978531" y="25019"/>
                  </a:lnTo>
                  <a:lnTo>
                    <a:pt x="2997962" y="64008"/>
                  </a:lnTo>
                  <a:lnTo>
                    <a:pt x="3102101" y="350900"/>
                  </a:lnTo>
                  <a:lnTo>
                    <a:pt x="3103625" y="350900"/>
                  </a:lnTo>
                  <a:lnTo>
                    <a:pt x="3211448" y="64770"/>
                  </a:lnTo>
                  <a:lnTo>
                    <a:pt x="3213973" y="57249"/>
                  </a:lnTo>
                  <a:lnTo>
                    <a:pt x="3216592" y="50323"/>
                  </a:lnTo>
                  <a:lnTo>
                    <a:pt x="3240532" y="16382"/>
                  </a:lnTo>
                  <a:lnTo>
                    <a:pt x="3268598" y="8508"/>
                  </a:lnTo>
                  <a:lnTo>
                    <a:pt x="3277742" y="8508"/>
                  </a:lnTo>
                  <a:lnTo>
                    <a:pt x="3343529" y="8508"/>
                  </a:lnTo>
                  <a:lnTo>
                    <a:pt x="3350260" y="8508"/>
                  </a:lnTo>
                  <a:lnTo>
                    <a:pt x="3356101" y="9398"/>
                  </a:lnTo>
                  <a:lnTo>
                    <a:pt x="3360927" y="11175"/>
                  </a:lnTo>
                  <a:lnTo>
                    <a:pt x="3365754" y="12953"/>
                  </a:lnTo>
                  <a:lnTo>
                    <a:pt x="3369691" y="15494"/>
                  </a:lnTo>
                  <a:lnTo>
                    <a:pt x="3372739" y="18796"/>
                  </a:lnTo>
                  <a:lnTo>
                    <a:pt x="3375914" y="22098"/>
                  </a:lnTo>
                  <a:lnTo>
                    <a:pt x="3378199" y="26288"/>
                  </a:lnTo>
                  <a:lnTo>
                    <a:pt x="3379850" y="31114"/>
                  </a:lnTo>
                  <a:lnTo>
                    <a:pt x="3381501" y="35940"/>
                  </a:lnTo>
                  <a:lnTo>
                    <a:pt x="3382264" y="41401"/>
                  </a:lnTo>
                  <a:lnTo>
                    <a:pt x="3382264" y="47625"/>
                  </a:lnTo>
                  <a:lnTo>
                    <a:pt x="3382264" y="476631"/>
                  </a:lnTo>
                  <a:lnTo>
                    <a:pt x="3382264" y="479171"/>
                  </a:lnTo>
                  <a:lnTo>
                    <a:pt x="3381629" y="481329"/>
                  </a:lnTo>
                  <a:lnTo>
                    <a:pt x="3380232" y="483362"/>
                  </a:lnTo>
                  <a:lnTo>
                    <a:pt x="3378835" y="485266"/>
                  </a:lnTo>
                  <a:lnTo>
                    <a:pt x="3376421" y="486918"/>
                  </a:lnTo>
                  <a:lnTo>
                    <a:pt x="3372739" y="488188"/>
                  </a:lnTo>
                  <a:lnTo>
                    <a:pt x="3369183" y="489458"/>
                  </a:lnTo>
                  <a:lnTo>
                    <a:pt x="3364357" y="490347"/>
                  </a:lnTo>
                  <a:lnTo>
                    <a:pt x="3358515" y="491109"/>
                  </a:lnTo>
                  <a:lnTo>
                    <a:pt x="3352545" y="491871"/>
                  </a:lnTo>
                  <a:lnTo>
                    <a:pt x="3344925" y="492251"/>
                  </a:lnTo>
                  <a:lnTo>
                    <a:pt x="3335782" y="492251"/>
                  </a:lnTo>
                  <a:lnTo>
                    <a:pt x="3326891" y="492251"/>
                  </a:lnTo>
                  <a:lnTo>
                    <a:pt x="3319398" y="491871"/>
                  </a:lnTo>
                  <a:lnTo>
                    <a:pt x="3313430" y="491109"/>
                  </a:lnTo>
                  <a:lnTo>
                    <a:pt x="3307461" y="490347"/>
                  </a:lnTo>
                  <a:lnTo>
                    <a:pt x="3302762" y="489458"/>
                  </a:lnTo>
                  <a:lnTo>
                    <a:pt x="3299333" y="488188"/>
                  </a:lnTo>
                  <a:lnTo>
                    <a:pt x="3295776" y="486918"/>
                  </a:lnTo>
                  <a:lnTo>
                    <a:pt x="3293364" y="485266"/>
                  </a:lnTo>
                  <a:lnTo>
                    <a:pt x="3291840" y="483362"/>
                  </a:lnTo>
                  <a:lnTo>
                    <a:pt x="3290316" y="481329"/>
                  </a:lnTo>
                  <a:lnTo>
                    <a:pt x="3289681" y="479171"/>
                  </a:lnTo>
                  <a:lnTo>
                    <a:pt x="3289681" y="476631"/>
                  </a:lnTo>
                  <a:lnTo>
                    <a:pt x="3289681" y="84836"/>
                  </a:lnTo>
                  <a:lnTo>
                    <a:pt x="3288918" y="84836"/>
                  </a:lnTo>
                  <a:lnTo>
                    <a:pt x="3149345" y="476250"/>
                  </a:lnTo>
                  <a:lnTo>
                    <a:pt x="3148330" y="479425"/>
                  </a:lnTo>
                  <a:lnTo>
                    <a:pt x="3146806" y="482091"/>
                  </a:lnTo>
                  <a:lnTo>
                    <a:pt x="3144519" y="484250"/>
                  </a:lnTo>
                  <a:lnTo>
                    <a:pt x="3142234" y="486410"/>
                  </a:lnTo>
                  <a:lnTo>
                    <a:pt x="3139186" y="488061"/>
                  </a:lnTo>
                  <a:lnTo>
                    <a:pt x="3135375" y="489331"/>
                  </a:lnTo>
                  <a:lnTo>
                    <a:pt x="3131566" y="490474"/>
                  </a:lnTo>
                  <a:lnTo>
                    <a:pt x="3126613" y="491363"/>
                  </a:lnTo>
                  <a:lnTo>
                    <a:pt x="3120643" y="491744"/>
                  </a:lnTo>
                  <a:lnTo>
                    <a:pt x="3114801" y="492125"/>
                  </a:lnTo>
                  <a:lnTo>
                    <a:pt x="3107563" y="492251"/>
                  </a:lnTo>
                  <a:lnTo>
                    <a:pt x="3099181" y="492251"/>
                  </a:lnTo>
                  <a:lnTo>
                    <a:pt x="3090671" y="492251"/>
                  </a:lnTo>
                  <a:lnTo>
                    <a:pt x="3083560" y="491998"/>
                  </a:lnTo>
                  <a:lnTo>
                    <a:pt x="3077591" y="491363"/>
                  </a:lnTo>
                  <a:lnTo>
                    <a:pt x="3071621" y="490727"/>
                  </a:lnTo>
                  <a:lnTo>
                    <a:pt x="3066668" y="489712"/>
                  </a:lnTo>
                  <a:lnTo>
                    <a:pt x="3062859" y="488314"/>
                  </a:lnTo>
                  <a:lnTo>
                    <a:pt x="3059048" y="487045"/>
                  </a:lnTo>
                  <a:lnTo>
                    <a:pt x="3049269" y="476250"/>
                  </a:lnTo>
                  <a:lnTo>
                    <a:pt x="2914522" y="84836"/>
                  </a:lnTo>
                  <a:lnTo>
                    <a:pt x="2913888" y="84836"/>
                  </a:lnTo>
                  <a:lnTo>
                    <a:pt x="2913888" y="476631"/>
                  </a:lnTo>
                  <a:lnTo>
                    <a:pt x="2913888" y="479171"/>
                  </a:lnTo>
                  <a:lnTo>
                    <a:pt x="2913125" y="481329"/>
                  </a:lnTo>
                  <a:lnTo>
                    <a:pt x="2911729" y="483362"/>
                  </a:lnTo>
                  <a:lnTo>
                    <a:pt x="2910459" y="485266"/>
                  </a:lnTo>
                  <a:lnTo>
                    <a:pt x="2907918" y="486918"/>
                  </a:lnTo>
                  <a:lnTo>
                    <a:pt x="2904109" y="488188"/>
                  </a:lnTo>
                  <a:lnTo>
                    <a:pt x="2900425" y="489458"/>
                  </a:lnTo>
                  <a:lnTo>
                    <a:pt x="2895726" y="490347"/>
                  </a:lnTo>
                  <a:lnTo>
                    <a:pt x="2889885" y="491109"/>
                  </a:lnTo>
                  <a:lnTo>
                    <a:pt x="2884042" y="491871"/>
                  </a:lnTo>
                  <a:lnTo>
                    <a:pt x="2876549" y="492251"/>
                  </a:lnTo>
                  <a:lnTo>
                    <a:pt x="2867279" y="492251"/>
                  </a:lnTo>
                  <a:lnTo>
                    <a:pt x="2858389" y="492251"/>
                  </a:lnTo>
                  <a:lnTo>
                    <a:pt x="2850895" y="491871"/>
                  </a:lnTo>
                  <a:lnTo>
                    <a:pt x="2845054" y="491109"/>
                  </a:lnTo>
                  <a:lnTo>
                    <a:pt x="2839085" y="490347"/>
                  </a:lnTo>
                  <a:lnTo>
                    <a:pt x="2834259" y="489458"/>
                  </a:lnTo>
                  <a:lnTo>
                    <a:pt x="2830702" y="488188"/>
                  </a:lnTo>
                  <a:lnTo>
                    <a:pt x="2827019" y="486918"/>
                  </a:lnTo>
                  <a:lnTo>
                    <a:pt x="2824607" y="485266"/>
                  </a:lnTo>
                  <a:lnTo>
                    <a:pt x="2823210" y="483362"/>
                  </a:lnTo>
                  <a:lnTo>
                    <a:pt x="2821813" y="481329"/>
                  </a:lnTo>
                  <a:lnTo>
                    <a:pt x="2821177" y="479171"/>
                  </a:lnTo>
                  <a:lnTo>
                    <a:pt x="2821177" y="476631"/>
                  </a:lnTo>
                  <a:lnTo>
                    <a:pt x="2821177" y="47625"/>
                  </a:lnTo>
                  <a:lnTo>
                    <a:pt x="2842942" y="11064"/>
                  </a:lnTo>
                  <a:lnTo>
                    <a:pt x="2850052" y="9149"/>
                  </a:lnTo>
                  <a:lnTo>
                    <a:pt x="2858008" y="8508"/>
                  </a:lnTo>
                  <a:close/>
                </a:path>
                <a:path w="5174615" h="499109">
                  <a:moveTo>
                    <a:pt x="965073" y="8508"/>
                  </a:moveTo>
                  <a:lnTo>
                    <a:pt x="1089660" y="8508"/>
                  </a:lnTo>
                  <a:lnTo>
                    <a:pt x="1098756" y="8556"/>
                  </a:lnTo>
                  <a:lnTo>
                    <a:pt x="1143253" y="11175"/>
                  </a:lnTo>
                  <a:lnTo>
                    <a:pt x="1183526" y="20659"/>
                  </a:lnTo>
                  <a:lnTo>
                    <a:pt x="1226421" y="43846"/>
                  </a:lnTo>
                  <a:lnTo>
                    <a:pt x="1254950" y="79172"/>
                  </a:lnTo>
                  <a:lnTo>
                    <a:pt x="1267696" y="126706"/>
                  </a:lnTo>
                  <a:lnTo>
                    <a:pt x="1268221" y="140588"/>
                  </a:lnTo>
                  <a:lnTo>
                    <a:pt x="1267840" y="152423"/>
                  </a:lnTo>
                  <a:lnTo>
                    <a:pt x="1258700" y="194429"/>
                  </a:lnTo>
                  <a:lnTo>
                    <a:pt x="1237755" y="227786"/>
                  </a:lnTo>
                  <a:lnTo>
                    <a:pt x="1205630" y="252920"/>
                  </a:lnTo>
                  <a:lnTo>
                    <a:pt x="1174877" y="266064"/>
                  </a:lnTo>
                  <a:lnTo>
                    <a:pt x="1182115" y="269494"/>
                  </a:lnTo>
                  <a:lnTo>
                    <a:pt x="1212977" y="296672"/>
                  </a:lnTo>
                  <a:lnTo>
                    <a:pt x="1236186" y="335391"/>
                  </a:lnTo>
                  <a:lnTo>
                    <a:pt x="1243329" y="351663"/>
                  </a:lnTo>
                  <a:lnTo>
                    <a:pt x="1283842" y="446532"/>
                  </a:lnTo>
                  <a:lnTo>
                    <a:pt x="1293240" y="474852"/>
                  </a:lnTo>
                  <a:lnTo>
                    <a:pt x="1293240" y="477393"/>
                  </a:lnTo>
                  <a:lnTo>
                    <a:pt x="1293240" y="480060"/>
                  </a:lnTo>
                  <a:lnTo>
                    <a:pt x="1292732" y="482346"/>
                  </a:lnTo>
                  <a:lnTo>
                    <a:pt x="1291716" y="484250"/>
                  </a:lnTo>
                  <a:lnTo>
                    <a:pt x="1290701" y="486156"/>
                  </a:lnTo>
                  <a:lnTo>
                    <a:pt x="1247719" y="492204"/>
                  </a:lnTo>
                  <a:lnTo>
                    <a:pt x="1238885" y="492251"/>
                  </a:lnTo>
                  <a:lnTo>
                    <a:pt x="1228470" y="492251"/>
                  </a:lnTo>
                  <a:lnTo>
                    <a:pt x="1220089" y="491998"/>
                  </a:lnTo>
                  <a:lnTo>
                    <a:pt x="1213992" y="491489"/>
                  </a:lnTo>
                  <a:lnTo>
                    <a:pt x="1207769" y="490982"/>
                  </a:lnTo>
                  <a:lnTo>
                    <a:pt x="1202816" y="490093"/>
                  </a:lnTo>
                  <a:lnTo>
                    <a:pt x="1199261" y="488696"/>
                  </a:lnTo>
                  <a:lnTo>
                    <a:pt x="1195704" y="487299"/>
                  </a:lnTo>
                  <a:lnTo>
                    <a:pt x="1193038" y="485648"/>
                  </a:lnTo>
                  <a:lnTo>
                    <a:pt x="1191640" y="483488"/>
                  </a:lnTo>
                  <a:lnTo>
                    <a:pt x="1190116" y="481457"/>
                  </a:lnTo>
                  <a:lnTo>
                    <a:pt x="1188846" y="478916"/>
                  </a:lnTo>
                  <a:lnTo>
                    <a:pt x="1187830" y="475869"/>
                  </a:lnTo>
                  <a:lnTo>
                    <a:pt x="1144777" y="368300"/>
                  </a:lnTo>
                  <a:lnTo>
                    <a:pt x="1125652" y="329207"/>
                  </a:lnTo>
                  <a:lnTo>
                    <a:pt x="1091945" y="298069"/>
                  </a:lnTo>
                  <a:lnTo>
                    <a:pt x="1064387" y="293243"/>
                  </a:lnTo>
                  <a:lnTo>
                    <a:pt x="1033906" y="293243"/>
                  </a:lnTo>
                  <a:lnTo>
                    <a:pt x="1033906" y="476631"/>
                  </a:lnTo>
                  <a:lnTo>
                    <a:pt x="1033906" y="479171"/>
                  </a:lnTo>
                  <a:lnTo>
                    <a:pt x="1008506" y="491109"/>
                  </a:lnTo>
                  <a:lnTo>
                    <a:pt x="1002411" y="491871"/>
                  </a:lnTo>
                  <a:lnTo>
                    <a:pt x="994410" y="492251"/>
                  </a:lnTo>
                  <a:lnTo>
                    <a:pt x="984757" y="492251"/>
                  </a:lnTo>
                  <a:lnTo>
                    <a:pt x="975360" y="492251"/>
                  </a:lnTo>
                  <a:lnTo>
                    <a:pt x="967486" y="491871"/>
                  </a:lnTo>
                  <a:lnTo>
                    <a:pt x="961136" y="491109"/>
                  </a:lnTo>
                  <a:lnTo>
                    <a:pt x="954786" y="490347"/>
                  </a:lnTo>
                  <a:lnTo>
                    <a:pt x="949705" y="489458"/>
                  </a:lnTo>
                  <a:lnTo>
                    <a:pt x="946023" y="488188"/>
                  </a:lnTo>
                  <a:lnTo>
                    <a:pt x="942339" y="486918"/>
                  </a:lnTo>
                  <a:lnTo>
                    <a:pt x="939673" y="485266"/>
                  </a:lnTo>
                  <a:lnTo>
                    <a:pt x="938276" y="483362"/>
                  </a:lnTo>
                  <a:lnTo>
                    <a:pt x="936751" y="481329"/>
                  </a:lnTo>
                  <a:lnTo>
                    <a:pt x="935989" y="479171"/>
                  </a:lnTo>
                  <a:lnTo>
                    <a:pt x="935989" y="476631"/>
                  </a:lnTo>
                  <a:lnTo>
                    <a:pt x="935989" y="39497"/>
                  </a:lnTo>
                  <a:lnTo>
                    <a:pt x="935989" y="28575"/>
                  </a:lnTo>
                  <a:lnTo>
                    <a:pt x="938783" y="20700"/>
                  </a:lnTo>
                  <a:lnTo>
                    <a:pt x="944371" y="15875"/>
                  </a:lnTo>
                  <a:lnTo>
                    <a:pt x="949960" y="10922"/>
                  </a:lnTo>
                  <a:lnTo>
                    <a:pt x="956817" y="8508"/>
                  </a:lnTo>
                  <a:lnTo>
                    <a:pt x="965073" y="8508"/>
                  </a:lnTo>
                  <a:close/>
                </a:path>
                <a:path w="5174615" h="499109">
                  <a:moveTo>
                    <a:pt x="4165345" y="6350"/>
                  </a:moveTo>
                  <a:lnTo>
                    <a:pt x="4174743" y="6350"/>
                  </a:lnTo>
                  <a:lnTo>
                    <a:pt x="4182617" y="6730"/>
                  </a:lnTo>
                  <a:lnTo>
                    <a:pt x="4188714" y="7493"/>
                  </a:lnTo>
                  <a:lnTo>
                    <a:pt x="4194937" y="8254"/>
                  </a:lnTo>
                  <a:lnTo>
                    <a:pt x="4214114" y="19431"/>
                  </a:lnTo>
                  <a:lnTo>
                    <a:pt x="4214114" y="21971"/>
                  </a:lnTo>
                  <a:lnTo>
                    <a:pt x="4214114" y="306197"/>
                  </a:lnTo>
                  <a:lnTo>
                    <a:pt x="4218025" y="344898"/>
                  </a:lnTo>
                  <a:lnTo>
                    <a:pt x="4235207" y="383339"/>
                  </a:lnTo>
                  <a:lnTo>
                    <a:pt x="4273042" y="411352"/>
                  </a:lnTo>
                  <a:lnTo>
                    <a:pt x="4314190" y="418211"/>
                  </a:lnTo>
                  <a:lnTo>
                    <a:pt x="4325407" y="417760"/>
                  </a:lnTo>
                  <a:lnTo>
                    <a:pt x="4364251" y="407169"/>
                  </a:lnTo>
                  <a:lnTo>
                    <a:pt x="4397581" y="375332"/>
                  </a:lnTo>
                  <a:lnTo>
                    <a:pt x="4411027" y="335772"/>
                  </a:lnTo>
                  <a:lnTo>
                    <a:pt x="4412742" y="311785"/>
                  </a:lnTo>
                  <a:lnTo>
                    <a:pt x="4412742" y="21971"/>
                  </a:lnTo>
                  <a:lnTo>
                    <a:pt x="4412742" y="19431"/>
                  </a:lnTo>
                  <a:lnTo>
                    <a:pt x="4413504" y="17272"/>
                  </a:lnTo>
                  <a:lnTo>
                    <a:pt x="4415027" y="15240"/>
                  </a:lnTo>
                  <a:lnTo>
                    <a:pt x="4416424" y="13334"/>
                  </a:lnTo>
                  <a:lnTo>
                    <a:pt x="4437888" y="7493"/>
                  </a:lnTo>
                  <a:lnTo>
                    <a:pt x="4444238" y="6730"/>
                  </a:lnTo>
                  <a:lnTo>
                    <a:pt x="4452112" y="6350"/>
                  </a:lnTo>
                  <a:lnTo>
                    <a:pt x="4461510" y="6350"/>
                  </a:lnTo>
                  <a:lnTo>
                    <a:pt x="4470908" y="6350"/>
                  </a:lnTo>
                  <a:lnTo>
                    <a:pt x="4478655" y="6730"/>
                  </a:lnTo>
                  <a:lnTo>
                    <a:pt x="4484750" y="7493"/>
                  </a:lnTo>
                  <a:lnTo>
                    <a:pt x="4490846" y="8254"/>
                  </a:lnTo>
                  <a:lnTo>
                    <a:pt x="4507230" y="15240"/>
                  </a:lnTo>
                  <a:lnTo>
                    <a:pt x="4508754" y="17272"/>
                  </a:lnTo>
                  <a:lnTo>
                    <a:pt x="4509516" y="19431"/>
                  </a:lnTo>
                  <a:lnTo>
                    <a:pt x="4509516" y="21971"/>
                  </a:lnTo>
                  <a:lnTo>
                    <a:pt x="4509516" y="310641"/>
                  </a:lnTo>
                  <a:lnTo>
                    <a:pt x="4506261" y="352647"/>
                  </a:lnTo>
                  <a:lnTo>
                    <a:pt x="4496435" y="389889"/>
                  </a:lnTo>
                  <a:lnTo>
                    <a:pt x="4470038" y="436306"/>
                  </a:lnTo>
                  <a:lnTo>
                    <a:pt x="4429902" y="470392"/>
                  </a:lnTo>
                  <a:lnTo>
                    <a:pt x="4376312" y="491476"/>
                  </a:lnTo>
                  <a:lnTo>
                    <a:pt x="4333553" y="497814"/>
                  </a:lnTo>
                  <a:lnTo>
                    <a:pt x="4310125" y="498601"/>
                  </a:lnTo>
                  <a:lnTo>
                    <a:pt x="4287956" y="497887"/>
                  </a:lnTo>
                  <a:lnTo>
                    <a:pt x="4247189" y="492172"/>
                  </a:lnTo>
                  <a:lnTo>
                    <a:pt x="4195238" y="472979"/>
                  </a:lnTo>
                  <a:lnTo>
                    <a:pt x="4155819" y="440588"/>
                  </a:lnTo>
                  <a:lnTo>
                    <a:pt x="4129405" y="395350"/>
                  </a:lnTo>
                  <a:lnTo>
                    <a:pt x="4119514" y="357997"/>
                  </a:lnTo>
                  <a:lnTo>
                    <a:pt x="4116196" y="314833"/>
                  </a:lnTo>
                  <a:lnTo>
                    <a:pt x="4116196" y="21971"/>
                  </a:lnTo>
                  <a:lnTo>
                    <a:pt x="4116196" y="19431"/>
                  </a:lnTo>
                  <a:lnTo>
                    <a:pt x="4116959" y="17272"/>
                  </a:lnTo>
                  <a:lnTo>
                    <a:pt x="4118483" y="15240"/>
                  </a:lnTo>
                  <a:lnTo>
                    <a:pt x="4119880" y="13334"/>
                  </a:lnTo>
                  <a:lnTo>
                    <a:pt x="4122546" y="11683"/>
                  </a:lnTo>
                  <a:lnTo>
                    <a:pt x="4126484" y="10414"/>
                  </a:lnTo>
                  <a:lnTo>
                    <a:pt x="4130293" y="9144"/>
                  </a:lnTo>
                  <a:lnTo>
                    <a:pt x="4135373" y="8254"/>
                  </a:lnTo>
                  <a:lnTo>
                    <a:pt x="4141469" y="7493"/>
                  </a:lnTo>
                  <a:lnTo>
                    <a:pt x="4147692" y="6730"/>
                  </a:lnTo>
                  <a:lnTo>
                    <a:pt x="4155693" y="6350"/>
                  </a:lnTo>
                  <a:lnTo>
                    <a:pt x="4165345" y="6350"/>
                  </a:lnTo>
                  <a:close/>
                </a:path>
                <a:path w="5174615" h="499109">
                  <a:moveTo>
                    <a:pt x="3963035" y="6350"/>
                  </a:moveTo>
                  <a:lnTo>
                    <a:pt x="3972687" y="6350"/>
                  </a:lnTo>
                  <a:lnTo>
                    <a:pt x="3980561" y="6730"/>
                  </a:lnTo>
                  <a:lnTo>
                    <a:pt x="3986784" y="7493"/>
                  </a:lnTo>
                  <a:lnTo>
                    <a:pt x="3993007" y="8254"/>
                  </a:lnTo>
                  <a:lnTo>
                    <a:pt x="3997960" y="9144"/>
                  </a:lnTo>
                  <a:lnTo>
                    <a:pt x="4001642" y="10414"/>
                  </a:lnTo>
                  <a:lnTo>
                    <a:pt x="4005452" y="11683"/>
                  </a:lnTo>
                  <a:lnTo>
                    <a:pt x="4008119" y="13334"/>
                  </a:lnTo>
                  <a:lnTo>
                    <a:pt x="4009643" y="15240"/>
                  </a:lnTo>
                  <a:lnTo>
                    <a:pt x="4011294" y="17272"/>
                  </a:lnTo>
                  <a:lnTo>
                    <a:pt x="4012184" y="19431"/>
                  </a:lnTo>
                  <a:lnTo>
                    <a:pt x="4012184" y="21971"/>
                  </a:lnTo>
                  <a:lnTo>
                    <a:pt x="4012184" y="476631"/>
                  </a:lnTo>
                  <a:lnTo>
                    <a:pt x="4012184" y="479171"/>
                  </a:lnTo>
                  <a:lnTo>
                    <a:pt x="4011294" y="481329"/>
                  </a:lnTo>
                  <a:lnTo>
                    <a:pt x="4009643" y="483362"/>
                  </a:lnTo>
                  <a:lnTo>
                    <a:pt x="4008119" y="485266"/>
                  </a:lnTo>
                  <a:lnTo>
                    <a:pt x="4005452" y="486918"/>
                  </a:lnTo>
                  <a:lnTo>
                    <a:pt x="4001642" y="488188"/>
                  </a:lnTo>
                  <a:lnTo>
                    <a:pt x="3997960" y="489458"/>
                  </a:lnTo>
                  <a:lnTo>
                    <a:pt x="3993007" y="490347"/>
                  </a:lnTo>
                  <a:lnTo>
                    <a:pt x="3986784" y="491109"/>
                  </a:lnTo>
                  <a:lnTo>
                    <a:pt x="3980561" y="491871"/>
                  </a:lnTo>
                  <a:lnTo>
                    <a:pt x="3972687" y="492251"/>
                  </a:lnTo>
                  <a:lnTo>
                    <a:pt x="3963035" y="492251"/>
                  </a:lnTo>
                  <a:lnTo>
                    <a:pt x="3953637" y="492251"/>
                  </a:lnTo>
                  <a:lnTo>
                    <a:pt x="3945763" y="491871"/>
                  </a:lnTo>
                  <a:lnTo>
                    <a:pt x="3939413" y="491109"/>
                  </a:lnTo>
                  <a:lnTo>
                    <a:pt x="3933063" y="490347"/>
                  </a:lnTo>
                  <a:lnTo>
                    <a:pt x="3927983" y="489458"/>
                  </a:lnTo>
                  <a:lnTo>
                    <a:pt x="3924299" y="488188"/>
                  </a:lnTo>
                  <a:lnTo>
                    <a:pt x="3920616" y="486918"/>
                  </a:lnTo>
                  <a:lnTo>
                    <a:pt x="3917949" y="485266"/>
                  </a:lnTo>
                  <a:lnTo>
                    <a:pt x="3916298" y="483362"/>
                  </a:lnTo>
                  <a:lnTo>
                    <a:pt x="3914647" y="481329"/>
                  </a:lnTo>
                  <a:lnTo>
                    <a:pt x="3913886" y="479171"/>
                  </a:lnTo>
                  <a:lnTo>
                    <a:pt x="3913886" y="476631"/>
                  </a:lnTo>
                  <a:lnTo>
                    <a:pt x="3913886" y="21971"/>
                  </a:lnTo>
                  <a:lnTo>
                    <a:pt x="3913886" y="19431"/>
                  </a:lnTo>
                  <a:lnTo>
                    <a:pt x="3914647" y="17272"/>
                  </a:lnTo>
                  <a:lnTo>
                    <a:pt x="3916298" y="15240"/>
                  </a:lnTo>
                  <a:lnTo>
                    <a:pt x="3917949" y="13334"/>
                  </a:lnTo>
                  <a:lnTo>
                    <a:pt x="3920616" y="11683"/>
                  </a:lnTo>
                  <a:lnTo>
                    <a:pt x="3924554" y="10414"/>
                  </a:lnTo>
                  <a:lnTo>
                    <a:pt x="3928364" y="9144"/>
                  </a:lnTo>
                  <a:lnTo>
                    <a:pt x="3933316" y="8254"/>
                  </a:lnTo>
                  <a:lnTo>
                    <a:pt x="3939540" y="7493"/>
                  </a:lnTo>
                  <a:lnTo>
                    <a:pt x="3945763" y="6730"/>
                  </a:lnTo>
                  <a:lnTo>
                    <a:pt x="3953637" y="6350"/>
                  </a:lnTo>
                  <a:lnTo>
                    <a:pt x="3963035" y="6350"/>
                  </a:lnTo>
                  <a:close/>
                </a:path>
                <a:path w="5174615" h="499109">
                  <a:moveTo>
                    <a:pt x="2533904" y="6350"/>
                  </a:moveTo>
                  <a:lnTo>
                    <a:pt x="2577591" y="7239"/>
                  </a:lnTo>
                  <a:lnTo>
                    <a:pt x="2589148" y="9525"/>
                  </a:lnTo>
                  <a:lnTo>
                    <a:pt x="2593974" y="10922"/>
                  </a:lnTo>
                  <a:lnTo>
                    <a:pt x="2597531" y="12953"/>
                  </a:lnTo>
                  <a:lnTo>
                    <a:pt x="2599563" y="15621"/>
                  </a:lnTo>
                  <a:lnTo>
                    <a:pt x="2601721" y="18414"/>
                  </a:lnTo>
                  <a:lnTo>
                    <a:pt x="2603499" y="22098"/>
                  </a:lnTo>
                  <a:lnTo>
                    <a:pt x="2605023" y="26797"/>
                  </a:lnTo>
                  <a:lnTo>
                    <a:pt x="2753867" y="453516"/>
                  </a:lnTo>
                  <a:lnTo>
                    <a:pt x="2756789" y="462534"/>
                  </a:lnTo>
                  <a:lnTo>
                    <a:pt x="2758693" y="469519"/>
                  </a:lnTo>
                  <a:lnTo>
                    <a:pt x="2759329" y="474725"/>
                  </a:lnTo>
                  <a:lnTo>
                    <a:pt x="2760091" y="479933"/>
                  </a:lnTo>
                  <a:lnTo>
                    <a:pt x="2721873" y="492202"/>
                  </a:lnTo>
                  <a:lnTo>
                    <a:pt x="2713227" y="492251"/>
                  </a:lnTo>
                  <a:lnTo>
                    <a:pt x="2704300" y="492226"/>
                  </a:lnTo>
                  <a:lnTo>
                    <a:pt x="2663824" y="488314"/>
                  </a:lnTo>
                  <a:lnTo>
                    <a:pt x="2655950" y="477012"/>
                  </a:lnTo>
                  <a:lnTo>
                    <a:pt x="2623566" y="380238"/>
                  </a:lnTo>
                  <a:lnTo>
                    <a:pt x="2442717" y="380238"/>
                  </a:lnTo>
                  <a:lnTo>
                    <a:pt x="2412238" y="474345"/>
                  </a:lnTo>
                  <a:lnTo>
                    <a:pt x="2411221" y="477900"/>
                  </a:lnTo>
                  <a:lnTo>
                    <a:pt x="2409952" y="480822"/>
                  </a:lnTo>
                  <a:lnTo>
                    <a:pt x="2408301" y="483108"/>
                  </a:lnTo>
                  <a:lnTo>
                    <a:pt x="2406777" y="485521"/>
                  </a:lnTo>
                  <a:lnTo>
                    <a:pt x="2404110" y="487299"/>
                  </a:lnTo>
                  <a:lnTo>
                    <a:pt x="2359405" y="492251"/>
                  </a:lnTo>
                  <a:lnTo>
                    <a:pt x="2351307" y="492180"/>
                  </a:lnTo>
                  <a:lnTo>
                    <a:pt x="2319274" y="485775"/>
                  </a:lnTo>
                  <a:lnTo>
                    <a:pt x="2316733" y="482853"/>
                  </a:lnTo>
                  <a:lnTo>
                    <a:pt x="2315844" y="478916"/>
                  </a:lnTo>
                  <a:lnTo>
                    <a:pt x="2316606" y="473710"/>
                  </a:lnTo>
                  <a:lnTo>
                    <a:pt x="2317368" y="468502"/>
                  </a:lnTo>
                  <a:lnTo>
                    <a:pt x="2470657" y="25653"/>
                  </a:lnTo>
                  <a:lnTo>
                    <a:pt x="2475865" y="15494"/>
                  </a:lnTo>
                  <a:lnTo>
                    <a:pt x="2477896" y="12826"/>
                  </a:lnTo>
                  <a:lnTo>
                    <a:pt x="2481071" y="10922"/>
                  </a:lnTo>
                  <a:lnTo>
                    <a:pt x="2485390" y="9525"/>
                  </a:lnTo>
                  <a:lnTo>
                    <a:pt x="2489707" y="8127"/>
                  </a:lnTo>
                  <a:lnTo>
                    <a:pt x="2524855" y="6375"/>
                  </a:lnTo>
                  <a:lnTo>
                    <a:pt x="2533904" y="6350"/>
                  </a:lnTo>
                  <a:close/>
                </a:path>
                <a:path w="5174615" h="499109">
                  <a:moveTo>
                    <a:pt x="1414906" y="6350"/>
                  </a:moveTo>
                  <a:lnTo>
                    <a:pt x="1424558" y="6350"/>
                  </a:lnTo>
                  <a:lnTo>
                    <a:pt x="1432432" y="6730"/>
                  </a:lnTo>
                  <a:lnTo>
                    <a:pt x="1438655" y="7493"/>
                  </a:lnTo>
                  <a:lnTo>
                    <a:pt x="1444878" y="8254"/>
                  </a:lnTo>
                  <a:lnTo>
                    <a:pt x="1449831" y="9144"/>
                  </a:lnTo>
                  <a:lnTo>
                    <a:pt x="1453514" y="10414"/>
                  </a:lnTo>
                  <a:lnTo>
                    <a:pt x="1457325" y="11683"/>
                  </a:lnTo>
                  <a:lnTo>
                    <a:pt x="1459864" y="13334"/>
                  </a:lnTo>
                  <a:lnTo>
                    <a:pt x="1461389" y="15240"/>
                  </a:lnTo>
                  <a:lnTo>
                    <a:pt x="1462913" y="17272"/>
                  </a:lnTo>
                  <a:lnTo>
                    <a:pt x="1463675" y="19558"/>
                  </a:lnTo>
                  <a:lnTo>
                    <a:pt x="1463675" y="22351"/>
                  </a:lnTo>
                  <a:lnTo>
                    <a:pt x="1463675" y="227329"/>
                  </a:lnTo>
                  <a:lnTo>
                    <a:pt x="1604644" y="22733"/>
                  </a:lnTo>
                  <a:lnTo>
                    <a:pt x="1606423" y="19431"/>
                  </a:lnTo>
                  <a:lnTo>
                    <a:pt x="1608454" y="16764"/>
                  </a:lnTo>
                  <a:lnTo>
                    <a:pt x="1610994" y="14731"/>
                  </a:lnTo>
                  <a:lnTo>
                    <a:pt x="1613407" y="12573"/>
                  </a:lnTo>
                  <a:lnTo>
                    <a:pt x="1616710" y="10922"/>
                  </a:lnTo>
                  <a:lnTo>
                    <a:pt x="1620646" y="9651"/>
                  </a:lnTo>
                  <a:lnTo>
                    <a:pt x="1624583" y="8381"/>
                  </a:lnTo>
                  <a:lnTo>
                    <a:pt x="1629664" y="7620"/>
                  </a:lnTo>
                  <a:lnTo>
                    <a:pt x="1635887" y="7112"/>
                  </a:lnTo>
                  <a:lnTo>
                    <a:pt x="1642110" y="6603"/>
                  </a:lnTo>
                  <a:lnTo>
                    <a:pt x="1649983" y="6350"/>
                  </a:lnTo>
                  <a:lnTo>
                    <a:pt x="1659763" y="6350"/>
                  </a:lnTo>
                  <a:lnTo>
                    <a:pt x="1669668" y="6350"/>
                  </a:lnTo>
                  <a:lnTo>
                    <a:pt x="1677796" y="6730"/>
                  </a:lnTo>
                  <a:lnTo>
                    <a:pt x="1684274" y="7493"/>
                  </a:lnTo>
                  <a:lnTo>
                    <a:pt x="1690751" y="8254"/>
                  </a:lnTo>
                  <a:lnTo>
                    <a:pt x="1695830" y="9271"/>
                  </a:lnTo>
                  <a:lnTo>
                    <a:pt x="1699640" y="10668"/>
                  </a:lnTo>
                  <a:lnTo>
                    <a:pt x="1703577" y="11938"/>
                  </a:lnTo>
                  <a:lnTo>
                    <a:pt x="1706244" y="13589"/>
                  </a:lnTo>
                  <a:lnTo>
                    <a:pt x="1707641" y="15621"/>
                  </a:lnTo>
                  <a:lnTo>
                    <a:pt x="1709165" y="17652"/>
                  </a:lnTo>
                  <a:lnTo>
                    <a:pt x="1709927" y="19812"/>
                  </a:lnTo>
                  <a:lnTo>
                    <a:pt x="1709927" y="22351"/>
                  </a:lnTo>
                  <a:lnTo>
                    <a:pt x="1709927" y="26543"/>
                  </a:lnTo>
                  <a:lnTo>
                    <a:pt x="1561845" y="229615"/>
                  </a:lnTo>
                  <a:lnTo>
                    <a:pt x="1705864" y="447294"/>
                  </a:lnTo>
                  <a:lnTo>
                    <a:pt x="1711325" y="457453"/>
                  </a:lnTo>
                  <a:lnTo>
                    <a:pt x="1714627" y="464185"/>
                  </a:lnTo>
                  <a:lnTo>
                    <a:pt x="1715642" y="467487"/>
                  </a:lnTo>
                  <a:lnTo>
                    <a:pt x="1716786" y="470915"/>
                  </a:lnTo>
                  <a:lnTo>
                    <a:pt x="1717420" y="473583"/>
                  </a:lnTo>
                  <a:lnTo>
                    <a:pt x="1717420" y="475488"/>
                  </a:lnTo>
                  <a:lnTo>
                    <a:pt x="1717420" y="478282"/>
                  </a:lnTo>
                  <a:lnTo>
                    <a:pt x="1707514" y="487934"/>
                  </a:lnTo>
                  <a:lnTo>
                    <a:pt x="1703704" y="489331"/>
                  </a:lnTo>
                  <a:lnTo>
                    <a:pt x="1698370" y="490347"/>
                  </a:lnTo>
                  <a:lnTo>
                    <a:pt x="1691639" y="491109"/>
                  </a:lnTo>
                  <a:lnTo>
                    <a:pt x="1685036" y="491871"/>
                  </a:lnTo>
                  <a:lnTo>
                    <a:pt x="1676527" y="492251"/>
                  </a:lnTo>
                  <a:lnTo>
                    <a:pt x="1666366" y="492251"/>
                  </a:lnTo>
                  <a:lnTo>
                    <a:pt x="1624583" y="489203"/>
                  </a:lnTo>
                  <a:lnTo>
                    <a:pt x="1616328" y="484759"/>
                  </a:lnTo>
                  <a:lnTo>
                    <a:pt x="1613280" y="482346"/>
                  </a:lnTo>
                  <a:lnTo>
                    <a:pt x="1610867" y="479298"/>
                  </a:lnTo>
                  <a:lnTo>
                    <a:pt x="1609089" y="475869"/>
                  </a:lnTo>
                  <a:lnTo>
                    <a:pt x="1463675" y="247396"/>
                  </a:lnTo>
                  <a:lnTo>
                    <a:pt x="1463675" y="475869"/>
                  </a:lnTo>
                  <a:lnTo>
                    <a:pt x="1463675" y="478663"/>
                  </a:lnTo>
                  <a:lnTo>
                    <a:pt x="1462913" y="480949"/>
                  </a:lnTo>
                  <a:lnTo>
                    <a:pt x="1461389" y="482981"/>
                  </a:lnTo>
                  <a:lnTo>
                    <a:pt x="1459864" y="484886"/>
                  </a:lnTo>
                  <a:lnTo>
                    <a:pt x="1457325" y="486663"/>
                  </a:lnTo>
                  <a:lnTo>
                    <a:pt x="1453514" y="487934"/>
                  </a:lnTo>
                  <a:lnTo>
                    <a:pt x="1449831" y="489331"/>
                  </a:lnTo>
                  <a:lnTo>
                    <a:pt x="1444878" y="490347"/>
                  </a:lnTo>
                  <a:lnTo>
                    <a:pt x="1438655" y="491109"/>
                  </a:lnTo>
                  <a:lnTo>
                    <a:pt x="1432432" y="491871"/>
                  </a:lnTo>
                  <a:lnTo>
                    <a:pt x="1424558" y="492251"/>
                  </a:lnTo>
                  <a:lnTo>
                    <a:pt x="1414906" y="492251"/>
                  </a:lnTo>
                  <a:lnTo>
                    <a:pt x="1405508" y="492251"/>
                  </a:lnTo>
                  <a:lnTo>
                    <a:pt x="1397635" y="491871"/>
                  </a:lnTo>
                  <a:lnTo>
                    <a:pt x="1391285" y="491109"/>
                  </a:lnTo>
                  <a:lnTo>
                    <a:pt x="1384935" y="490347"/>
                  </a:lnTo>
                  <a:lnTo>
                    <a:pt x="1379854" y="489331"/>
                  </a:lnTo>
                  <a:lnTo>
                    <a:pt x="1376171" y="487934"/>
                  </a:lnTo>
                  <a:lnTo>
                    <a:pt x="1372489" y="486663"/>
                  </a:lnTo>
                  <a:lnTo>
                    <a:pt x="1369821" y="484886"/>
                  </a:lnTo>
                  <a:lnTo>
                    <a:pt x="1368170" y="482981"/>
                  </a:lnTo>
                  <a:lnTo>
                    <a:pt x="1366519" y="480949"/>
                  </a:lnTo>
                  <a:lnTo>
                    <a:pt x="1365757" y="478663"/>
                  </a:lnTo>
                  <a:lnTo>
                    <a:pt x="1365757" y="475869"/>
                  </a:lnTo>
                  <a:lnTo>
                    <a:pt x="1365757" y="22351"/>
                  </a:lnTo>
                  <a:lnTo>
                    <a:pt x="1365757" y="19558"/>
                  </a:lnTo>
                  <a:lnTo>
                    <a:pt x="1366519" y="17272"/>
                  </a:lnTo>
                  <a:lnTo>
                    <a:pt x="1368170" y="15240"/>
                  </a:lnTo>
                  <a:lnTo>
                    <a:pt x="1369821" y="13334"/>
                  </a:lnTo>
                  <a:lnTo>
                    <a:pt x="1372489" y="11683"/>
                  </a:lnTo>
                  <a:lnTo>
                    <a:pt x="1376171" y="10414"/>
                  </a:lnTo>
                  <a:lnTo>
                    <a:pt x="1379854" y="9144"/>
                  </a:lnTo>
                  <a:lnTo>
                    <a:pt x="1384935" y="8254"/>
                  </a:lnTo>
                  <a:lnTo>
                    <a:pt x="1391285" y="7493"/>
                  </a:lnTo>
                  <a:lnTo>
                    <a:pt x="1397635" y="6730"/>
                  </a:lnTo>
                  <a:lnTo>
                    <a:pt x="1405508" y="6350"/>
                  </a:lnTo>
                  <a:lnTo>
                    <a:pt x="1414906" y="6350"/>
                  </a:lnTo>
                  <a:close/>
                </a:path>
                <a:path w="5174615" h="499109">
                  <a:moveTo>
                    <a:pt x="2155698" y="762"/>
                  </a:moveTo>
                  <a:lnTo>
                    <a:pt x="2194432" y="4064"/>
                  </a:lnTo>
                  <a:lnTo>
                    <a:pt x="2236563" y="15611"/>
                  </a:lnTo>
                  <a:lnTo>
                    <a:pt x="2271649" y="34036"/>
                  </a:lnTo>
                  <a:lnTo>
                    <a:pt x="2274951" y="37464"/>
                  </a:lnTo>
                  <a:lnTo>
                    <a:pt x="2278379" y="40766"/>
                  </a:lnTo>
                  <a:lnTo>
                    <a:pt x="2280666" y="43561"/>
                  </a:lnTo>
                  <a:lnTo>
                    <a:pt x="2281808" y="45720"/>
                  </a:lnTo>
                  <a:lnTo>
                    <a:pt x="2283079" y="48006"/>
                  </a:lnTo>
                  <a:lnTo>
                    <a:pt x="2284094" y="50800"/>
                  </a:lnTo>
                  <a:lnTo>
                    <a:pt x="2284856" y="54356"/>
                  </a:lnTo>
                  <a:lnTo>
                    <a:pt x="2285618" y="57785"/>
                  </a:lnTo>
                  <a:lnTo>
                    <a:pt x="2286127" y="61849"/>
                  </a:lnTo>
                  <a:lnTo>
                    <a:pt x="2286507" y="66548"/>
                  </a:lnTo>
                  <a:lnTo>
                    <a:pt x="2286889" y="71374"/>
                  </a:lnTo>
                  <a:lnTo>
                    <a:pt x="2287016" y="77088"/>
                  </a:lnTo>
                  <a:lnTo>
                    <a:pt x="2287016" y="84074"/>
                  </a:lnTo>
                  <a:lnTo>
                    <a:pt x="2287016" y="91566"/>
                  </a:lnTo>
                  <a:lnTo>
                    <a:pt x="2283714" y="115697"/>
                  </a:lnTo>
                  <a:lnTo>
                    <a:pt x="2282443" y="118999"/>
                  </a:lnTo>
                  <a:lnTo>
                    <a:pt x="2281046" y="121285"/>
                  </a:lnTo>
                  <a:lnTo>
                    <a:pt x="2279268" y="122809"/>
                  </a:lnTo>
                  <a:lnTo>
                    <a:pt x="2277491" y="124333"/>
                  </a:lnTo>
                  <a:lnTo>
                    <a:pt x="2275586" y="124968"/>
                  </a:lnTo>
                  <a:lnTo>
                    <a:pt x="2273300" y="124968"/>
                  </a:lnTo>
                  <a:lnTo>
                    <a:pt x="2269616" y="124968"/>
                  </a:lnTo>
                  <a:lnTo>
                    <a:pt x="2264917" y="122809"/>
                  </a:lnTo>
                  <a:lnTo>
                    <a:pt x="2259203" y="118490"/>
                  </a:lnTo>
                  <a:lnTo>
                    <a:pt x="2254605" y="115157"/>
                  </a:lnTo>
                  <a:lnTo>
                    <a:pt x="2213742" y="92868"/>
                  </a:lnTo>
                  <a:lnTo>
                    <a:pt x="2172358" y="83337"/>
                  </a:lnTo>
                  <a:lnTo>
                    <a:pt x="2159762" y="82931"/>
                  </a:lnTo>
                  <a:lnTo>
                    <a:pt x="2145855" y="83669"/>
                  </a:lnTo>
                  <a:lnTo>
                    <a:pt x="2108707" y="94741"/>
                  </a:lnTo>
                  <a:lnTo>
                    <a:pt x="2070353" y="128143"/>
                  </a:lnTo>
                  <a:lnTo>
                    <a:pt x="2050923" y="165987"/>
                  </a:lnTo>
                  <a:lnTo>
                    <a:pt x="2040175" y="213693"/>
                  </a:lnTo>
                  <a:lnTo>
                    <a:pt x="2038095" y="250444"/>
                  </a:lnTo>
                  <a:lnTo>
                    <a:pt x="2038643" y="270896"/>
                  </a:lnTo>
                  <a:lnTo>
                    <a:pt x="2046858" y="323850"/>
                  </a:lnTo>
                  <a:lnTo>
                    <a:pt x="2064236" y="364319"/>
                  </a:lnTo>
                  <a:lnTo>
                    <a:pt x="2099863" y="399426"/>
                  </a:lnTo>
                  <a:lnTo>
                    <a:pt x="2148478" y="414289"/>
                  </a:lnTo>
                  <a:lnTo>
                    <a:pt x="2162429" y="414909"/>
                  </a:lnTo>
                  <a:lnTo>
                    <a:pt x="2175025" y="414526"/>
                  </a:lnTo>
                  <a:lnTo>
                    <a:pt x="2216576" y="405544"/>
                  </a:lnTo>
                  <a:lnTo>
                    <a:pt x="2252392" y="388048"/>
                  </a:lnTo>
                  <a:lnTo>
                    <a:pt x="2268219" y="377825"/>
                  </a:lnTo>
                  <a:lnTo>
                    <a:pt x="2272665" y="375793"/>
                  </a:lnTo>
                  <a:lnTo>
                    <a:pt x="2275966" y="375793"/>
                  </a:lnTo>
                  <a:lnTo>
                    <a:pt x="2278379" y="375793"/>
                  </a:lnTo>
                  <a:lnTo>
                    <a:pt x="2280412" y="376300"/>
                  </a:lnTo>
                  <a:lnTo>
                    <a:pt x="2281808" y="377316"/>
                  </a:lnTo>
                  <a:lnTo>
                    <a:pt x="2283332" y="378333"/>
                  </a:lnTo>
                  <a:lnTo>
                    <a:pt x="2284603" y="380238"/>
                  </a:lnTo>
                  <a:lnTo>
                    <a:pt x="2285618" y="383286"/>
                  </a:lnTo>
                  <a:lnTo>
                    <a:pt x="2286635" y="386207"/>
                  </a:lnTo>
                  <a:lnTo>
                    <a:pt x="2287269" y="390398"/>
                  </a:lnTo>
                  <a:lnTo>
                    <a:pt x="2287778" y="395732"/>
                  </a:lnTo>
                  <a:lnTo>
                    <a:pt x="2288286" y="401065"/>
                  </a:lnTo>
                  <a:lnTo>
                    <a:pt x="2288540" y="408177"/>
                  </a:lnTo>
                  <a:lnTo>
                    <a:pt x="2288540" y="417068"/>
                  </a:lnTo>
                  <a:lnTo>
                    <a:pt x="2288540" y="423290"/>
                  </a:lnTo>
                  <a:lnTo>
                    <a:pt x="2288413" y="428625"/>
                  </a:lnTo>
                  <a:lnTo>
                    <a:pt x="2288031" y="432943"/>
                  </a:lnTo>
                  <a:lnTo>
                    <a:pt x="2287651" y="437261"/>
                  </a:lnTo>
                  <a:lnTo>
                    <a:pt x="2287016" y="440944"/>
                  </a:lnTo>
                  <a:lnTo>
                    <a:pt x="2277364" y="459739"/>
                  </a:lnTo>
                  <a:lnTo>
                    <a:pt x="2274696" y="462534"/>
                  </a:lnTo>
                  <a:lnTo>
                    <a:pt x="2232914" y="483488"/>
                  </a:lnTo>
                  <a:lnTo>
                    <a:pt x="2194179" y="493775"/>
                  </a:lnTo>
                  <a:lnTo>
                    <a:pt x="2147189" y="497839"/>
                  </a:lnTo>
                  <a:lnTo>
                    <a:pt x="2123041" y="496887"/>
                  </a:lnTo>
                  <a:lnTo>
                    <a:pt x="2078412" y="489267"/>
                  </a:lnTo>
                  <a:lnTo>
                    <a:pt x="2038740" y="474029"/>
                  </a:lnTo>
                  <a:lnTo>
                    <a:pt x="2004883" y="451221"/>
                  </a:lnTo>
                  <a:lnTo>
                    <a:pt x="1977046" y="420911"/>
                  </a:lnTo>
                  <a:lnTo>
                    <a:pt x="1955659" y="383053"/>
                  </a:lnTo>
                  <a:lnTo>
                    <a:pt x="1940897" y="337696"/>
                  </a:lnTo>
                  <a:lnTo>
                    <a:pt x="1933380" y="284841"/>
                  </a:lnTo>
                  <a:lnTo>
                    <a:pt x="1932431" y="255650"/>
                  </a:lnTo>
                  <a:lnTo>
                    <a:pt x="1933455" y="225817"/>
                  </a:lnTo>
                  <a:lnTo>
                    <a:pt x="1941647" y="171247"/>
                  </a:lnTo>
                  <a:lnTo>
                    <a:pt x="1957818" y="123698"/>
                  </a:lnTo>
                  <a:lnTo>
                    <a:pt x="1980729" y="83692"/>
                  </a:lnTo>
                  <a:lnTo>
                    <a:pt x="2010068" y="51405"/>
                  </a:lnTo>
                  <a:lnTo>
                    <a:pt x="2045311" y="26882"/>
                  </a:lnTo>
                  <a:lnTo>
                    <a:pt x="2086225" y="10191"/>
                  </a:lnTo>
                  <a:lnTo>
                    <a:pt x="2131476" y="1809"/>
                  </a:lnTo>
                  <a:lnTo>
                    <a:pt x="2155698" y="762"/>
                  </a:lnTo>
                  <a:close/>
                </a:path>
                <a:path w="5174615" h="499109">
                  <a:moveTo>
                    <a:pt x="223265" y="762"/>
                  </a:moveTo>
                  <a:lnTo>
                    <a:pt x="262000" y="4064"/>
                  </a:lnTo>
                  <a:lnTo>
                    <a:pt x="304131" y="15611"/>
                  </a:lnTo>
                  <a:lnTo>
                    <a:pt x="339216" y="34036"/>
                  </a:lnTo>
                  <a:lnTo>
                    <a:pt x="342518" y="37464"/>
                  </a:lnTo>
                  <a:lnTo>
                    <a:pt x="345948" y="40766"/>
                  </a:lnTo>
                  <a:lnTo>
                    <a:pt x="348233" y="43561"/>
                  </a:lnTo>
                  <a:lnTo>
                    <a:pt x="349376" y="45720"/>
                  </a:lnTo>
                  <a:lnTo>
                    <a:pt x="350646" y="48006"/>
                  </a:lnTo>
                  <a:lnTo>
                    <a:pt x="351663" y="50800"/>
                  </a:lnTo>
                  <a:lnTo>
                    <a:pt x="352425" y="54356"/>
                  </a:lnTo>
                  <a:lnTo>
                    <a:pt x="353187" y="57785"/>
                  </a:lnTo>
                  <a:lnTo>
                    <a:pt x="353694" y="61849"/>
                  </a:lnTo>
                  <a:lnTo>
                    <a:pt x="354075" y="66548"/>
                  </a:lnTo>
                  <a:lnTo>
                    <a:pt x="354456" y="71374"/>
                  </a:lnTo>
                  <a:lnTo>
                    <a:pt x="354583" y="77088"/>
                  </a:lnTo>
                  <a:lnTo>
                    <a:pt x="354583" y="84074"/>
                  </a:lnTo>
                  <a:lnTo>
                    <a:pt x="354583" y="91566"/>
                  </a:lnTo>
                  <a:lnTo>
                    <a:pt x="351281" y="115697"/>
                  </a:lnTo>
                  <a:lnTo>
                    <a:pt x="350012" y="118999"/>
                  </a:lnTo>
                  <a:lnTo>
                    <a:pt x="348614" y="121285"/>
                  </a:lnTo>
                  <a:lnTo>
                    <a:pt x="346837" y="122809"/>
                  </a:lnTo>
                  <a:lnTo>
                    <a:pt x="345058" y="124333"/>
                  </a:lnTo>
                  <a:lnTo>
                    <a:pt x="343153" y="124968"/>
                  </a:lnTo>
                  <a:lnTo>
                    <a:pt x="340867" y="124968"/>
                  </a:lnTo>
                  <a:lnTo>
                    <a:pt x="337185" y="124968"/>
                  </a:lnTo>
                  <a:lnTo>
                    <a:pt x="332486" y="122809"/>
                  </a:lnTo>
                  <a:lnTo>
                    <a:pt x="326770" y="118490"/>
                  </a:lnTo>
                  <a:lnTo>
                    <a:pt x="322173" y="115157"/>
                  </a:lnTo>
                  <a:lnTo>
                    <a:pt x="281310" y="92868"/>
                  </a:lnTo>
                  <a:lnTo>
                    <a:pt x="239926" y="83337"/>
                  </a:lnTo>
                  <a:lnTo>
                    <a:pt x="227329" y="82931"/>
                  </a:lnTo>
                  <a:lnTo>
                    <a:pt x="213423" y="83669"/>
                  </a:lnTo>
                  <a:lnTo>
                    <a:pt x="176275" y="94741"/>
                  </a:lnTo>
                  <a:lnTo>
                    <a:pt x="137921" y="128143"/>
                  </a:lnTo>
                  <a:lnTo>
                    <a:pt x="118490" y="165987"/>
                  </a:lnTo>
                  <a:lnTo>
                    <a:pt x="107743" y="213693"/>
                  </a:lnTo>
                  <a:lnTo>
                    <a:pt x="105663" y="250444"/>
                  </a:lnTo>
                  <a:lnTo>
                    <a:pt x="106211" y="270896"/>
                  </a:lnTo>
                  <a:lnTo>
                    <a:pt x="114426" y="323850"/>
                  </a:lnTo>
                  <a:lnTo>
                    <a:pt x="131804" y="364319"/>
                  </a:lnTo>
                  <a:lnTo>
                    <a:pt x="167431" y="399426"/>
                  </a:lnTo>
                  <a:lnTo>
                    <a:pt x="216046" y="414289"/>
                  </a:lnTo>
                  <a:lnTo>
                    <a:pt x="229996" y="414909"/>
                  </a:lnTo>
                  <a:lnTo>
                    <a:pt x="242593" y="414526"/>
                  </a:lnTo>
                  <a:lnTo>
                    <a:pt x="284144" y="405544"/>
                  </a:lnTo>
                  <a:lnTo>
                    <a:pt x="319960" y="388048"/>
                  </a:lnTo>
                  <a:lnTo>
                    <a:pt x="335788" y="377825"/>
                  </a:lnTo>
                  <a:lnTo>
                    <a:pt x="340232" y="375793"/>
                  </a:lnTo>
                  <a:lnTo>
                    <a:pt x="343535" y="375793"/>
                  </a:lnTo>
                  <a:lnTo>
                    <a:pt x="345948" y="375793"/>
                  </a:lnTo>
                  <a:lnTo>
                    <a:pt x="347979" y="376300"/>
                  </a:lnTo>
                  <a:lnTo>
                    <a:pt x="349376" y="377316"/>
                  </a:lnTo>
                  <a:lnTo>
                    <a:pt x="350900" y="378333"/>
                  </a:lnTo>
                  <a:lnTo>
                    <a:pt x="352170" y="380238"/>
                  </a:lnTo>
                  <a:lnTo>
                    <a:pt x="353187" y="383286"/>
                  </a:lnTo>
                  <a:lnTo>
                    <a:pt x="354202" y="386207"/>
                  </a:lnTo>
                  <a:lnTo>
                    <a:pt x="354838" y="390398"/>
                  </a:lnTo>
                  <a:lnTo>
                    <a:pt x="355345" y="395732"/>
                  </a:lnTo>
                  <a:lnTo>
                    <a:pt x="355853" y="401065"/>
                  </a:lnTo>
                  <a:lnTo>
                    <a:pt x="356107" y="408177"/>
                  </a:lnTo>
                  <a:lnTo>
                    <a:pt x="356107" y="417068"/>
                  </a:lnTo>
                  <a:lnTo>
                    <a:pt x="356107" y="423290"/>
                  </a:lnTo>
                  <a:lnTo>
                    <a:pt x="355980" y="428625"/>
                  </a:lnTo>
                  <a:lnTo>
                    <a:pt x="344931" y="459739"/>
                  </a:lnTo>
                  <a:lnTo>
                    <a:pt x="342264" y="462534"/>
                  </a:lnTo>
                  <a:lnTo>
                    <a:pt x="300481" y="483488"/>
                  </a:lnTo>
                  <a:lnTo>
                    <a:pt x="261746" y="493775"/>
                  </a:lnTo>
                  <a:lnTo>
                    <a:pt x="214756" y="497839"/>
                  </a:lnTo>
                  <a:lnTo>
                    <a:pt x="190609" y="496887"/>
                  </a:lnTo>
                  <a:lnTo>
                    <a:pt x="145980" y="489267"/>
                  </a:lnTo>
                  <a:lnTo>
                    <a:pt x="106308" y="474029"/>
                  </a:lnTo>
                  <a:lnTo>
                    <a:pt x="72451" y="451221"/>
                  </a:lnTo>
                  <a:lnTo>
                    <a:pt x="44614" y="420911"/>
                  </a:lnTo>
                  <a:lnTo>
                    <a:pt x="23227" y="383053"/>
                  </a:lnTo>
                  <a:lnTo>
                    <a:pt x="8465" y="337696"/>
                  </a:lnTo>
                  <a:lnTo>
                    <a:pt x="948" y="284841"/>
                  </a:lnTo>
                  <a:lnTo>
                    <a:pt x="0" y="255650"/>
                  </a:lnTo>
                  <a:lnTo>
                    <a:pt x="1023" y="225817"/>
                  </a:lnTo>
                  <a:lnTo>
                    <a:pt x="9215" y="171247"/>
                  </a:lnTo>
                  <a:lnTo>
                    <a:pt x="25386" y="123698"/>
                  </a:lnTo>
                  <a:lnTo>
                    <a:pt x="48297" y="83692"/>
                  </a:lnTo>
                  <a:lnTo>
                    <a:pt x="77636" y="51405"/>
                  </a:lnTo>
                  <a:lnTo>
                    <a:pt x="112879" y="26882"/>
                  </a:lnTo>
                  <a:lnTo>
                    <a:pt x="153793" y="10191"/>
                  </a:lnTo>
                  <a:lnTo>
                    <a:pt x="199044" y="1809"/>
                  </a:lnTo>
                  <a:lnTo>
                    <a:pt x="223265" y="762"/>
                  </a:lnTo>
                  <a:close/>
                </a:path>
                <a:path w="5174615" h="499109">
                  <a:moveTo>
                    <a:pt x="630681" y="0"/>
                  </a:moveTo>
                  <a:lnTo>
                    <a:pt x="682243" y="3619"/>
                  </a:lnTo>
                  <a:lnTo>
                    <a:pt x="727328" y="14477"/>
                  </a:lnTo>
                  <a:lnTo>
                    <a:pt x="765683" y="32972"/>
                  </a:lnTo>
                  <a:lnTo>
                    <a:pt x="797178" y="59182"/>
                  </a:lnTo>
                  <a:lnTo>
                    <a:pt x="821864" y="93265"/>
                  </a:lnTo>
                  <a:lnTo>
                    <a:pt x="839596" y="135254"/>
                  </a:lnTo>
                  <a:lnTo>
                    <a:pt x="850392" y="185340"/>
                  </a:lnTo>
                  <a:lnTo>
                    <a:pt x="853948" y="243712"/>
                  </a:lnTo>
                  <a:lnTo>
                    <a:pt x="853019" y="272855"/>
                  </a:lnTo>
                  <a:lnTo>
                    <a:pt x="845589" y="326473"/>
                  </a:lnTo>
                  <a:lnTo>
                    <a:pt x="830752" y="373620"/>
                  </a:lnTo>
                  <a:lnTo>
                    <a:pt x="808603" y="413676"/>
                  </a:lnTo>
                  <a:lnTo>
                    <a:pt x="779218" y="446539"/>
                  </a:lnTo>
                  <a:lnTo>
                    <a:pt x="742884" y="471685"/>
                  </a:lnTo>
                  <a:lnTo>
                    <a:pt x="699569" y="488850"/>
                  </a:lnTo>
                  <a:lnTo>
                    <a:pt x="649416" y="497510"/>
                  </a:lnTo>
                  <a:lnTo>
                    <a:pt x="621791" y="498601"/>
                  </a:lnTo>
                  <a:lnTo>
                    <a:pt x="594596" y="497675"/>
                  </a:lnTo>
                  <a:lnTo>
                    <a:pt x="545586" y="490297"/>
                  </a:lnTo>
                  <a:lnTo>
                    <a:pt x="503674" y="475561"/>
                  </a:lnTo>
                  <a:lnTo>
                    <a:pt x="468812" y="453134"/>
                  </a:lnTo>
                  <a:lnTo>
                    <a:pt x="440904" y="422965"/>
                  </a:lnTo>
                  <a:lnTo>
                    <a:pt x="419949" y="384675"/>
                  </a:lnTo>
                  <a:lnTo>
                    <a:pt x="406020" y="338072"/>
                  </a:lnTo>
                  <a:lnTo>
                    <a:pt x="399024" y="282965"/>
                  </a:lnTo>
                  <a:lnTo>
                    <a:pt x="398144" y="252222"/>
                  </a:lnTo>
                  <a:lnTo>
                    <a:pt x="399075" y="223791"/>
                  </a:lnTo>
                  <a:lnTo>
                    <a:pt x="406556" y="171265"/>
                  </a:lnTo>
                  <a:lnTo>
                    <a:pt x="421465" y="124715"/>
                  </a:lnTo>
                  <a:lnTo>
                    <a:pt x="443563" y="84953"/>
                  </a:lnTo>
                  <a:lnTo>
                    <a:pt x="472876" y="52280"/>
                  </a:lnTo>
                  <a:lnTo>
                    <a:pt x="509262" y="27221"/>
                  </a:lnTo>
                  <a:lnTo>
                    <a:pt x="552618" y="9858"/>
                  </a:lnTo>
                  <a:lnTo>
                    <a:pt x="602946" y="1095"/>
                  </a:lnTo>
                  <a:lnTo>
                    <a:pt x="630681" y="0"/>
                  </a:lnTo>
                  <a:close/>
                </a:path>
              </a:pathLst>
            </a:custGeom>
            <a:ln w="9144">
              <a:solidFill>
                <a:srgbClr val="5C4379"/>
              </a:solidFill>
            </a:ln>
          </p:spPr>
          <p:txBody>
            <a:bodyPr wrap="square" lIns="0" tIns="0" rIns="0" bIns="0" rtlCol="0"/>
            <a:lstStyle/>
            <a:p>
              <a:endParaRPr/>
            </a:p>
          </p:txBody>
        </p:sp>
      </p:grpSp>
      <p:grpSp>
        <p:nvGrpSpPr>
          <p:cNvPr id="17" name="object 17"/>
          <p:cNvGrpSpPr/>
          <p:nvPr/>
        </p:nvGrpSpPr>
        <p:grpSpPr>
          <a:xfrm>
            <a:off x="-12191" y="908303"/>
            <a:ext cx="1041400" cy="105410"/>
            <a:chOff x="-12191" y="908303"/>
            <a:chExt cx="1041400" cy="105410"/>
          </a:xfrm>
        </p:grpSpPr>
        <p:sp>
          <p:nvSpPr>
            <p:cNvPr id="18" name="object 18"/>
            <p:cNvSpPr/>
            <p:nvPr/>
          </p:nvSpPr>
          <p:spPr>
            <a:xfrm>
              <a:off x="762" y="921257"/>
              <a:ext cx="1015365" cy="79375"/>
            </a:xfrm>
            <a:custGeom>
              <a:avLst/>
              <a:gdLst/>
              <a:ahLst/>
              <a:cxnLst/>
              <a:rect l="l" t="t" r="r" b="b"/>
              <a:pathLst>
                <a:path w="1015365" h="79375">
                  <a:moveTo>
                    <a:pt x="1014984" y="0"/>
                  </a:moveTo>
                  <a:lnTo>
                    <a:pt x="0" y="0"/>
                  </a:lnTo>
                  <a:lnTo>
                    <a:pt x="0" y="79248"/>
                  </a:lnTo>
                  <a:lnTo>
                    <a:pt x="1014984" y="79248"/>
                  </a:lnTo>
                  <a:lnTo>
                    <a:pt x="1014984" y="0"/>
                  </a:lnTo>
                  <a:close/>
                </a:path>
              </a:pathLst>
            </a:custGeom>
            <a:solidFill>
              <a:srgbClr val="006FC0"/>
            </a:solidFill>
          </p:spPr>
          <p:txBody>
            <a:bodyPr wrap="square" lIns="0" tIns="0" rIns="0" bIns="0" rtlCol="0"/>
            <a:lstStyle/>
            <a:p>
              <a:endParaRPr/>
            </a:p>
          </p:txBody>
        </p:sp>
        <p:sp>
          <p:nvSpPr>
            <p:cNvPr id="19" name="object 19"/>
            <p:cNvSpPr/>
            <p:nvPr/>
          </p:nvSpPr>
          <p:spPr>
            <a:xfrm>
              <a:off x="762" y="921257"/>
              <a:ext cx="1015365" cy="79375"/>
            </a:xfrm>
            <a:custGeom>
              <a:avLst/>
              <a:gdLst/>
              <a:ahLst/>
              <a:cxnLst/>
              <a:rect l="l" t="t" r="r" b="b"/>
              <a:pathLst>
                <a:path w="1015365" h="79375">
                  <a:moveTo>
                    <a:pt x="0" y="79248"/>
                  </a:moveTo>
                  <a:lnTo>
                    <a:pt x="1014984" y="79248"/>
                  </a:lnTo>
                  <a:lnTo>
                    <a:pt x="1014984" y="0"/>
                  </a:lnTo>
                  <a:lnTo>
                    <a:pt x="0" y="0"/>
                  </a:lnTo>
                  <a:lnTo>
                    <a:pt x="0" y="79248"/>
                  </a:lnTo>
                  <a:close/>
                </a:path>
              </a:pathLst>
            </a:custGeom>
            <a:ln w="25908">
              <a:solidFill>
                <a:srgbClr val="006FC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4640" y="1164081"/>
            <a:ext cx="10838815" cy="5811206"/>
          </a:xfrm>
          <a:prstGeom prst="rect">
            <a:avLst/>
          </a:prstGeom>
        </p:spPr>
        <p:txBody>
          <a:bodyPr vert="horz" wrap="square" lIns="0" tIns="85725" rIns="0" bIns="0" rtlCol="0">
            <a:spAutoFit/>
          </a:bodyPr>
          <a:lstStyle/>
          <a:p>
            <a:pPr marL="444500" marR="516255" indent="-342900">
              <a:lnSpc>
                <a:spcPts val="2400"/>
              </a:lnSpc>
              <a:spcBef>
                <a:spcPts val="675"/>
              </a:spcBef>
              <a:buClr>
                <a:srgbClr val="FF0000"/>
              </a:buClr>
              <a:buSzPct val="130000"/>
              <a:buFont typeface="Arial"/>
              <a:buChar char="•"/>
              <a:tabLst>
                <a:tab pos="443865" algn="l"/>
                <a:tab pos="444500" algn="l"/>
              </a:tabLst>
            </a:pPr>
            <a:r>
              <a:rPr sz="2500" spc="-5" dirty="0">
                <a:latin typeface="Calibri"/>
                <a:cs typeface="Calibri"/>
              </a:rPr>
              <a:t>In </a:t>
            </a:r>
            <a:r>
              <a:rPr sz="2500" spc="-10" dirty="0">
                <a:latin typeface="Calibri"/>
                <a:cs typeface="Calibri"/>
              </a:rPr>
              <a:t>roots, </a:t>
            </a:r>
            <a:r>
              <a:rPr sz="2500" spc="-5" dirty="0">
                <a:latin typeface="Calibri"/>
                <a:cs typeface="Calibri"/>
              </a:rPr>
              <a:t>the initial </a:t>
            </a:r>
            <a:r>
              <a:rPr sz="2500" spc="-10" dirty="0">
                <a:latin typeface="Calibri"/>
                <a:cs typeface="Calibri"/>
              </a:rPr>
              <a:t>cork cambium </a:t>
            </a:r>
            <a:r>
              <a:rPr sz="2500" spc="-15" dirty="0">
                <a:latin typeface="Calibri"/>
                <a:cs typeface="Calibri"/>
              </a:rPr>
              <a:t>forms after </a:t>
            </a:r>
            <a:r>
              <a:rPr sz="2500" spc="-10" dirty="0">
                <a:latin typeface="Calibri"/>
                <a:cs typeface="Calibri"/>
              </a:rPr>
              <a:t>changes </a:t>
            </a:r>
            <a:r>
              <a:rPr sz="2500" spc="-5" dirty="0">
                <a:latin typeface="Calibri"/>
                <a:cs typeface="Calibri"/>
              </a:rPr>
              <a:t>in the </a:t>
            </a:r>
            <a:r>
              <a:rPr sz="2500" spc="-10" dirty="0">
                <a:latin typeface="Calibri"/>
                <a:cs typeface="Calibri"/>
              </a:rPr>
              <a:t>endodermis </a:t>
            </a:r>
            <a:r>
              <a:rPr sz="2500" spc="-5" dirty="0">
                <a:latin typeface="Calibri"/>
                <a:cs typeface="Calibri"/>
              </a:rPr>
              <a:t>and  </a:t>
            </a:r>
            <a:r>
              <a:rPr sz="2500" spc="-10" dirty="0">
                <a:latin typeface="Calibri"/>
                <a:cs typeface="Calibri"/>
              </a:rPr>
              <a:t>pericycle</a:t>
            </a:r>
            <a:endParaRPr sz="2500" dirty="0">
              <a:latin typeface="Calibri"/>
              <a:cs typeface="Calibri"/>
            </a:endParaRPr>
          </a:p>
          <a:p>
            <a:pPr>
              <a:lnSpc>
                <a:spcPct val="100000"/>
              </a:lnSpc>
              <a:spcBef>
                <a:spcPts val="30"/>
              </a:spcBef>
              <a:buClr>
                <a:srgbClr val="FF0000"/>
              </a:buClr>
              <a:buFont typeface="Arial"/>
              <a:buChar char="•"/>
            </a:pPr>
            <a:endParaRPr sz="2450" dirty="0">
              <a:latin typeface="Calibri"/>
              <a:cs typeface="Calibri"/>
            </a:endParaRPr>
          </a:p>
          <a:p>
            <a:pPr marL="444500" indent="-342900">
              <a:lnSpc>
                <a:spcPct val="100000"/>
              </a:lnSpc>
              <a:buClr>
                <a:srgbClr val="FF0000"/>
              </a:buClr>
              <a:buSzPct val="130000"/>
              <a:buFont typeface="Arial"/>
              <a:buChar char="•"/>
              <a:tabLst>
                <a:tab pos="443865" algn="l"/>
                <a:tab pos="444500" algn="l"/>
              </a:tabLst>
            </a:pPr>
            <a:r>
              <a:rPr sz="2500" spc="-5" dirty="0">
                <a:latin typeface="Calibri"/>
                <a:cs typeface="Calibri"/>
              </a:rPr>
              <a:t>Endodermis is no </a:t>
            </a:r>
            <a:r>
              <a:rPr sz="2500" spc="-10" dirty="0">
                <a:latin typeface="Calibri"/>
                <a:cs typeface="Calibri"/>
              </a:rPr>
              <a:t>longer needed since </a:t>
            </a:r>
            <a:r>
              <a:rPr lang="en-US" sz="2500" spc="-10" dirty="0" smtClean="0">
                <a:latin typeface="Calibri"/>
                <a:cs typeface="Calibri"/>
              </a:rPr>
              <a:t>water</a:t>
            </a:r>
            <a:r>
              <a:rPr sz="2500" spc="5" dirty="0" smtClean="0">
                <a:latin typeface="Calibri"/>
                <a:cs typeface="Calibri"/>
              </a:rPr>
              <a:t> </a:t>
            </a:r>
            <a:r>
              <a:rPr sz="2500" spc="-5" dirty="0">
                <a:latin typeface="Calibri"/>
                <a:cs typeface="Calibri"/>
              </a:rPr>
              <a:t>and </a:t>
            </a:r>
            <a:r>
              <a:rPr sz="2500" spc="-10" dirty="0">
                <a:latin typeface="Calibri"/>
                <a:cs typeface="Calibri"/>
              </a:rPr>
              <a:t>minerals </a:t>
            </a:r>
            <a:r>
              <a:rPr sz="2500" spc="-15" dirty="0">
                <a:latin typeface="Calibri"/>
                <a:cs typeface="Calibri"/>
              </a:rPr>
              <a:t>are </a:t>
            </a:r>
            <a:r>
              <a:rPr sz="2500" spc="-5" dirty="0">
                <a:latin typeface="Calibri"/>
                <a:cs typeface="Calibri"/>
              </a:rPr>
              <a:t>no </a:t>
            </a:r>
            <a:r>
              <a:rPr sz="2500" spc="-10" dirty="0">
                <a:latin typeface="Calibri"/>
                <a:cs typeface="Calibri"/>
              </a:rPr>
              <a:t>longer</a:t>
            </a:r>
            <a:r>
              <a:rPr sz="2500" spc="210" dirty="0">
                <a:latin typeface="Calibri"/>
                <a:cs typeface="Calibri"/>
              </a:rPr>
              <a:t> </a:t>
            </a:r>
            <a:r>
              <a:rPr sz="2500" spc="-10" dirty="0">
                <a:latin typeface="Calibri"/>
                <a:cs typeface="Calibri"/>
              </a:rPr>
              <a:t>absorbed</a:t>
            </a:r>
            <a:endParaRPr sz="2500" dirty="0">
              <a:latin typeface="Calibri"/>
              <a:cs typeface="Calibri"/>
            </a:endParaRPr>
          </a:p>
          <a:p>
            <a:pPr>
              <a:lnSpc>
                <a:spcPct val="100000"/>
              </a:lnSpc>
              <a:spcBef>
                <a:spcPts val="40"/>
              </a:spcBef>
              <a:buClr>
                <a:srgbClr val="FF0000"/>
              </a:buClr>
              <a:buFont typeface="Arial"/>
              <a:buChar char="•"/>
            </a:pPr>
            <a:endParaRPr sz="2900" dirty="0">
              <a:latin typeface="Calibri"/>
              <a:cs typeface="Calibri"/>
            </a:endParaRPr>
          </a:p>
          <a:p>
            <a:pPr marL="444500" marR="373380" indent="-342900">
              <a:lnSpc>
                <a:spcPts val="2400"/>
              </a:lnSpc>
              <a:buClr>
                <a:srgbClr val="FF0000"/>
              </a:buClr>
              <a:buSzPct val="130000"/>
              <a:buFont typeface="Arial"/>
              <a:buChar char="•"/>
              <a:tabLst>
                <a:tab pos="443865" algn="l"/>
                <a:tab pos="444500" algn="l"/>
              </a:tabLst>
            </a:pPr>
            <a:r>
              <a:rPr sz="2500" spc="-15" dirty="0">
                <a:latin typeface="Calibri"/>
                <a:cs typeface="Calibri"/>
              </a:rPr>
              <a:t>Pericycle </a:t>
            </a:r>
            <a:r>
              <a:rPr sz="2500" spc="-5" dirty="0">
                <a:latin typeface="Calibri"/>
                <a:cs typeface="Calibri"/>
              </a:rPr>
              <a:t>no </a:t>
            </a:r>
            <a:r>
              <a:rPr sz="2500" spc="-10" dirty="0">
                <a:latin typeface="Calibri"/>
                <a:cs typeface="Calibri"/>
              </a:rPr>
              <a:t>longer give </a:t>
            </a:r>
            <a:r>
              <a:rPr sz="2500" spc="-5" dirty="0">
                <a:latin typeface="Calibri"/>
                <a:cs typeface="Calibri"/>
              </a:rPr>
              <a:t>rise </a:t>
            </a:r>
            <a:r>
              <a:rPr sz="2500" spc="-15" dirty="0">
                <a:latin typeface="Calibri"/>
                <a:cs typeface="Calibri"/>
              </a:rPr>
              <a:t>to branch </a:t>
            </a:r>
            <a:r>
              <a:rPr sz="2500" spc="-10" dirty="0">
                <a:latin typeface="Calibri"/>
                <a:cs typeface="Calibri"/>
              </a:rPr>
              <a:t>roots but instead </a:t>
            </a:r>
            <a:r>
              <a:rPr sz="2500" spc="-5" dirty="0">
                <a:latin typeface="Calibri"/>
                <a:cs typeface="Calibri"/>
              </a:rPr>
              <a:t>widens as it </a:t>
            </a:r>
            <a:r>
              <a:rPr sz="2500" dirty="0">
                <a:latin typeface="Calibri"/>
                <a:cs typeface="Calibri"/>
              </a:rPr>
              <a:t>is </a:t>
            </a:r>
            <a:r>
              <a:rPr sz="2500" spc="-10" dirty="0">
                <a:latin typeface="Calibri"/>
                <a:cs typeface="Calibri"/>
              </a:rPr>
              <a:t>pushed  </a:t>
            </a:r>
            <a:r>
              <a:rPr sz="2500" spc="-15" dirty="0">
                <a:latin typeface="Calibri"/>
                <a:cs typeface="Calibri"/>
              </a:rPr>
              <a:t>towards </a:t>
            </a:r>
            <a:r>
              <a:rPr sz="2500" spc="-5" dirty="0">
                <a:latin typeface="Calibri"/>
                <a:cs typeface="Calibri"/>
              </a:rPr>
              <a:t>the </a:t>
            </a:r>
            <a:r>
              <a:rPr sz="2500" spc="-10" dirty="0">
                <a:latin typeface="Calibri"/>
                <a:cs typeface="Calibri"/>
              </a:rPr>
              <a:t>outside</a:t>
            </a:r>
            <a:endParaRPr sz="2500" dirty="0">
              <a:latin typeface="Calibri"/>
              <a:cs typeface="Calibri"/>
            </a:endParaRPr>
          </a:p>
          <a:p>
            <a:pPr>
              <a:lnSpc>
                <a:spcPct val="100000"/>
              </a:lnSpc>
              <a:buClr>
                <a:srgbClr val="FF0000"/>
              </a:buClr>
              <a:buFont typeface="Arial"/>
              <a:buChar char="•"/>
            </a:pPr>
            <a:endParaRPr sz="2950" dirty="0">
              <a:latin typeface="Calibri"/>
              <a:cs typeface="Calibri"/>
            </a:endParaRPr>
          </a:p>
          <a:p>
            <a:pPr marL="444500" marR="85090" indent="-342900">
              <a:lnSpc>
                <a:spcPts val="2400"/>
              </a:lnSpc>
              <a:spcBef>
                <a:spcPts val="5"/>
              </a:spcBef>
              <a:buClr>
                <a:srgbClr val="FF0000"/>
              </a:buClr>
              <a:buSzPct val="130000"/>
              <a:buFont typeface="Arial"/>
              <a:buChar char="•"/>
              <a:tabLst>
                <a:tab pos="443865" algn="l"/>
                <a:tab pos="444500" algn="l"/>
              </a:tabLst>
            </a:pPr>
            <a:r>
              <a:rPr sz="2500" spc="-15" dirty="0">
                <a:latin typeface="Calibri"/>
                <a:cs typeface="Calibri"/>
              </a:rPr>
              <a:t>From </a:t>
            </a:r>
            <a:r>
              <a:rPr sz="2500" spc="-5" dirty="0">
                <a:latin typeface="Calibri"/>
                <a:cs typeface="Calibri"/>
              </a:rPr>
              <a:t>the </a:t>
            </a:r>
            <a:r>
              <a:rPr sz="2500" spc="-10" dirty="0">
                <a:latin typeface="Calibri"/>
                <a:cs typeface="Calibri"/>
              </a:rPr>
              <a:t>outer </a:t>
            </a:r>
            <a:r>
              <a:rPr sz="2500" spc="-25" dirty="0">
                <a:latin typeface="Calibri"/>
                <a:cs typeface="Calibri"/>
              </a:rPr>
              <a:t>layers </a:t>
            </a:r>
            <a:r>
              <a:rPr sz="2500" spc="-5" dirty="0">
                <a:latin typeface="Calibri"/>
                <a:cs typeface="Calibri"/>
              </a:rPr>
              <a:t>of this </a:t>
            </a:r>
            <a:r>
              <a:rPr sz="2500" spc="-10" dirty="0">
                <a:latin typeface="Calibri"/>
                <a:cs typeface="Calibri"/>
              </a:rPr>
              <a:t>enlarged pericycle emerges </a:t>
            </a:r>
            <a:r>
              <a:rPr sz="2500" spc="-5" dirty="0">
                <a:latin typeface="Calibri"/>
                <a:cs typeface="Calibri"/>
              </a:rPr>
              <a:t>the </a:t>
            </a:r>
            <a:r>
              <a:rPr sz="2500" spc="-20" dirty="0">
                <a:latin typeface="Calibri"/>
                <a:cs typeface="Calibri"/>
              </a:rPr>
              <a:t>first </a:t>
            </a:r>
            <a:r>
              <a:rPr sz="2500" spc="-10" dirty="0">
                <a:latin typeface="Calibri"/>
                <a:cs typeface="Calibri"/>
              </a:rPr>
              <a:t>cork cambium,  </a:t>
            </a:r>
            <a:r>
              <a:rPr sz="2500" spc="-5" dirty="0">
                <a:latin typeface="Calibri"/>
                <a:cs typeface="Calibri"/>
              </a:rPr>
              <a:t>which </a:t>
            </a:r>
            <a:r>
              <a:rPr sz="2500" spc="-15" dirty="0">
                <a:latin typeface="Calibri"/>
                <a:cs typeface="Calibri"/>
              </a:rPr>
              <a:t>forms </a:t>
            </a:r>
            <a:r>
              <a:rPr sz="2500" spc="-5" dirty="0">
                <a:latin typeface="Calibri"/>
                <a:cs typeface="Calibri"/>
              </a:rPr>
              <a:t>a </a:t>
            </a:r>
            <a:r>
              <a:rPr sz="2500" spc="-20" dirty="0">
                <a:latin typeface="Calibri"/>
                <a:cs typeface="Calibri"/>
              </a:rPr>
              <a:t>layer </a:t>
            </a:r>
            <a:r>
              <a:rPr sz="2500" spc="-5" dirty="0">
                <a:latin typeface="Calibri"/>
                <a:cs typeface="Calibri"/>
              </a:rPr>
              <a:t>of</a:t>
            </a:r>
            <a:r>
              <a:rPr sz="2500" spc="45" dirty="0">
                <a:latin typeface="Calibri"/>
                <a:cs typeface="Calibri"/>
              </a:rPr>
              <a:t> </a:t>
            </a:r>
            <a:r>
              <a:rPr sz="2500" spc="-5" dirty="0">
                <a:latin typeface="Calibri"/>
                <a:cs typeface="Calibri"/>
              </a:rPr>
              <a:t>periderm.</a:t>
            </a:r>
            <a:endParaRPr sz="2500" dirty="0">
              <a:latin typeface="Calibri"/>
              <a:cs typeface="Calibri"/>
            </a:endParaRPr>
          </a:p>
          <a:p>
            <a:pPr>
              <a:lnSpc>
                <a:spcPct val="100000"/>
              </a:lnSpc>
              <a:spcBef>
                <a:spcPts val="20"/>
              </a:spcBef>
              <a:buClr>
                <a:srgbClr val="FF0000"/>
              </a:buClr>
              <a:buFont typeface="Arial"/>
              <a:buChar char="•"/>
            </a:pPr>
            <a:endParaRPr sz="2950" dirty="0">
              <a:latin typeface="Calibri"/>
              <a:cs typeface="Calibri"/>
            </a:endParaRPr>
          </a:p>
          <a:p>
            <a:pPr marL="444500" marR="153035" indent="-342900">
              <a:lnSpc>
                <a:spcPct val="80000"/>
              </a:lnSpc>
              <a:buClr>
                <a:srgbClr val="FF0000"/>
              </a:buClr>
              <a:buSzPct val="130000"/>
              <a:buFont typeface="Arial"/>
              <a:buChar char="•"/>
              <a:tabLst>
                <a:tab pos="443865" algn="l"/>
                <a:tab pos="444500" algn="l"/>
              </a:tabLst>
            </a:pPr>
            <a:r>
              <a:rPr sz="2500" spc="-10" dirty="0">
                <a:latin typeface="Calibri"/>
                <a:cs typeface="Calibri"/>
              </a:rPr>
              <a:t>The outermost </a:t>
            </a:r>
            <a:r>
              <a:rPr sz="2500" spc="-25" dirty="0">
                <a:latin typeface="Calibri"/>
                <a:cs typeface="Calibri"/>
              </a:rPr>
              <a:t>layers </a:t>
            </a:r>
            <a:r>
              <a:rPr sz="2500" spc="-5" dirty="0">
                <a:latin typeface="Calibri"/>
                <a:cs typeface="Calibri"/>
              </a:rPr>
              <a:t>of the </a:t>
            </a:r>
            <a:r>
              <a:rPr sz="2500" spc="-10" dirty="0">
                <a:latin typeface="Calibri"/>
                <a:cs typeface="Calibri"/>
              </a:rPr>
              <a:t>root </a:t>
            </a:r>
            <a:r>
              <a:rPr sz="2500" spc="-5" dirty="0">
                <a:latin typeface="Calibri"/>
                <a:cs typeface="Calibri"/>
              </a:rPr>
              <a:t>– endodermis, </a:t>
            </a:r>
            <a:r>
              <a:rPr sz="2500" spc="-15" dirty="0">
                <a:latin typeface="Calibri"/>
                <a:cs typeface="Calibri"/>
              </a:rPr>
              <a:t>cortex </a:t>
            </a:r>
            <a:r>
              <a:rPr sz="2500" spc="-5" dirty="0">
                <a:latin typeface="Calibri"/>
                <a:cs typeface="Calibri"/>
              </a:rPr>
              <a:t>and epidermis – </a:t>
            </a:r>
            <a:r>
              <a:rPr sz="2500" spc="-15" dirty="0">
                <a:latin typeface="Calibri"/>
                <a:cs typeface="Calibri"/>
              </a:rPr>
              <a:t>become  stretched </a:t>
            </a:r>
            <a:r>
              <a:rPr sz="2500" spc="-5" dirty="0">
                <a:latin typeface="Calibri"/>
                <a:cs typeface="Calibri"/>
              </a:rPr>
              <a:t>and </a:t>
            </a:r>
            <a:r>
              <a:rPr sz="2500" spc="-10" dirty="0">
                <a:latin typeface="Calibri"/>
                <a:cs typeface="Calibri"/>
              </a:rPr>
              <a:t>eventually rupture </a:t>
            </a:r>
            <a:r>
              <a:rPr sz="2500" spc="-5" dirty="0">
                <a:latin typeface="Calibri"/>
                <a:cs typeface="Calibri"/>
              </a:rPr>
              <a:t>and peel</a:t>
            </a:r>
            <a:r>
              <a:rPr sz="2500" spc="85" dirty="0">
                <a:latin typeface="Calibri"/>
                <a:cs typeface="Calibri"/>
              </a:rPr>
              <a:t> </a:t>
            </a:r>
            <a:r>
              <a:rPr sz="2500" spc="-15" dirty="0">
                <a:latin typeface="Calibri"/>
                <a:cs typeface="Calibri"/>
              </a:rPr>
              <a:t>off</a:t>
            </a:r>
            <a:endParaRPr sz="2500" dirty="0">
              <a:latin typeface="Calibri"/>
              <a:cs typeface="Calibri"/>
            </a:endParaRPr>
          </a:p>
          <a:p>
            <a:pPr>
              <a:lnSpc>
                <a:spcPct val="100000"/>
              </a:lnSpc>
              <a:spcBef>
                <a:spcPts val="10"/>
              </a:spcBef>
              <a:buClr>
                <a:srgbClr val="FF0000"/>
              </a:buClr>
            </a:pPr>
            <a:endParaRPr sz="1600" dirty="0">
              <a:latin typeface="Calibri"/>
              <a:cs typeface="Calibri"/>
            </a:endParaRPr>
          </a:p>
          <a:p>
            <a:pPr marL="444500" indent="-342900">
              <a:lnSpc>
                <a:spcPct val="100000"/>
              </a:lnSpc>
              <a:buClr>
                <a:srgbClr val="FF0000"/>
              </a:buClr>
              <a:buSzPct val="130000"/>
              <a:buFont typeface="Arial"/>
              <a:buChar char="•"/>
              <a:tabLst>
                <a:tab pos="443865" algn="l"/>
                <a:tab pos="444500" algn="l"/>
              </a:tabLst>
            </a:pPr>
            <a:r>
              <a:rPr sz="2500" spc="-10" dirty="0">
                <a:latin typeface="Calibri"/>
                <a:cs typeface="Calibri"/>
              </a:rPr>
              <a:t>leaving </a:t>
            </a:r>
            <a:r>
              <a:rPr sz="2500" spc="-5" dirty="0">
                <a:latin typeface="Calibri"/>
                <a:cs typeface="Calibri"/>
              </a:rPr>
              <a:t>the periderm as the </a:t>
            </a:r>
            <a:r>
              <a:rPr sz="2500" spc="-10" dirty="0">
                <a:latin typeface="Calibri"/>
                <a:cs typeface="Calibri"/>
              </a:rPr>
              <a:t>outer</a:t>
            </a:r>
            <a:r>
              <a:rPr sz="2500" spc="25" dirty="0">
                <a:latin typeface="Calibri"/>
                <a:cs typeface="Calibri"/>
              </a:rPr>
              <a:t> </a:t>
            </a:r>
            <a:r>
              <a:rPr sz="2500" spc="-10" dirty="0">
                <a:latin typeface="Calibri"/>
                <a:cs typeface="Calibri"/>
              </a:rPr>
              <a:t>covering</a:t>
            </a:r>
            <a:endParaRPr sz="2500" dirty="0">
              <a:latin typeface="Calibri"/>
              <a:cs typeface="Calibri"/>
            </a:endParaRPr>
          </a:p>
        </p:txBody>
      </p:sp>
      <p:grpSp>
        <p:nvGrpSpPr>
          <p:cNvPr id="3" name="object 3"/>
          <p:cNvGrpSpPr/>
          <p:nvPr/>
        </p:nvGrpSpPr>
        <p:grpSpPr>
          <a:xfrm>
            <a:off x="-12191" y="908303"/>
            <a:ext cx="1041400" cy="105410"/>
            <a:chOff x="-12191" y="908303"/>
            <a:chExt cx="1041400" cy="105410"/>
          </a:xfrm>
        </p:grpSpPr>
        <p:sp>
          <p:nvSpPr>
            <p:cNvPr id="4" name="object 4"/>
            <p:cNvSpPr/>
            <p:nvPr/>
          </p:nvSpPr>
          <p:spPr>
            <a:xfrm>
              <a:off x="762" y="921257"/>
              <a:ext cx="1015365" cy="79375"/>
            </a:xfrm>
            <a:custGeom>
              <a:avLst/>
              <a:gdLst/>
              <a:ahLst/>
              <a:cxnLst/>
              <a:rect l="l" t="t" r="r" b="b"/>
              <a:pathLst>
                <a:path w="1015365" h="79375">
                  <a:moveTo>
                    <a:pt x="1014984" y="0"/>
                  </a:moveTo>
                  <a:lnTo>
                    <a:pt x="0" y="0"/>
                  </a:lnTo>
                  <a:lnTo>
                    <a:pt x="0" y="79248"/>
                  </a:lnTo>
                  <a:lnTo>
                    <a:pt x="1014984" y="79248"/>
                  </a:lnTo>
                  <a:lnTo>
                    <a:pt x="1014984" y="0"/>
                  </a:lnTo>
                  <a:close/>
                </a:path>
              </a:pathLst>
            </a:custGeom>
            <a:solidFill>
              <a:srgbClr val="006FC0"/>
            </a:solidFill>
          </p:spPr>
          <p:txBody>
            <a:bodyPr wrap="square" lIns="0" tIns="0" rIns="0" bIns="0" rtlCol="0"/>
            <a:lstStyle/>
            <a:p>
              <a:endParaRPr/>
            </a:p>
          </p:txBody>
        </p:sp>
        <p:sp>
          <p:nvSpPr>
            <p:cNvPr id="5" name="object 5"/>
            <p:cNvSpPr/>
            <p:nvPr/>
          </p:nvSpPr>
          <p:spPr>
            <a:xfrm>
              <a:off x="762" y="921257"/>
              <a:ext cx="1015365" cy="79375"/>
            </a:xfrm>
            <a:custGeom>
              <a:avLst/>
              <a:gdLst/>
              <a:ahLst/>
              <a:cxnLst/>
              <a:rect l="l" t="t" r="r" b="b"/>
              <a:pathLst>
                <a:path w="1015365" h="79375">
                  <a:moveTo>
                    <a:pt x="0" y="79248"/>
                  </a:moveTo>
                  <a:lnTo>
                    <a:pt x="1014984" y="79248"/>
                  </a:lnTo>
                  <a:lnTo>
                    <a:pt x="1014984" y="0"/>
                  </a:lnTo>
                  <a:lnTo>
                    <a:pt x="0" y="0"/>
                  </a:lnTo>
                  <a:lnTo>
                    <a:pt x="0" y="79248"/>
                  </a:lnTo>
                  <a:close/>
                </a:path>
              </a:pathLst>
            </a:custGeom>
            <a:ln w="25908">
              <a:solidFill>
                <a:srgbClr val="006FC0"/>
              </a:solidFill>
            </a:ln>
          </p:spPr>
          <p:txBody>
            <a:bodyPr wrap="square" lIns="0" tIns="0" rIns="0" bIns="0" rtlCol="0"/>
            <a:lstStyle/>
            <a:p>
              <a:endParaRPr/>
            </a:p>
          </p:txBody>
        </p:sp>
      </p:grpSp>
      <p:sp>
        <p:nvSpPr>
          <p:cNvPr id="7" name="object 7"/>
          <p:cNvSpPr/>
          <p:nvPr/>
        </p:nvSpPr>
        <p:spPr>
          <a:xfrm>
            <a:off x="7552690" y="611886"/>
            <a:ext cx="160147" cy="146176"/>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5003419" y="416941"/>
            <a:ext cx="142240" cy="145796"/>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7552690" y="415544"/>
            <a:ext cx="135255" cy="134112"/>
          </a:xfrm>
          <a:prstGeom prst="rect">
            <a:avLst/>
          </a:prstGeom>
          <a:blipFill>
            <a:blip r:embed="rId4" cstate="print"/>
            <a:stretch>
              <a:fillRect/>
            </a:stretch>
          </a:blipFill>
        </p:spPr>
        <p:txBody>
          <a:bodyPr wrap="square" lIns="0" tIns="0" rIns="0" bIns="0" rtlCol="0"/>
          <a:lstStyle/>
          <a:p>
            <a:endParaRPr/>
          </a:p>
        </p:txBody>
      </p:sp>
      <p:grpSp>
        <p:nvGrpSpPr>
          <p:cNvPr id="10" name="object 10"/>
          <p:cNvGrpSpPr/>
          <p:nvPr/>
        </p:nvGrpSpPr>
        <p:grpSpPr>
          <a:xfrm>
            <a:off x="1338834" y="338201"/>
            <a:ext cx="10854055" cy="1001394"/>
            <a:chOff x="1338834" y="338201"/>
            <a:chExt cx="10854055" cy="1001394"/>
          </a:xfrm>
        </p:grpSpPr>
        <p:sp>
          <p:nvSpPr>
            <p:cNvPr id="11" name="object 11"/>
            <p:cNvSpPr/>
            <p:nvPr/>
          </p:nvSpPr>
          <p:spPr>
            <a:xfrm>
              <a:off x="1338834" y="927354"/>
              <a:ext cx="10854055" cy="73660"/>
            </a:xfrm>
            <a:custGeom>
              <a:avLst/>
              <a:gdLst/>
              <a:ahLst/>
              <a:cxnLst/>
              <a:rect l="l" t="t" r="r" b="b"/>
              <a:pathLst>
                <a:path w="10854055" h="73659">
                  <a:moveTo>
                    <a:pt x="10853928" y="0"/>
                  </a:moveTo>
                  <a:lnTo>
                    <a:pt x="0" y="0"/>
                  </a:lnTo>
                  <a:lnTo>
                    <a:pt x="0" y="73151"/>
                  </a:lnTo>
                  <a:lnTo>
                    <a:pt x="10853928" y="73151"/>
                  </a:lnTo>
                  <a:lnTo>
                    <a:pt x="10853928" y="0"/>
                  </a:lnTo>
                  <a:close/>
                </a:path>
              </a:pathLst>
            </a:custGeom>
            <a:solidFill>
              <a:srgbClr val="FF0000"/>
            </a:solidFill>
          </p:spPr>
          <p:txBody>
            <a:bodyPr wrap="square" lIns="0" tIns="0" rIns="0" bIns="0" rtlCol="0"/>
            <a:lstStyle/>
            <a:p>
              <a:endParaRPr/>
            </a:p>
          </p:txBody>
        </p:sp>
        <p:sp>
          <p:nvSpPr>
            <p:cNvPr id="12" name="object 12"/>
            <p:cNvSpPr/>
            <p:nvPr/>
          </p:nvSpPr>
          <p:spPr>
            <a:xfrm>
              <a:off x="1338834" y="927354"/>
              <a:ext cx="10854055" cy="73660"/>
            </a:xfrm>
            <a:custGeom>
              <a:avLst/>
              <a:gdLst/>
              <a:ahLst/>
              <a:cxnLst/>
              <a:rect l="l" t="t" r="r" b="b"/>
              <a:pathLst>
                <a:path w="10854055" h="73659">
                  <a:moveTo>
                    <a:pt x="0" y="73151"/>
                  </a:moveTo>
                  <a:lnTo>
                    <a:pt x="10853928" y="73151"/>
                  </a:lnTo>
                  <a:lnTo>
                    <a:pt x="10853928" y="0"/>
                  </a:lnTo>
                  <a:lnTo>
                    <a:pt x="0" y="0"/>
                  </a:lnTo>
                  <a:lnTo>
                    <a:pt x="0" y="73151"/>
                  </a:lnTo>
                  <a:close/>
                </a:path>
              </a:pathLst>
            </a:custGeom>
            <a:ln w="25908">
              <a:solidFill>
                <a:srgbClr val="FF0000"/>
              </a:solidFill>
            </a:ln>
          </p:spPr>
          <p:txBody>
            <a:bodyPr wrap="square" lIns="0" tIns="0" rIns="0" bIns="0" rtlCol="0"/>
            <a:lstStyle/>
            <a:p>
              <a:endParaRPr/>
            </a:p>
          </p:txBody>
        </p:sp>
        <p:sp>
          <p:nvSpPr>
            <p:cNvPr id="13" name="object 13"/>
            <p:cNvSpPr/>
            <p:nvPr/>
          </p:nvSpPr>
          <p:spPr>
            <a:xfrm>
              <a:off x="2852927" y="818387"/>
              <a:ext cx="542544" cy="521208"/>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3957828" y="818387"/>
              <a:ext cx="5207508" cy="521208"/>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3974084" y="338201"/>
              <a:ext cx="5174488" cy="498601"/>
            </a:xfrm>
            <a:prstGeom prst="rect">
              <a:avLst/>
            </a:prstGeom>
            <a:blipFill>
              <a:blip r:embed="rId7" cstate="print"/>
              <a:stretch>
                <a:fillRect/>
              </a:stretch>
            </a:blipFill>
          </p:spPr>
          <p:txBody>
            <a:bodyPr wrap="square" lIns="0" tIns="0" rIns="0" bIns="0" rtlCol="0"/>
            <a:lstStyle/>
            <a:p>
              <a:endParaRPr/>
            </a:p>
          </p:txBody>
        </p:sp>
        <p:sp>
          <p:nvSpPr>
            <p:cNvPr id="18" name="object 18"/>
            <p:cNvSpPr/>
            <p:nvPr/>
          </p:nvSpPr>
          <p:spPr>
            <a:xfrm>
              <a:off x="3974084" y="338201"/>
              <a:ext cx="5174615" cy="499109"/>
            </a:xfrm>
            <a:custGeom>
              <a:avLst/>
              <a:gdLst/>
              <a:ahLst/>
              <a:cxnLst/>
              <a:rect l="l" t="t" r="r" b="b"/>
              <a:pathLst>
                <a:path w="5174615" h="499109">
                  <a:moveTo>
                    <a:pt x="2532380" y="100457"/>
                  </a:moveTo>
                  <a:lnTo>
                    <a:pt x="2464307" y="305053"/>
                  </a:lnTo>
                  <a:lnTo>
                    <a:pt x="2600833" y="305053"/>
                  </a:lnTo>
                  <a:lnTo>
                    <a:pt x="2532761" y="100457"/>
                  </a:lnTo>
                  <a:lnTo>
                    <a:pt x="2532380" y="100457"/>
                  </a:lnTo>
                  <a:close/>
                </a:path>
                <a:path w="5174615" h="499109">
                  <a:moveTo>
                    <a:pt x="627379" y="80390"/>
                  </a:moveTo>
                  <a:lnTo>
                    <a:pt x="579909" y="88052"/>
                  </a:lnTo>
                  <a:lnTo>
                    <a:pt x="545226" y="109791"/>
                  </a:lnTo>
                  <a:lnTo>
                    <a:pt x="521182" y="142059"/>
                  </a:lnTo>
                  <a:lnTo>
                    <a:pt x="506983" y="183261"/>
                  </a:lnTo>
                  <a:lnTo>
                    <a:pt x="501269" y="230731"/>
                  </a:lnTo>
                  <a:lnTo>
                    <a:pt x="500888" y="247396"/>
                  </a:lnTo>
                  <a:lnTo>
                    <a:pt x="501267" y="266612"/>
                  </a:lnTo>
                  <a:lnTo>
                    <a:pt x="506856" y="318262"/>
                  </a:lnTo>
                  <a:lnTo>
                    <a:pt x="520376" y="360374"/>
                  </a:lnTo>
                  <a:lnTo>
                    <a:pt x="543480" y="391747"/>
                  </a:lnTo>
                  <a:lnTo>
                    <a:pt x="577566" y="411239"/>
                  </a:lnTo>
                  <a:lnTo>
                    <a:pt x="624839" y="417829"/>
                  </a:lnTo>
                  <a:lnTo>
                    <a:pt x="642104" y="416996"/>
                  </a:lnTo>
                  <a:lnTo>
                    <a:pt x="685038" y="404495"/>
                  </a:lnTo>
                  <a:lnTo>
                    <a:pt x="716131" y="378956"/>
                  </a:lnTo>
                  <a:lnTo>
                    <a:pt x="736822" y="342979"/>
                  </a:lnTo>
                  <a:lnTo>
                    <a:pt x="747849" y="298622"/>
                  </a:lnTo>
                  <a:lnTo>
                    <a:pt x="751331" y="248920"/>
                  </a:lnTo>
                  <a:lnTo>
                    <a:pt x="750952" y="230393"/>
                  </a:lnTo>
                  <a:lnTo>
                    <a:pt x="745363" y="179959"/>
                  </a:lnTo>
                  <a:lnTo>
                    <a:pt x="731682" y="138346"/>
                  </a:lnTo>
                  <a:lnTo>
                    <a:pt x="708374" y="107076"/>
                  </a:lnTo>
                  <a:lnTo>
                    <a:pt x="674296" y="87195"/>
                  </a:lnTo>
                  <a:lnTo>
                    <a:pt x="627379" y="80390"/>
                  </a:lnTo>
                  <a:close/>
                </a:path>
                <a:path w="5174615" h="499109">
                  <a:moveTo>
                    <a:pt x="4650232" y="8508"/>
                  </a:moveTo>
                  <a:lnTo>
                    <a:pt x="4714240" y="8508"/>
                  </a:lnTo>
                  <a:lnTo>
                    <a:pt x="4722502" y="8695"/>
                  </a:lnTo>
                  <a:lnTo>
                    <a:pt x="4764786" y="20700"/>
                  </a:lnTo>
                  <a:lnTo>
                    <a:pt x="4770755" y="25019"/>
                  </a:lnTo>
                  <a:lnTo>
                    <a:pt x="4790186" y="64008"/>
                  </a:lnTo>
                  <a:lnTo>
                    <a:pt x="4894325" y="350900"/>
                  </a:lnTo>
                  <a:lnTo>
                    <a:pt x="4895849" y="350900"/>
                  </a:lnTo>
                  <a:lnTo>
                    <a:pt x="5003672" y="64770"/>
                  </a:lnTo>
                  <a:lnTo>
                    <a:pt x="5006197" y="57249"/>
                  </a:lnTo>
                  <a:lnTo>
                    <a:pt x="5008816" y="50323"/>
                  </a:lnTo>
                  <a:lnTo>
                    <a:pt x="5032756" y="16382"/>
                  </a:lnTo>
                  <a:lnTo>
                    <a:pt x="5060822" y="8508"/>
                  </a:lnTo>
                  <a:lnTo>
                    <a:pt x="5069967" y="8508"/>
                  </a:lnTo>
                  <a:lnTo>
                    <a:pt x="5135752" y="8508"/>
                  </a:lnTo>
                  <a:lnTo>
                    <a:pt x="5142484" y="8508"/>
                  </a:lnTo>
                  <a:lnTo>
                    <a:pt x="5148198" y="9398"/>
                  </a:lnTo>
                  <a:lnTo>
                    <a:pt x="5153151" y="11175"/>
                  </a:lnTo>
                  <a:lnTo>
                    <a:pt x="5157977" y="12953"/>
                  </a:lnTo>
                  <a:lnTo>
                    <a:pt x="5161915" y="15494"/>
                  </a:lnTo>
                  <a:lnTo>
                    <a:pt x="5164963" y="18796"/>
                  </a:lnTo>
                  <a:lnTo>
                    <a:pt x="5168138" y="22098"/>
                  </a:lnTo>
                  <a:lnTo>
                    <a:pt x="5170423" y="26288"/>
                  </a:lnTo>
                  <a:lnTo>
                    <a:pt x="5172074" y="31114"/>
                  </a:lnTo>
                  <a:lnTo>
                    <a:pt x="5173725" y="35940"/>
                  </a:lnTo>
                  <a:lnTo>
                    <a:pt x="5174488" y="41401"/>
                  </a:lnTo>
                  <a:lnTo>
                    <a:pt x="5174488" y="47625"/>
                  </a:lnTo>
                  <a:lnTo>
                    <a:pt x="5174488" y="476631"/>
                  </a:lnTo>
                  <a:lnTo>
                    <a:pt x="5174488" y="479171"/>
                  </a:lnTo>
                  <a:lnTo>
                    <a:pt x="5173852" y="481329"/>
                  </a:lnTo>
                  <a:lnTo>
                    <a:pt x="5172456" y="483362"/>
                  </a:lnTo>
                  <a:lnTo>
                    <a:pt x="5171059" y="485266"/>
                  </a:lnTo>
                  <a:lnTo>
                    <a:pt x="5168645" y="486918"/>
                  </a:lnTo>
                  <a:lnTo>
                    <a:pt x="5164963" y="488188"/>
                  </a:lnTo>
                  <a:lnTo>
                    <a:pt x="5161407" y="489458"/>
                  </a:lnTo>
                  <a:lnTo>
                    <a:pt x="5156581" y="490347"/>
                  </a:lnTo>
                  <a:lnTo>
                    <a:pt x="5150739" y="491109"/>
                  </a:lnTo>
                  <a:lnTo>
                    <a:pt x="5144770" y="491871"/>
                  </a:lnTo>
                  <a:lnTo>
                    <a:pt x="5137149" y="492251"/>
                  </a:lnTo>
                  <a:lnTo>
                    <a:pt x="5128006" y="492251"/>
                  </a:lnTo>
                  <a:lnTo>
                    <a:pt x="5119116" y="492251"/>
                  </a:lnTo>
                  <a:lnTo>
                    <a:pt x="5111622" y="491871"/>
                  </a:lnTo>
                  <a:lnTo>
                    <a:pt x="5105654" y="491109"/>
                  </a:lnTo>
                  <a:lnTo>
                    <a:pt x="5099685" y="490347"/>
                  </a:lnTo>
                  <a:lnTo>
                    <a:pt x="5094986" y="489458"/>
                  </a:lnTo>
                  <a:lnTo>
                    <a:pt x="5091557" y="488188"/>
                  </a:lnTo>
                  <a:lnTo>
                    <a:pt x="5088000" y="486918"/>
                  </a:lnTo>
                  <a:lnTo>
                    <a:pt x="5085588" y="485266"/>
                  </a:lnTo>
                  <a:lnTo>
                    <a:pt x="5084064" y="483362"/>
                  </a:lnTo>
                  <a:lnTo>
                    <a:pt x="5082540" y="481329"/>
                  </a:lnTo>
                  <a:lnTo>
                    <a:pt x="5081905" y="479171"/>
                  </a:lnTo>
                  <a:lnTo>
                    <a:pt x="5081905" y="476631"/>
                  </a:lnTo>
                  <a:lnTo>
                    <a:pt x="5081905" y="84836"/>
                  </a:lnTo>
                  <a:lnTo>
                    <a:pt x="5081143" y="84836"/>
                  </a:lnTo>
                  <a:lnTo>
                    <a:pt x="4941570" y="476250"/>
                  </a:lnTo>
                  <a:lnTo>
                    <a:pt x="4940554" y="479425"/>
                  </a:lnTo>
                  <a:lnTo>
                    <a:pt x="4939030" y="482091"/>
                  </a:lnTo>
                  <a:lnTo>
                    <a:pt x="4936744" y="484250"/>
                  </a:lnTo>
                  <a:lnTo>
                    <a:pt x="4934458" y="486410"/>
                  </a:lnTo>
                  <a:lnTo>
                    <a:pt x="4931410" y="488061"/>
                  </a:lnTo>
                  <a:lnTo>
                    <a:pt x="4927599" y="489331"/>
                  </a:lnTo>
                  <a:lnTo>
                    <a:pt x="4923790" y="490474"/>
                  </a:lnTo>
                  <a:lnTo>
                    <a:pt x="4918837" y="491363"/>
                  </a:lnTo>
                  <a:lnTo>
                    <a:pt x="4912868" y="491744"/>
                  </a:lnTo>
                  <a:lnTo>
                    <a:pt x="4907025" y="492125"/>
                  </a:lnTo>
                  <a:lnTo>
                    <a:pt x="4899787" y="492251"/>
                  </a:lnTo>
                  <a:lnTo>
                    <a:pt x="4891405" y="492251"/>
                  </a:lnTo>
                  <a:lnTo>
                    <a:pt x="4882895" y="492251"/>
                  </a:lnTo>
                  <a:lnTo>
                    <a:pt x="4875784" y="491998"/>
                  </a:lnTo>
                  <a:lnTo>
                    <a:pt x="4869815" y="491363"/>
                  </a:lnTo>
                  <a:lnTo>
                    <a:pt x="4863845" y="490727"/>
                  </a:lnTo>
                  <a:lnTo>
                    <a:pt x="4858893" y="489712"/>
                  </a:lnTo>
                  <a:lnTo>
                    <a:pt x="4855083" y="488314"/>
                  </a:lnTo>
                  <a:lnTo>
                    <a:pt x="4851272" y="487045"/>
                  </a:lnTo>
                  <a:lnTo>
                    <a:pt x="4841494" y="476250"/>
                  </a:lnTo>
                  <a:lnTo>
                    <a:pt x="4706746" y="84836"/>
                  </a:lnTo>
                  <a:lnTo>
                    <a:pt x="4706112" y="84836"/>
                  </a:lnTo>
                  <a:lnTo>
                    <a:pt x="4706112" y="476631"/>
                  </a:lnTo>
                  <a:lnTo>
                    <a:pt x="4706112" y="479171"/>
                  </a:lnTo>
                  <a:lnTo>
                    <a:pt x="4705349" y="481329"/>
                  </a:lnTo>
                  <a:lnTo>
                    <a:pt x="4703952" y="483362"/>
                  </a:lnTo>
                  <a:lnTo>
                    <a:pt x="4702683" y="485266"/>
                  </a:lnTo>
                  <a:lnTo>
                    <a:pt x="4700143" y="486918"/>
                  </a:lnTo>
                  <a:lnTo>
                    <a:pt x="4696333" y="488188"/>
                  </a:lnTo>
                  <a:lnTo>
                    <a:pt x="4692649" y="489458"/>
                  </a:lnTo>
                  <a:lnTo>
                    <a:pt x="4687823" y="490347"/>
                  </a:lnTo>
                  <a:lnTo>
                    <a:pt x="4682109" y="491109"/>
                  </a:lnTo>
                  <a:lnTo>
                    <a:pt x="4676267" y="491871"/>
                  </a:lnTo>
                  <a:lnTo>
                    <a:pt x="4668773" y="492251"/>
                  </a:lnTo>
                  <a:lnTo>
                    <a:pt x="4659502" y="492251"/>
                  </a:lnTo>
                  <a:lnTo>
                    <a:pt x="4650613" y="492251"/>
                  </a:lnTo>
                  <a:lnTo>
                    <a:pt x="4643120" y="491871"/>
                  </a:lnTo>
                  <a:lnTo>
                    <a:pt x="4637277" y="491109"/>
                  </a:lnTo>
                  <a:lnTo>
                    <a:pt x="4631309" y="490347"/>
                  </a:lnTo>
                  <a:lnTo>
                    <a:pt x="4626483" y="489458"/>
                  </a:lnTo>
                  <a:lnTo>
                    <a:pt x="4622926" y="488188"/>
                  </a:lnTo>
                  <a:lnTo>
                    <a:pt x="4619244" y="486918"/>
                  </a:lnTo>
                  <a:lnTo>
                    <a:pt x="4616831" y="485266"/>
                  </a:lnTo>
                  <a:lnTo>
                    <a:pt x="4615434" y="483362"/>
                  </a:lnTo>
                  <a:lnTo>
                    <a:pt x="4614037" y="481329"/>
                  </a:lnTo>
                  <a:lnTo>
                    <a:pt x="4613401" y="479171"/>
                  </a:lnTo>
                  <a:lnTo>
                    <a:pt x="4613401" y="476631"/>
                  </a:lnTo>
                  <a:lnTo>
                    <a:pt x="4613401" y="47625"/>
                  </a:lnTo>
                  <a:lnTo>
                    <a:pt x="4635166" y="11064"/>
                  </a:lnTo>
                  <a:lnTo>
                    <a:pt x="4642276" y="9149"/>
                  </a:lnTo>
                  <a:lnTo>
                    <a:pt x="4650232" y="8508"/>
                  </a:lnTo>
                  <a:close/>
                </a:path>
                <a:path w="5174615" h="499109">
                  <a:moveTo>
                    <a:pt x="3516248" y="8508"/>
                  </a:moveTo>
                  <a:lnTo>
                    <a:pt x="3637152" y="8508"/>
                  </a:lnTo>
                  <a:lnTo>
                    <a:pt x="3658415" y="8983"/>
                  </a:lnTo>
                  <a:lnTo>
                    <a:pt x="3712083" y="16001"/>
                  </a:lnTo>
                  <a:lnTo>
                    <a:pt x="3752677" y="31432"/>
                  </a:lnTo>
                  <a:lnTo>
                    <a:pt x="3782377" y="55546"/>
                  </a:lnTo>
                  <a:lnTo>
                    <a:pt x="3804380" y="101774"/>
                  </a:lnTo>
                  <a:lnTo>
                    <a:pt x="3807206" y="130937"/>
                  </a:lnTo>
                  <a:lnTo>
                    <a:pt x="3806920" y="139578"/>
                  </a:lnTo>
                  <a:lnTo>
                    <a:pt x="3797204" y="178657"/>
                  </a:lnTo>
                  <a:lnTo>
                    <a:pt x="3768597" y="214375"/>
                  </a:lnTo>
                  <a:lnTo>
                    <a:pt x="3740149" y="229997"/>
                  </a:lnTo>
                  <a:lnTo>
                    <a:pt x="3750224" y="232163"/>
                  </a:lnTo>
                  <a:lnTo>
                    <a:pt x="3786324" y="247951"/>
                  </a:lnTo>
                  <a:lnTo>
                    <a:pt x="3814163" y="274617"/>
                  </a:lnTo>
                  <a:lnTo>
                    <a:pt x="3831655" y="311564"/>
                  </a:lnTo>
                  <a:lnTo>
                    <a:pt x="3835781" y="345694"/>
                  </a:lnTo>
                  <a:lnTo>
                    <a:pt x="3835350" y="358243"/>
                  </a:lnTo>
                  <a:lnTo>
                    <a:pt x="3824864" y="402270"/>
                  </a:lnTo>
                  <a:lnTo>
                    <a:pt x="3802663" y="436723"/>
                  </a:lnTo>
                  <a:lnTo>
                    <a:pt x="3770564" y="462039"/>
                  </a:lnTo>
                  <a:lnTo>
                    <a:pt x="3730722" y="478964"/>
                  </a:lnTo>
                  <a:lnTo>
                    <a:pt x="3684696" y="488037"/>
                  </a:lnTo>
                  <a:lnTo>
                    <a:pt x="3644138" y="489965"/>
                  </a:lnTo>
                  <a:lnTo>
                    <a:pt x="3516248" y="489965"/>
                  </a:lnTo>
                  <a:lnTo>
                    <a:pt x="3507993" y="489965"/>
                  </a:lnTo>
                  <a:lnTo>
                    <a:pt x="3501136" y="487552"/>
                  </a:lnTo>
                  <a:lnTo>
                    <a:pt x="3495547" y="482726"/>
                  </a:lnTo>
                  <a:lnTo>
                    <a:pt x="3489960" y="477900"/>
                  </a:lnTo>
                  <a:lnTo>
                    <a:pt x="3487166" y="470026"/>
                  </a:lnTo>
                  <a:lnTo>
                    <a:pt x="3487166" y="459104"/>
                  </a:lnTo>
                  <a:lnTo>
                    <a:pt x="3487166" y="39497"/>
                  </a:lnTo>
                  <a:lnTo>
                    <a:pt x="3487166" y="28575"/>
                  </a:lnTo>
                  <a:lnTo>
                    <a:pt x="3489960" y="20700"/>
                  </a:lnTo>
                  <a:lnTo>
                    <a:pt x="3495547" y="15875"/>
                  </a:lnTo>
                  <a:lnTo>
                    <a:pt x="3501136" y="10922"/>
                  </a:lnTo>
                  <a:lnTo>
                    <a:pt x="3507993" y="8508"/>
                  </a:lnTo>
                  <a:lnTo>
                    <a:pt x="3516248" y="8508"/>
                  </a:lnTo>
                  <a:close/>
                </a:path>
                <a:path w="5174615" h="499109">
                  <a:moveTo>
                    <a:pt x="2858008" y="8508"/>
                  </a:moveTo>
                  <a:lnTo>
                    <a:pt x="2922016" y="8508"/>
                  </a:lnTo>
                  <a:lnTo>
                    <a:pt x="2930278" y="8695"/>
                  </a:lnTo>
                  <a:lnTo>
                    <a:pt x="2972562" y="20700"/>
                  </a:lnTo>
                  <a:lnTo>
                    <a:pt x="2978531" y="25019"/>
                  </a:lnTo>
                  <a:lnTo>
                    <a:pt x="2997962" y="64008"/>
                  </a:lnTo>
                  <a:lnTo>
                    <a:pt x="3102101" y="350900"/>
                  </a:lnTo>
                  <a:lnTo>
                    <a:pt x="3103625" y="350900"/>
                  </a:lnTo>
                  <a:lnTo>
                    <a:pt x="3211448" y="64770"/>
                  </a:lnTo>
                  <a:lnTo>
                    <a:pt x="3213973" y="57249"/>
                  </a:lnTo>
                  <a:lnTo>
                    <a:pt x="3216592" y="50323"/>
                  </a:lnTo>
                  <a:lnTo>
                    <a:pt x="3240532" y="16382"/>
                  </a:lnTo>
                  <a:lnTo>
                    <a:pt x="3268598" y="8508"/>
                  </a:lnTo>
                  <a:lnTo>
                    <a:pt x="3277742" y="8508"/>
                  </a:lnTo>
                  <a:lnTo>
                    <a:pt x="3343529" y="8508"/>
                  </a:lnTo>
                  <a:lnTo>
                    <a:pt x="3350260" y="8508"/>
                  </a:lnTo>
                  <a:lnTo>
                    <a:pt x="3356101" y="9398"/>
                  </a:lnTo>
                  <a:lnTo>
                    <a:pt x="3360927" y="11175"/>
                  </a:lnTo>
                  <a:lnTo>
                    <a:pt x="3365754" y="12953"/>
                  </a:lnTo>
                  <a:lnTo>
                    <a:pt x="3369691" y="15494"/>
                  </a:lnTo>
                  <a:lnTo>
                    <a:pt x="3372739" y="18796"/>
                  </a:lnTo>
                  <a:lnTo>
                    <a:pt x="3375914" y="22098"/>
                  </a:lnTo>
                  <a:lnTo>
                    <a:pt x="3378199" y="26288"/>
                  </a:lnTo>
                  <a:lnTo>
                    <a:pt x="3379850" y="31114"/>
                  </a:lnTo>
                  <a:lnTo>
                    <a:pt x="3381501" y="35940"/>
                  </a:lnTo>
                  <a:lnTo>
                    <a:pt x="3382264" y="41401"/>
                  </a:lnTo>
                  <a:lnTo>
                    <a:pt x="3382264" y="47625"/>
                  </a:lnTo>
                  <a:lnTo>
                    <a:pt x="3382264" y="476631"/>
                  </a:lnTo>
                  <a:lnTo>
                    <a:pt x="3382264" y="479171"/>
                  </a:lnTo>
                  <a:lnTo>
                    <a:pt x="3381629" y="481329"/>
                  </a:lnTo>
                  <a:lnTo>
                    <a:pt x="3380232" y="483362"/>
                  </a:lnTo>
                  <a:lnTo>
                    <a:pt x="3378835" y="485266"/>
                  </a:lnTo>
                  <a:lnTo>
                    <a:pt x="3376421" y="486918"/>
                  </a:lnTo>
                  <a:lnTo>
                    <a:pt x="3372739" y="488188"/>
                  </a:lnTo>
                  <a:lnTo>
                    <a:pt x="3369183" y="489458"/>
                  </a:lnTo>
                  <a:lnTo>
                    <a:pt x="3364357" y="490347"/>
                  </a:lnTo>
                  <a:lnTo>
                    <a:pt x="3358515" y="491109"/>
                  </a:lnTo>
                  <a:lnTo>
                    <a:pt x="3352545" y="491871"/>
                  </a:lnTo>
                  <a:lnTo>
                    <a:pt x="3344925" y="492251"/>
                  </a:lnTo>
                  <a:lnTo>
                    <a:pt x="3335782" y="492251"/>
                  </a:lnTo>
                  <a:lnTo>
                    <a:pt x="3326891" y="492251"/>
                  </a:lnTo>
                  <a:lnTo>
                    <a:pt x="3319398" y="491871"/>
                  </a:lnTo>
                  <a:lnTo>
                    <a:pt x="3313430" y="491109"/>
                  </a:lnTo>
                  <a:lnTo>
                    <a:pt x="3307461" y="490347"/>
                  </a:lnTo>
                  <a:lnTo>
                    <a:pt x="3302762" y="489458"/>
                  </a:lnTo>
                  <a:lnTo>
                    <a:pt x="3299333" y="488188"/>
                  </a:lnTo>
                  <a:lnTo>
                    <a:pt x="3295776" y="486918"/>
                  </a:lnTo>
                  <a:lnTo>
                    <a:pt x="3293364" y="485266"/>
                  </a:lnTo>
                  <a:lnTo>
                    <a:pt x="3291840" y="483362"/>
                  </a:lnTo>
                  <a:lnTo>
                    <a:pt x="3290316" y="481329"/>
                  </a:lnTo>
                  <a:lnTo>
                    <a:pt x="3289681" y="479171"/>
                  </a:lnTo>
                  <a:lnTo>
                    <a:pt x="3289681" y="476631"/>
                  </a:lnTo>
                  <a:lnTo>
                    <a:pt x="3289681" y="84836"/>
                  </a:lnTo>
                  <a:lnTo>
                    <a:pt x="3288918" y="84836"/>
                  </a:lnTo>
                  <a:lnTo>
                    <a:pt x="3149345" y="476250"/>
                  </a:lnTo>
                  <a:lnTo>
                    <a:pt x="3148330" y="479425"/>
                  </a:lnTo>
                  <a:lnTo>
                    <a:pt x="3146806" y="482091"/>
                  </a:lnTo>
                  <a:lnTo>
                    <a:pt x="3144519" y="484250"/>
                  </a:lnTo>
                  <a:lnTo>
                    <a:pt x="3142234" y="486410"/>
                  </a:lnTo>
                  <a:lnTo>
                    <a:pt x="3139186" y="488061"/>
                  </a:lnTo>
                  <a:lnTo>
                    <a:pt x="3135375" y="489331"/>
                  </a:lnTo>
                  <a:lnTo>
                    <a:pt x="3131566" y="490474"/>
                  </a:lnTo>
                  <a:lnTo>
                    <a:pt x="3126613" y="491363"/>
                  </a:lnTo>
                  <a:lnTo>
                    <a:pt x="3120643" y="491744"/>
                  </a:lnTo>
                  <a:lnTo>
                    <a:pt x="3114801" y="492125"/>
                  </a:lnTo>
                  <a:lnTo>
                    <a:pt x="3107563" y="492251"/>
                  </a:lnTo>
                  <a:lnTo>
                    <a:pt x="3099181" y="492251"/>
                  </a:lnTo>
                  <a:lnTo>
                    <a:pt x="3090671" y="492251"/>
                  </a:lnTo>
                  <a:lnTo>
                    <a:pt x="3083560" y="491998"/>
                  </a:lnTo>
                  <a:lnTo>
                    <a:pt x="3077591" y="491363"/>
                  </a:lnTo>
                  <a:lnTo>
                    <a:pt x="3071621" y="490727"/>
                  </a:lnTo>
                  <a:lnTo>
                    <a:pt x="3066668" y="489712"/>
                  </a:lnTo>
                  <a:lnTo>
                    <a:pt x="3062859" y="488314"/>
                  </a:lnTo>
                  <a:lnTo>
                    <a:pt x="3059048" y="487045"/>
                  </a:lnTo>
                  <a:lnTo>
                    <a:pt x="3049269" y="476250"/>
                  </a:lnTo>
                  <a:lnTo>
                    <a:pt x="2914522" y="84836"/>
                  </a:lnTo>
                  <a:lnTo>
                    <a:pt x="2913888" y="84836"/>
                  </a:lnTo>
                  <a:lnTo>
                    <a:pt x="2913888" y="476631"/>
                  </a:lnTo>
                  <a:lnTo>
                    <a:pt x="2913888" y="479171"/>
                  </a:lnTo>
                  <a:lnTo>
                    <a:pt x="2913125" y="481329"/>
                  </a:lnTo>
                  <a:lnTo>
                    <a:pt x="2911729" y="483362"/>
                  </a:lnTo>
                  <a:lnTo>
                    <a:pt x="2910459" y="485266"/>
                  </a:lnTo>
                  <a:lnTo>
                    <a:pt x="2907918" y="486918"/>
                  </a:lnTo>
                  <a:lnTo>
                    <a:pt x="2904109" y="488188"/>
                  </a:lnTo>
                  <a:lnTo>
                    <a:pt x="2900425" y="489458"/>
                  </a:lnTo>
                  <a:lnTo>
                    <a:pt x="2895726" y="490347"/>
                  </a:lnTo>
                  <a:lnTo>
                    <a:pt x="2889885" y="491109"/>
                  </a:lnTo>
                  <a:lnTo>
                    <a:pt x="2884042" y="491871"/>
                  </a:lnTo>
                  <a:lnTo>
                    <a:pt x="2876549" y="492251"/>
                  </a:lnTo>
                  <a:lnTo>
                    <a:pt x="2867279" y="492251"/>
                  </a:lnTo>
                  <a:lnTo>
                    <a:pt x="2858389" y="492251"/>
                  </a:lnTo>
                  <a:lnTo>
                    <a:pt x="2850895" y="491871"/>
                  </a:lnTo>
                  <a:lnTo>
                    <a:pt x="2845054" y="491109"/>
                  </a:lnTo>
                  <a:lnTo>
                    <a:pt x="2839085" y="490347"/>
                  </a:lnTo>
                  <a:lnTo>
                    <a:pt x="2834259" y="489458"/>
                  </a:lnTo>
                  <a:lnTo>
                    <a:pt x="2830702" y="488188"/>
                  </a:lnTo>
                  <a:lnTo>
                    <a:pt x="2827019" y="486918"/>
                  </a:lnTo>
                  <a:lnTo>
                    <a:pt x="2824607" y="485266"/>
                  </a:lnTo>
                  <a:lnTo>
                    <a:pt x="2823210" y="483362"/>
                  </a:lnTo>
                  <a:lnTo>
                    <a:pt x="2821813" y="481329"/>
                  </a:lnTo>
                  <a:lnTo>
                    <a:pt x="2821177" y="479171"/>
                  </a:lnTo>
                  <a:lnTo>
                    <a:pt x="2821177" y="476631"/>
                  </a:lnTo>
                  <a:lnTo>
                    <a:pt x="2821177" y="47625"/>
                  </a:lnTo>
                  <a:lnTo>
                    <a:pt x="2842942" y="11064"/>
                  </a:lnTo>
                  <a:lnTo>
                    <a:pt x="2850052" y="9149"/>
                  </a:lnTo>
                  <a:lnTo>
                    <a:pt x="2858008" y="8508"/>
                  </a:lnTo>
                  <a:close/>
                </a:path>
                <a:path w="5174615" h="499109">
                  <a:moveTo>
                    <a:pt x="965073" y="8508"/>
                  </a:moveTo>
                  <a:lnTo>
                    <a:pt x="1089660" y="8508"/>
                  </a:lnTo>
                  <a:lnTo>
                    <a:pt x="1098756" y="8556"/>
                  </a:lnTo>
                  <a:lnTo>
                    <a:pt x="1143253" y="11175"/>
                  </a:lnTo>
                  <a:lnTo>
                    <a:pt x="1183526" y="20659"/>
                  </a:lnTo>
                  <a:lnTo>
                    <a:pt x="1226421" y="43846"/>
                  </a:lnTo>
                  <a:lnTo>
                    <a:pt x="1254950" y="79172"/>
                  </a:lnTo>
                  <a:lnTo>
                    <a:pt x="1267696" y="126706"/>
                  </a:lnTo>
                  <a:lnTo>
                    <a:pt x="1268221" y="140588"/>
                  </a:lnTo>
                  <a:lnTo>
                    <a:pt x="1267840" y="152423"/>
                  </a:lnTo>
                  <a:lnTo>
                    <a:pt x="1258700" y="194429"/>
                  </a:lnTo>
                  <a:lnTo>
                    <a:pt x="1237755" y="227786"/>
                  </a:lnTo>
                  <a:lnTo>
                    <a:pt x="1205630" y="252920"/>
                  </a:lnTo>
                  <a:lnTo>
                    <a:pt x="1174877" y="266064"/>
                  </a:lnTo>
                  <a:lnTo>
                    <a:pt x="1182115" y="269494"/>
                  </a:lnTo>
                  <a:lnTo>
                    <a:pt x="1212977" y="296672"/>
                  </a:lnTo>
                  <a:lnTo>
                    <a:pt x="1236186" y="335391"/>
                  </a:lnTo>
                  <a:lnTo>
                    <a:pt x="1243329" y="351663"/>
                  </a:lnTo>
                  <a:lnTo>
                    <a:pt x="1283842" y="446532"/>
                  </a:lnTo>
                  <a:lnTo>
                    <a:pt x="1293240" y="474852"/>
                  </a:lnTo>
                  <a:lnTo>
                    <a:pt x="1293240" y="477393"/>
                  </a:lnTo>
                  <a:lnTo>
                    <a:pt x="1293240" y="480060"/>
                  </a:lnTo>
                  <a:lnTo>
                    <a:pt x="1292732" y="482346"/>
                  </a:lnTo>
                  <a:lnTo>
                    <a:pt x="1291716" y="484250"/>
                  </a:lnTo>
                  <a:lnTo>
                    <a:pt x="1290701" y="486156"/>
                  </a:lnTo>
                  <a:lnTo>
                    <a:pt x="1247719" y="492204"/>
                  </a:lnTo>
                  <a:lnTo>
                    <a:pt x="1238885" y="492251"/>
                  </a:lnTo>
                  <a:lnTo>
                    <a:pt x="1228470" y="492251"/>
                  </a:lnTo>
                  <a:lnTo>
                    <a:pt x="1220089" y="491998"/>
                  </a:lnTo>
                  <a:lnTo>
                    <a:pt x="1213992" y="491489"/>
                  </a:lnTo>
                  <a:lnTo>
                    <a:pt x="1207769" y="490982"/>
                  </a:lnTo>
                  <a:lnTo>
                    <a:pt x="1202816" y="490093"/>
                  </a:lnTo>
                  <a:lnTo>
                    <a:pt x="1199261" y="488696"/>
                  </a:lnTo>
                  <a:lnTo>
                    <a:pt x="1195704" y="487299"/>
                  </a:lnTo>
                  <a:lnTo>
                    <a:pt x="1193038" y="485648"/>
                  </a:lnTo>
                  <a:lnTo>
                    <a:pt x="1191640" y="483488"/>
                  </a:lnTo>
                  <a:lnTo>
                    <a:pt x="1190116" y="481457"/>
                  </a:lnTo>
                  <a:lnTo>
                    <a:pt x="1188846" y="478916"/>
                  </a:lnTo>
                  <a:lnTo>
                    <a:pt x="1187830" y="475869"/>
                  </a:lnTo>
                  <a:lnTo>
                    <a:pt x="1144777" y="368300"/>
                  </a:lnTo>
                  <a:lnTo>
                    <a:pt x="1125652" y="329207"/>
                  </a:lnTo>
                  <a:lnTo>
                    <a:pt x="1091945" y="298069"/>
                  </a:lnTo>
                  <a:lnTo>
                    <a:pt x="1064387" y="293243"/>
                  </a:lnTo>
                  <a:lnTo>
                    <a:pt x="1033906" y="293243"/>
                  </a:lnTo>
                  <a:lnTo>
                    <a:pt x="1033906" y="476631"/>
                  </a:lnTo>
                  <a:lnTo>
                    <a:pt x="1033906" y="479171"/>
                  </a:lnTo>
                  <a:lnTo>
                    <a:pt x="1008506" y="491109"/>
                  </a:lnTo>
                  <a:lnTo>
                    <a:pt x="1002411" y="491871"/>
                  </a:lnTo>
                  <a:lnTo>
                    <a:pt x="994410" y="492251"/>
                  </a:lnTo>
                  <a:lnTo>
                    <a:pt x="984757" y="492251"/>
                  </a:lnTo>
                  <a:lnTo>
                    <a:pt x="975360" y="492251"/>
                  </a:lnTo>
                  <a:lnTo>
                    <a:pt x="967486" y="491871"/>
                  </a:lnTo>
                  <a:lnTo>
                    <a:pt x="961136" y="491109"/>
                  </a:lnTo>
                  <a:lnTo>
                    <a:pt x="954786" y="490347"/>
                  </a:lnTo>
                  <a:lnTo>
                    <a:pt x="949705" y="489458"/>
                  </a:lnTo>
                  <a:lnTo>
                    <a:pt x="946023" y="488188"/>
                  </a:lnTo>
                  <a:lnTo>
                    <a:pt x="942339" y="486918"/>
                  </a:lnTo>
                  <a:lnTo>
                    <a:pt x="939673" y="485266"/>
                  </a:lnTo>
                  <a:lnTo>
                    <a:pt x="938276" y="483362"/>
                  </a:lnTo>
                  <a:lnTo>
                    <a:pt x="936751" y="481329"/>
                  </a:lnTo>
                  <a:lnTo>
                    <a:pt x="935989" y="479171"/>
                  </a:lnTo>
                  <a:lnTo>
                    <a:pt x="935989" y="476631"/>
                  </a:lnTo>
                  <a:lnTo>
                    <a:pt x="935989" y="39497"/>
                  </a:lnTo>
                  <a:lnTo>
                    <a:pt x="935989" y="28575"/>
                  </a:lnTo>
                  <a:lnTo>
                    <a:pt x="938783" y="20700"/>
                  </a:lnTo>
                  <a:lnTo>
                    <a:pt x="944371" y="15875"/>
                  </a:lnTo>
                  <a:lnTo>
                    <a:pt x="949960" y="10922"/>
                  </a:lnTo>
                  <a:lnTo>
                    <a:pt x="956817" y="8508"/>
                  </a:lnTo>
                  <a:lnTo>
                    <a:pt x="965073" y="8508"/>
                  </a:lnTo>
                  <a:close/>
                </a:path>
                <a:path w="5174615" h="499109">
                  <a:moveTo>
                    <a:pt x="4165345" y="6350"/>
                  </a:moveTo>
                  <a:lnTo>
                    <a:pt x="4174743" y="6350"/>
                  </a:lnTo>
                  <a:lnTo>
                    <a:pt x="4182617" y="6730"/>
                  </a:lnTo>
                  <a:lnTo>
                    <a:pt x="4188714" y="7493"/>
                  </a:lnTo>
                  <a:lnTo>
                    <a:pt x="4194937" y="8254"/>
                  </a:lnTo>
                  <a:lnTo>
                    <a:pt x="4214114" y="19431"/>
                  </a:lnTo>
                  <a:lnTo>
                    <a:pt x="4214114" y="21971"/>
                  </a:lnTo>
                  <a:lnTo>
                    <a:pt x="4214114" y="306197"/>
                  </a:lnTo>
                  <a:lnTo>
                    <a:pt x="4218025" y="344898"/>
                  </a:lnTo>
                  <a:lnTo>
                    <a:pt x="4235207" y="383339"/>
                  </a:lnTo>
                  <a:lnTo>
                    <a:pt x="4273042" y="411352"/>
                  </a:lnTo>
                  <a:lnTo>
                    <a:pt x="4314190" y="418211"/>
                  </a:lnTo>
                  <a:lnTo>
                    <a:pt x="4325407" y="417760"/>
                  </a:lnTo>
                  <a:lnTo>
                    <a:pt x="4364251" y="407169"/>
                  </a:lnTo>
                  <a:lnTo>
                    <a:pt x="4397581" y="375332"/>
                  </a:lnTo>
                  <a:lnTo>
                    <a:pt x="4411027" y="335772"/>
                  </a:lnTo>
                  <a:lnTo>
                    <a:pt x="4412742" y="311785"/>
                  </a:lnTo>
                  <a:lnTo>
                    <a:pt x="4412742" y="21971"/>
                  </a:lnTo>
                  <a:lnTo>
                    <a:pt x="4412742" y="19431"/>
                  </a:lnTo>
                  <a:lnTo>
                    <a:pt x="4413504" y="17272"/>
                  </a:lnTo>
                  <a:lnTo>
                    <a:pt x="4415027" y="15240"/>
                  </a:lnTo>
                  <a:lnTo>
                    <a:pt x="4416424" y="13334"/>
                  </a:lnTo>
                  <a:lnTo>
                    <a:pt x="4437888" y="7493"/>
                  </a:lnTo>
                  <a:lnTo>
                    <a:pt x="4444238" y="6730"/>
                  </a:lnTo>
                  <a:lnTo>
                    <a:pt x="4452112" y="6350"/>
                  </a:lnTo>
                  <a:lnTo>
                    <a:pt x="4461510" y="6350"/>
                  </a:lnTo>
                  <a:lnTo>
                    <a:pt x="4470908" y="6350"/>
                  </a:lnTo>
                  <a:lnTo>
                    <a:pt x="4478655" y="6730"/>
                  </a:lnTo>
                  <a:lnTo>
                    <a:pt x="4484750" y="7493"/>
                  </a:lnTo>
                  <a:lnTo>
                    <a:pt x="4490846" y="8254"/>
                  </a:lnTo>
                  <a:lnTo>
                    <a:pt x="4507230" y="15240"/>
                  </a:lnTo>
                  <a:lnTo>
                    <a:pt x="4508754" y="17272"/>
                  </a:lnTo>
                  <a:lnTo>
                    <a:pt x="4509516" y="19431"/>
                  </a:lnTo>
                  <a:lnTo>
                    <a:pt x="4509516" y="21971"/>
                  </a:lnTo>
                  <a:lnTo>
                    <a:pt x="4509516" y="310641"/>
                  </a:lnTo>
                  <a:lnTo>
                    <a:pt x="4506261" y="352647"/>
                  </a:lnTo>
                  <a:lnTo>
                    <a:pt x="4496435" y="389889"/>
                  </a:lnTo>
                  <a:lnTo>
                    <a:pt x="4470038" y="436306"/>
                  </a:lnTo>
                  <a:lnTo>
                    <a:pt x="4429902" y="470392"/>
                  </a:lnTo>
                  <a:lnTo>
                    <a:pt x="4376312" y="491476"/>
                  </a:lnTo>
                  <a:lnTo>
                    <a:pt x="4333553" y="497814"/>
                  </a:lnTo>
                  <a:lnTo>
                    <a:pt x="4310125" y="498601"/>
                  </a:lnTo>
                  <a:lnTo>
                    <a:pt x="4287956" y="497887"/>
                  </a:lnTo>
                  <a:lnTo>
                    <a:pt x="4247189" y="492172"/>
                  </a:lnTo>
                  <a:lnTo>
                    <a:pt x="4195238" y="472979"/>
                  </a:lnTo>
                  <a:lnTo>
                    <a:pt x="4155819" y="440588"/>
                  </a:lnTo>
                  <a:lnTo>
                    <a:pt x="4129405" y="395350"/>
                  </a:lnTo>
                  <a:lnTo>
                    <a:pt x="4119514" y="357997"/>
                  </a:lnTo>
                  <a:lnTo>
                    <a:pt x="4116196" y="314833"/>
                  </a:lnTo>
                  <a:lnTo>
                    <a:pt x="4116196" y="21971"/>
                  </a:lnTo>
                  <a:lnTo>
                    <a:pt x="4116196" y="19431"/>
                  </a:lnTo>
                  <a:lnTo>
                    <a:pt x="4116959" y="17272"/>
                  </a:lnTo>
                  <a:lnTo>
                    <a:pt x="4118483" y="15240"/>
                  </a:lnTo>
                  <a:lnTo>
                    <a:pt x="4119880" y="13334"/>
                  </a:lnTo>
                  <a:lnTo>
                    <a:pt x="4122546" y="11683"/>
                  </a:lnTo>
                  <a:lnTo>
                    <a:pt x="4126484" y="10414"/>
                  </a:lnTo>
                  <a:lnTo>
                    <a:pt x="4130293" y="9144"/>
                  </a:lnTo>
                  <a:lnTo>
                    <a:pt x="4135373" y="8254"/>
                  </a:lnTo>
                  <a:lnTo>
                    <a:pt x="4141469" y="7493"/>
                  </a:lnTo>
                  <a:lnTo>
                    <a:pt x="4147692" y="6730"/>
                  </a:lnTo>
                  <a:lnTo>
                    <a:pt x="4155693" y="6350"/>
                  </a:lnTo>
                  <a:lnTo>
                    <a:pt x="4165345" y="6350"/>
                  </a:lnTo>
                  <a:close/>
                </a:path>
                <a:path w="5174615" h="499109">
                  <a:moveTo>
                    <a:pt x="3963035" y="6350"/>
                  </a:moveTo>
                  <a:lnTo>
                    <a:pt x="3972687" y="6350"/>
                  </a:lnTo>
                  <a:lnTo>
                    <a:pt x="3980561" y="6730"/>
                  </a:lnTo>
                  <a:lnTo>
                    <a:pt x="3986784" y="7493"/>
                  </a:lnTo>
                  <a:lnTo>
                    <a:pt x="3993007" y="8254"/>
                  </a:lnTo>
                  <a:lnTo>
                    <a:pt x="3997960" y="9144"/>
                  </a:lnTo>
                  <a:lnTo>
                    <a:pt x="4001642" y="10414"/>
                  </a:lnTo>
                  <a:lnTo>
                    <a:pt x="4005452" y="11683"/>
                  </a:lnTo>
                  <a:lnTo>
                    <a:pt x="4008119" y="13334"/>
                  </a:lnTo>
                  <a:lnTo>
                    <a:pt x="4009643" y="15240"/>
                  </a:lnTo>
                  <a:lnTo>
                    <a:pt x="4011294" y="17272"/>
                  </a:lnTo>
                  <a:lnTo>
                    <a:pt x="4012184" y="19431"/>
                  </a:lnTo>
                  <a:lnTo>
                    <a:pt x="4012184" y="21971"/>
                  </a:lnTo>
                  <a:lnTo>
                    <a:pt x="4012184" y="476631"/>
                  </a:lnTo>
                  <a:lnTo>
                    <a:pt x="4012184" y="479171"/>
                  </a:lnTo>
                  <a:lnTo>
                    <a:pt x="4011294" y="481329"/>
                  </a:lnTo>
                  <a:lnTo>
                    <a:pt x="4009643" y="483362"/>
                  </a:lnTo>
                  <a:lnTo>
                    <a:pt x="4008119" y="485266"/>
                  </a:lnTo>
                  <a:lnTo>
                    <a:pt x="4005452" y="486918"/>
                  </a:lnTo>
                  <a:lnTo>
                    <a:pt x="4001642" y="488188"/>
                  </a:lnTo>
                  <a:lnTo>
                    <a:pt x="3997960" y="489458"/>
                  </a:lnTo>
                  <a:lnTo>
                    <a:pt x="3993007" y="490347"/>
                  </a:lnTo>
                  <a:lnTo>
                    <a:pt x="3986784" y="491109"/>
                  </a:lnTo>
                  <a:lnTo>
                    <a:pt x="3980561" y="491871"/>
                  </a:lnTo>
                  <a:lnTo>
                    <a:pt x="3972687" y="492251"/>
                  </a:lnTo>
                  <a:lnTo>
                    <a:pt x="3963035" y="492251"/>
                  </a:lnTo>
                  <a:lnTo>
                    <a:pt x="3953637" y="492251"/>
                  </a:lnTo>
                  <a:lnTo>
                    <a:pt x="3945763" y="491871"/>
                  </a:lnTo>
                  <a:lnTo>
                    <a:pt x="3939413" y="491109"/>
                  </a:lnTo>
                  <a:lnTo>
                    <a:pt x="3933063" y="490347"/>
                  </a:lnTo>
                  <a:lnTo>
                    <a:pt x="3927983" y="489458"/>
                  </a:lnTo>
                  <a:lnTo>
                    <a:pt x="3924299" y="488188"/>
                  </a:lnTo>
                  <a:lnTo>
                    <a:pt x="3920616" y="486918"/>
                  </a:lnTo>
                  <a:lnTo>
                    <a:pt x="3917949" y="485266"/>
                  </a:lnTo>
                  <a:lnTo>
                    <a:pt x="3916298" y="483362"/>
                  </a:lnTo>
                  <a:lnTo>
                    <a:pt x="3914647" y="481329"/>
                  </a:lnTo>
                  <a:lnTo>
                    <a:pt x="3913886" y="479171"/>
                  </a:lnTo>
                  <a:lnTo>
                    <a:pt x="3913886" y="476631"/>
                  </a:lnTo>
                  <a:lnTo>
                    <a:pt x="3913886" y="21971"/>
                  </a:lnTo>
                  <a:lnTo>
                    <a:pt x="3913886" y="19431"/>
                  </a:lnTo>
                  <a:lnTo>
                    <a:pt x="3914647" y="17272"/>
                  </a:lnTo>
                  <a:lnTo>
                    <a:pt x="3916298" y="15240"/>
                  </a:lnTo>
                  <a:lnTo>
                    <a:pt x="3917949" y="13334"/>
                  </a:lnTo>
                  <a:lnTo>
                    <a:pt x="3920616" y="11683"/>
                  </a:lnTo>
                  <a:lnTo>
                    <a:pt x="3924554" y="10414"/>
                  </a:lnTo>
                  <a:lnTo>
                    <a:pt x="3928364" y="9144"/>
                  </a:lnTo>
                  <a:lnTo>
                    <a:pt x="3933316" y="8254"/>
                  </a:lnTo>
                  <a:lnTo>
                    <a:pt x="3939540" y="7493"/>
                  </a:lnTo>
                  <a:lnTo>
                    <a:pt x="3945763" y="6730"/>
                  </a:lnTo>
                  <a:lnTo>
                    <a:pt x="3953637" y="6350"/>
                  </a:lnTo>
                  <a:lnTo>
                    <a:pt x="3963035" y="6350"/>
                  </a:lnTo>
                  <a:close/>
                </a:path>
                <a:path w="5174615" h="499109">
                  <a:moveTo>
                    <a:pt x="2533904" y="6350"/>
                  </a:moveTo>
                  <a:lnTo>
                    <a:pt x="2577591" y="7239"/>
                  </a:lnTo>
                  <a:lnTo>
                    <a:pt x="2589148" y="9525"/>
                  </a:lnTo>
                  <a:lnTo>
                    <a:pt x="2593974" y="10922"/>
                  </a:lnTo>
                  <a:lnTo>
                    <a:pt x="2597531" y="12953"/>
                  </a:lnTo>
                  <a:lnTo>
                    <a:pt x="2599563" y="15621"/>
                  </a:lnTo>
                  <a:lnTo>
                    <a:pt x="2601721" y="18414"/>
                  </a:lnTo>
                  <a:lnTo>
                    <a:pt x="2603499" y="22098"/>
                  </a:lnTo>
                  <a:lnTo>
                    <a:pt x="2605023" y="26797"/>
                  </a:lnTo>
                  <a:lnTo>
                    <a:pt x="2753867" y="453516"/>
                  </a:lnTo>
                  <a:lnTo>
                    <a:pt x="2756789" y="462534"/>
                  </a:lnTo>
                  <a:lnTo>
                    <a:pt x="2758693" y="469519"/>
                  </a:lnTo>
                  <a:lnTo>
                    <a:pt x="2759329" y="474725"/>
                  </a:lnTo>
                  <a:lnTo>
                    <a:pt x="2760091" y="479933"/>
                  </a:lnTo>
                  <a:lnTo>
                    <a:pt x="2721873" y="492202"/>
                  </a:lnTo>
                  <a:lnTo>
                    <a:pt x="2713227" y="492251"/>
                  </a:lnTo>
                  <a:lnTo>
                    <a:pt x="2704300" y="492226"/>
                  </a:lnTo>
                  <a:lnTo>
                    <a:pt x="2663824" y="488314"/>
                  </a:lnTo>
                  <a:lnTo>
                    <a:pt x="2655950" y="477012"/>
                  </a:lnTo>
                  <a:lnTo>
                    <a:pt x="2623566" y="380238"/>
                  </a:lnTo>
                  <a:lnTo>
                    <a:pt x="2442717" y="380238"/>
                  </a:lnTo>
                  <a:lnTo>
                    <a:pt x="2412238" y="474345"/>
                  </a:lnTo>
                  <a:lnTo>
                    <a:pt x="2411221" y="477900"/>
                  </a:lnTo>
                  <a:lnTo>
                    <a:pt x="2409952" y="480822"/>
                  </a:lnTo>
                  <a:lnTo>
                    <a:pt x="2408301" y="483108"/>
                  </a:lnTo>
                  <a:lnTo>
                    <a:pt x="2406777" y="485521"/>
                  </a:lnTo>
                  <a:lnTo>
                    <a:pt x="2404110" y="487299"/>
                  </a:lnTo>
                  <a:lnTo>
                    <a:pt x="2359405" y="492251"/>
                  </a:lnTo>
                  <a:lnTo>
                    <a:pt x="2351307" y="492180"/>
                  </a:lnTo>
                  <a:lnTo>
                    <a:pt x="2319274" y="485775"/>
                  </a:lnTo>
                  <a:lnTo>
                    <a:pt x="2316733" y="482853"/>
                  </a:lnTo>
                  <a:lnTo>
                    <a:pt x="2315844" y="478916"/>
                  </a:lnTo>
                  <a:lnTo>
                    <a:pt x="2316606" y="473710"/>
                  </a:lnTo>
                  <a:lnTo>
                    <a:pt x="2317368" y="468502"/>
                  </a:lnTo>
                  <a:lnTo>
                    <a:pt x="2470657" y="25653"/>
                  </a:lnTo>
                  <a:lnTo>
                    <a:pt x="2475865" y="15494"/>
                  </a:lnTo>
                  <a:lnTo>
                    <a:pt x="2477896" y="12826"/>
                  </a:lnTo>
                  <a:lnTo>
                    <a:pt x="2481071" y="10922"/>
                  </a:lnTo>
                  <a:lnTo>
                    <a:pt x="2485390" y="9525"/>
                  </a:lnTo>
                  <a:lnTo>
                    <a:pt x="2489707" y="8127"/>
                  </a:lnTo>
                  <a:lnTo>
                    <a:pt x="2524855" y="6375"/>
                  </a:lnTo>
                  <a:lnTo>
                    <a:pt x="2533904" y="6350"/>
                  </a:lnTo>
                  <a:close/>
                </a:path>
                <a:path w="5174615" h="499109">
                  <a:moveTo>
                    <a:pt x="1414906" y="6350"/>
                  </a:moveTo>
                  <a:lnTo>
                    <a:pt x="1424558" y="6350"/>
                  </a:lnTo>
                  <a:lnTo>
                    <a:pt x="1432432" y="6730"/>
                  </a:lnTo>
                  <a:lnTo>
                    <a:pt x="1438655" y="7493"/>
                  </a:lnTo>
                  <a:lnTo>
                    <a:pt x="1444878" y="8254"/>
                  </a:lnTo>
                  <a:lnTo>
                    <a:pt x="1449831" y="9144"/>
                  </a:lnTo>
                  <a:lnTo>
                    <a:pt x="1453514" y="10414"/>
                  </a:lnTo>
                  <a:lnTo>
                    <a:pt x="1457325" y="11683"/>
                  </a:lnTo>
                  <a:lnTo>
                    <a:pt x="1459864" y="13334"/>
                  </a:lnTo>
                  <a:lnTo>
                    <a:pt x="1461389" y="15240"/>
                  </a:lnTo>
                  <a:lnTo>
                    <a:pt x="1462913" y="17272"/>
                  </a:lnTo>
                  <a:lnTo>
                    <a:pt x="1463675" y="19558"/>
                  </a:lnTo>
                  <a:lnTo>
                    <a:pt x="1463675" y="22351"/>
                  </a:lnTo>
                  <a:lnTo>
                    <a:pt x="1463675" y="227329"/>
                  </a:lnTo>
                  <a:lnTo>
                    <a:pt x="1604644" y="22733"/>
                  </a:lnTo>
                  <a:lnTo>
                    <a:pt x="1606423" y="19431"/>
                  </a:lnTo>
                  <a:lnTo>
                    <a:pt x="1608454" y="16764"/>
                  </a:lnTo>
                  <a:lnTo>
                    <a:pt x="1610994" y="14731"/>
                  </a:lnTo>
                  <a:lnTo>
                    <a:pt x="1613407" y="12573"/>
                  </a:lnTo>
                  <a:lnTo>
                    <a:pt x="1616710" y="10922"/>
                  </a:lnTo>
                  <a:lnTo>
                    <a:pt x="1620646" y="9651"/>
                  </a:lnTo>
                  <a:lnTo>
                    <a:pt x="1624583" y="8381"/>
                  </a:lnTo>
                  <a:lnTo>
                    <a:pt x="1629664" y="7620"/>
                  </a:lnTo>
                  <a:lnTo>
                    <a:pt x="1635887" y="7112"/>
                  </a:lnTo>
                  <a:lnTo>
                    <a:pt x="1642110" y="6603"/>
                  </a:lnTo>
                  <a:lnTo>
                    <a:pt x="1649983" y="6350"/>
                  </a:lnTo>
                  <a:lnTo>
                    <a:pt x="1659763" y="6350"/>
                  </a:lnTo>
                  <a:lnTo>
                    <a:pt x="1669668" y="6350"/>
                  </a:lnTo>
                  <a:lnTo>
                    <a:pt x="1677796" y="6730"/>
                  </a:lnTo>
                  <a:lnTo>
                    <a:pt x="1684274" y="7493"/>
                  </a:lnTo>
                  <a:lnTo>
                    <a:pt x="1690751" y="8254"/>
                  </a:lnTo>
                  <a:lnTo>
                    <a:pt x="1695830" y="9271"/>
                  </a:lnTo>
                  <a:lnTo>
                    <a:pt x="1699640" y="10668"/>
                  </a:lnTo>
                  <a:lnTo>
                    <a:pt x="1703577" y="11938"/>
                  </a:lnTo>
                  <a:lnTo>
                    <a:pt x="1706244" y="13589"/>
                  </a:lnTo>
                  <a:lnTo>
                    <a:pt x="1707641" y="15621"/>
                  </a:lnTo>
                  <a:lnTo>
                    <a:pt x="1709165" y="17652"/>
                  </a:lnTo>
                  <a:lnTo>
                    <a:pt x="1709927" y="19812"/>
                  </a:lnTo>
                  <a:lnTo>
                    <a:pt x="1709927" y="22351"/>
                  </a:lnTo>
                  <a:lnTo>
                    <a:pt x="1709927" y="26543"/>
                  </a:lnTo>
                  <a:lnTo>
                    <a:pt x="1561845" y="229615"/>
                  </a:lnTo>
                  <a:lnTo>
                    <a:pt x="1705864" y="447294"/>
                  </a:lnTo>
                  <a:lnTo>
                    <a:pt x="1711325" y="457453"/>
                  </a:lnTo>
                  <a:lnTo>
                    <a:pt x="1714627" y="464185"/>
                  </a:lnTo>
                  <a:lnTo>
                    <a:pt x="1715642" y="467487"/>
                  </a:lnTo>
                  <a:lnTo>
                    <a:pt x="1716786" y="470915"/>
                  </a:lnTo>
                  <a:lnTo>
                    <a:pt x="1717420" y="473583"/>
                  </a:lnTo>
                  <a:lnTo>
                    <a:pt x="1717420" y="475488"/>
                  </a:lnTo>
                  <a:lnTo>
                    <a:pt x="1717420" y="478282"/>
                  </a:lnTo>
                  <a:lnTo>
                    <a:pt x="1707514" y="487934"/>
                  </a:lnTo>
                  <a:lnTo>
                    <a:pt x="1703704" y="489331"/>
                  </a:lnTo>
                  <a:lnTo>
                    <a:pt x="1698370" y="490347"/>
                  </a:lnTo>
                  <a:lnTo>
                    <a:pt x="1691639" y="491109"/>
                  </a:lnTo>
                  <a:lnTo>
                    <a:pt x="1685036" y="491871"/>
                  </a:lnTo>
                  <a:lnTo>
                    <a:pt x="1676527" y="492251"/>
                  </a:lnTo>
                  <a:lnTo>
                    <a:pt x="1666366" y="492251"/>
                  </a:lnTo>
                  <a:lnTo>
                    <a:pt x="1624583" y="489203"/>
                  </a:lnTo>
                  <a:lnTo>
                    <a:pt x="1616328" y="484759"/>
                  </a:lnTo>
                  <a:lnTo>
                    <a:pt x="1613280" y="482346"/>
                  </a:lnTo>
                  <a:lnTo>
                    <a:pt x="1610867" y="479298"/>
                  </a:lnTo>
                  <a:lnTo>
                    <a:pt x="1609089" y="475869"/>
                  </a:lnTo>
                  <a:lnTo>
                    <a:pt x="1463675" y="247396"/>
                  </a:lnTo>
                  <a:lnTo>
                    <a:pt x="1463675" y="475869"/>
                  </a:lnTo>
                  <a:lnTo>
                    <a:pt x="1463675" y="478663"/>
                  </a:lnTo>
                  <a:lnTo>
                    <a:pt x="1462913" y="480949"/>
                  </a:lnTo>
                  <a:lnTo>
                    <a:pt x="1461389" y="482981"/>
                  </a:lnTo>
                  <a:lnTo>
                    <a:pt x="1459864" y="484886"/>
                  </a:lnTo>
                  <a:lnTo>
                    <a:pt x="1457325" y="486663"/>
                  </a:lnTo>
                  <a:lnTo>
                    <a:pt x="1453514" y="487934"/>
                  </a:lnTo>
                  <a:lnTo>
                    <a:pt x="1449831" y="489331"/>
                  </a:lnTo>
                  <a:lnTo>
                    <a:pt x="1444878" y="490347"/>
                  </a:lnTo>
                  <a:lnTo>
                    <a:pt x="1438655" y="491109"/>
                  </a:lnTo>
                  <a:lnTo>
                    <a:pt x="1432432" y="491871"/>
                  </a:lnTo>
                  <a:lnTo>
                    <a:pt x="1424558" y="492251"/>
                  </a:lnTo>
                  <a:lnTo>
                    <a:pt x="1414906" y="492251"/>
                  </a:lnTo>
                  <a:lnTo>
                    <a:pt x="1405508" y="492251"/>
                  </a:lnTo>
                  <a:lnTo>
                    <a:pt x="1397635" y="491871"/>
                  </a:lnTo>
                  <a:lnTo>
                    <a:pt x="1391285" y="491109"/>
                  </a:lnTo>
                  <a:lnTo>
                    <a:pt x="1384935" y="490347"/>
                  </a:lnTo>
                  <a:lnTo>
                    <a:pt x="1379854" y="489331"/>
                  </a:lnTo>
                  <a:lnTo>
                    <a:pt x="1376171" y="487934"/>
                  </a:lnTo>
                  <a:lnTo>
                    <a:pt x="1372489" y="486663"/>
                  </a:lnTo>
                  <a:lnTo>
                    <a:pt x="1369821" y="484886"/>
                  </a:lnTo>
                  <a:lnTo>
                    <a:pt x="1368170" y="482981"/>
                  </a:lnTo>
                  <a:lnTo>
                    <a:pt x="1366519" y="480949"/>
                  </a:lnTo>
                  <a:lnTo>
                    <a:pt x="1365757" y="478663"/>
                  </a:lnTo>
                  <a:lnTo>
                    <a:pt x="1365757" y="475869"/>
                  </a:lnTo>
                  <a:lnTo>
                    <a:pt x="1365757" y="22351"/>
                  </a:lnTo>
                  <a:lnTo>
                    <a:pt x="1365757" y="19558"/>
                  </a:lnTo>
                  <a:lnTo>
                    <a:pt x="1366519" y="17272"/>
                  </a:lnTo>
                  <a:lnTo>
                    <a:pt x="1368170" y="15240"/>
                  </a:lnTo>
                  <a:lnTo>
                    <a:pt x="1369821" y="13334"/>
                  </a:lnTo>
                  <a:lnTo>
                    <a:pt x="1372489" y="11683"/>
                  </a:lnTo>
                  <a:lnTo>
                    <a:pt x="1376171" y="10414"/>
                  </a:lnTo>
                  <a:lnTo>
                    <a:pt x="1379854" y="9144"/>
                  </a:lnTo>
                  <a:lnTo>
                    <a:pt x="1384935" y="8254"/>
                  </a:lnTo>
                  <a:lnTo>
                    <a:pt x="1391285" y="7493"/>
                  </a:lnTo>
                  <a:lnTo>
                    <a:pt x="1397635" y="6730"/>
                  </a:lnTo>
                  <a:lnTo>
                    <a:pt x="1405508" y="6350"/>
                  </a:lnTo>
                  <a:lnTo>
                    <a:pt x="1414906" y="6350"/>
                  </a:lnTo>
                  <a:close/>
                </a:path>
                <a:path w="5174615" h="499109">
                  <a:moveTo>
                    <a:pt x="2155698" y="762"/>
                  </a:moveTo>
                  <a:lnTo>
                    <a:pt x="2194432" y="4064"/>
                  </a:lnTo>
                  <a:lnTo>
                    <a:pt x="2236563" y="15611"/>
                  </a:lnTo>
                  <a:lnTo>
                    <a:pt x="2271649" y="34036"/>
                  </a:lnTo>
                  <a:lnTo>
                    <a:pt x="2274951" y="37464"/>
                  </a:lnTo>
                  <a:lnTo>
                    <a:pt x="2278379" y="40766"/>
                  </a:lnTo>
                  <a:lnTo>
                    <a:pt x="2280666" y="43561"/>
                  </a:lnTo>
                  <a:lnTo>
                    <a:pt x="2281808" y="45720"/>
                  </a:lnTo>
                  <a:lnTo>
                    <a:pt x="2283079" y="48006"/>
                  </a:lnTo>
                  <a:lnTo>
                    <a:pt x="2284094" y="50800"/>
                  </a:lnTo>
                  <a:lnTo>
                    <a:pt x="2284856" y="54356"/>
                  </a:lnTo>
                  <a:lnTo>
                    <a:pt x="2285618" y="57785"/>
                  </a:lnTo>
                  <a:lnTo>
                    <a:pt x="2286127" y="61849"/>
                  </a:lnTo>
                  <a:lnTo>
                    <a:pt x="2286507" y="66548"/>
                  </a:lnTo>
                  <a:lnTo>
                    <a:pt x="2286889" y="71374"/>
                  </a:lnTo>
                  <a:lnTo>
                    <a:pt x="2287016" y="77088"/>
                  </a:lnTo>
                  <a:lnTo>
                    <a:pt x="2287016" y="84074"/>
                  </a:lnTo>
                  <a:lnTo>
                    <a:pt x="2287016" y="91566"/>
                  </a:lnTo>
                  <a:lnTo>
                    <a:pt x="2283714" y="115697"/>
                  </a:lnTo>
                  <a:lnTo>
                    <a:pt x="2282443" y="118999"/>
                  </a:lnTo>
                  <a:lnTo>
                    <a:pt x="2281046" y="121285"/>
                  </a:lnTo>
                  <a:lnTo>
                    <a:pt x="2279268" y="122809"/>
                  </a:lnTo>
                  <a:lnTo>
                    <a:pt x="2277491" y="124333"/>
                  </a:lnTo>
                  <a:lnTo>
                    <a:pt x="2275586" y="124968"/>
                  </a:lnTo>
                  <a:lnTo>
                    <a:pt x="2273300" y="124968"/>
                  </a:lnTo>
                  <a:lnTo>
                    <a:pt x="2269616" y="124968"/>
                  </a:lnTo>
                  <a:lnTo>
                    <a:pt x="2264917" y="122809"/>
                  </a:lnTo>
                  <a:lnTo>
                    <a:pt x="2259203" y="118490"/>
                  </a:lnTo>
                  <a:lnTo>
                    <a:pt x="2254605" y="115157"/>
                  </a:lnTo>
                  <a:lnTo>
                    <a:pt x="2213742" y="92868"/>
                  </a:lnTo>
                  <a:lnTo>
                    <a:pt x="2172358" y="83337"/>
                  </a:lnTo>
                  <a:lnTo>
                    <a:pt x="2159762" y="82931"/>
                  </a:lnTo>
                  <a:lnTo>
                    <a:pt x="2145855" y="83669"/>
                  </a:lnTo>
                  <a:lnTo>
                    <a:pt x="2108707" y="94741"/>
                  </a:lnTo>
                  <a:lnTo>
                    <a:pt x="2070353" y="128143"/>
                  </a:lnTo>
                  <a:lnTo>
                    <a:pt x="2050923" y="165987"/>
                  </a:lnTo>
                  <a:lnTo>
                    <a:pt x="2040175" y="213693"/>
                  </a:lnTo>
                  <a:lnTo>
                    <a:pt x="2038095" y="250444"/>
                  </a:lnTo>
                  <a:lnTo>
                    <a:pt x="2038643" y="270896"/>
                  </a:lnTo>
                  <a:lnTo>
                    <a:pt x="2046858" y="323850"/>
                  </a:lnTo>
                  <a:lnTo>
                    <a:pt x="2064236" y="364319"/>
                  </a:lnTo>
                  <a:lnTo>
                    <a:pt x="2099863" y="399426"/>
                  </a:lnTo>
                  <a:lnTo>
                    <a:pt x="2148478" y="414289"/>
                  </a:lnTo>
                  <a:lnTo>
                    <a:pt x="2162429" y="414909"/>
                  </a:lnTo>
                  <a:lnTo>
                    <a:pt x="2175025" y="414526"/>
                  </a:lnTo>
                  <a:lnTo>
                    <a:pt x="2216576" y="405544"/>
                  </a:lnTo>
                  <a:lnTo>
                    <a:pt x="2252392" y="388048"/>
                  </a:lnTo>
                  <a:lnTo>
                    <a:pt x="2268219" y="377825"/>
                  </a:lnTo>
                  <a:lnTo>
                    <a:pt x="2272665" y="375793"/>
                  </a:lnTo>
                  <a:lnTo>
                    <a:pt x="2275966" y="375793"/>
                  </a:lnTo>
                  <a:lnTo>
                    <a:pt x="2278379" y="375793"/>
                  </a:lnTo>
                  <a:lnTo>
                    <a:pt x="2280412" y="376300"/>
                  </a:lnTo>
                  <a:lnTo>
                    <a:pt x="2281808" y="377316"/>
                  </a:lnTo>
                  <a:lnTo>
                    <a:pt x="2283332" y="378333"/>
                  </a:lnTo>
                  <a:lnTo>
                    <a:pt x="2284603" y="380238"/>
                  </a:lnTo>
                  <a:lnTo>
                    <a:pt x="2285618" y="383286"/>
                  </a:lnTo>
                  <a:lnTo>
                    <a:pt x="2286635" y="386207"/>
                  </a:lnTo>
                  <a:lnTo>
                    <a:pt x="2287269" y="390398"/>
                  </a:lnTo>
                  <a:lnTo>
                    <a:pt x="2287778" y="395732"/>
                  </a:lnTo>
                  <a:lnTo>
                    <a:pt x="2288286" y="401065"/>
                  </a:lnTo>
                  <a:lnTo>
                    <a:pt x="2288540" y="408177"/>
                  </a:lnTo>
                  <a:lnTo>
                    <a:pt x="2288540" y="417068"/>
                  </a:lnTo>
                  <a:lnTo>
                    <a:pt x="2288540" y="423290"/>
                  </a:lnTo>
                  <a:lnTo>
                    <a:pt x="2288413" y="428625"/>
                  </a:lnTo>
                  <a:lnTo>
                    <a:pt x="2288031" y="432943"/>
                  </a:lnTo>
                  <a:lnTo>
                    <a:pt x="2287651" y="437261"/>
                  </a:lnTo>
                  <a:lnTo>
                    <a:pt x="2287016" y="440944"/>
                  </a:lnTo>
                  <a:lnTo>
                    <a:pt x="2277364" y="459739"/>
                  </a:lnTo>
                  <a:lnTo>
                    <a:pt x="2274696" y="462534"/>
                  </a:lnTo>
                  <a:lnTo>
                    <a:pt x="2232914" y="483488"/>
                  </a:lnTo>
                  <a:lnTo>
                    <a:pt x="2194179" y="493775"/>
                  </a:lnTo>
                  <a:lnTo>
                    <a:pt x="2147189" y="497839"/>
                  </a:lnTo>
                  <a:lnTo>
                    <a:pt x="2123041" y="496887"/>
                  </a:lnTo>
                  <a:lnTo>
                    <a:pt x="2078412" y="489267"/>
                  </a:lnTo>
                  <a:lnTo>
                    <a:pt x="2038740" y="474029"/>
                  </a:lnTo>
                  <a:lnTo>
                    <a:pt x="2004883" y="451221"/>
                  </a:lnTo>
                  <a:lnTo>
                    <a:pt x="1977046" y="420911"/>
                  </a:lnTo>
                  <a:lnTo>
                    <a:pt x="1955659" y="383053"/>
                  </a:lnTo>
                  <a:lnTo>
                    <a:pt x="1940897" y="337696"/>
                  </a:lnTo>
                  <a:lnTo>
                    <a:pt x="1933380" y="284841"/>
                  </a:lnTo>
                  <a:lnTo>
                    <a:pt x="1932431" y="255650"/>
                  </a:lnTo>
                  <a:lnTo>
                    <a:pt x="1933455" y="225817"/>
                  </a:lnTo>
                  <a:lnTo>
                    <a:pt x="1941647" y="171247"/>
                  </a:lnTo>
                  <a:lnTo>
                    <a:pt x="1957818" y="123698"/>
                  </a:lnTo>
                  <a:lnTo>
                    <a:pt x="1980729" y="83692"/>
                  </a:lnTo>
                  <a:lnTo>
                    <a:pt x="2010068" y="51405"/>
                  </a:lnTo>
                  <a:lnTo>
                    <a:pt x="2045311" y="26882"/>
                  </a:lnTo>
                  <a:lnTo>
                    <a:pt x="2086225" y="10191"/>
                  </a:lnTo>
                  <a:lnTo>
                    <a:pt x="2131476" y="1809"/>
                  </a:lnTo>
                  <a:lnTo>
                    <a:pt x="2155698" y="762"/>
                  </a:lnTo>
                  <a:close/>
                </a:path>
                <a:path w="5174615" h="499109">
                  <a:moveTo>
                    <a:pt x="223265" y="762"/>
                  </a:moveTo>
                  <a:lnTo>
                    <a:pt x="262000" y="4064"/>
                  </a:lnTo>
                  <a:lnTo>
                    <a:pt x="304131" y="15611"/>
                  </a:lnTo>
                  <a:lnTo>
                    <a:pt x="339216" y="34036"/>
                  </a:lnTo>
                  <a:lnTo>
                    <a:pt x="342518" y="37464"/>
                  </a:lnTo>
                  <a:lnTo>
                    <a:pt x="345948" y="40766"/>
                  </a:lnTo>
                  <a:lnTo>
                    <a:pt x="348233" y="43561"/>
                  </a:lnTo>
                  <a:lnTo>
                    <a:pt x="349376" y="45720"/>
                  </a:lnTo>
                  <a:lnTo>
                    <a:pt x="350646" y="48006"/>
                  </a:lnTo>
                  <a:lnTo>
                    <a:pt x="351663" y="50800"/>
                  </a:lnTo>
                  <a:lnTo>
                    <a:pt x="352425" y="54356"/>
                  </a:lnTo>
                  <a:lnTo>
                    <a:pt x="353187" y="57785"/>
                  </a:lnTo>
                  <a:lnTo>
                    <a:pt x="353694" y="61849"/>
                  </a:lnTo>
                  <a:lnTo>
                    <a:pt x="354075" y="66548"/>
                  </a:lnTo>
                  <a:lnTo>
                    <a:pt x="354456" y="71374"/>
                  </a:lnTo>
                  <a:lnTo>
                    <a:pt x="354583" y="77088"/>
                  </a:lnTo>
                  <a:lnTo>
                    <a:pt x="354583" y="84074"/>
                  </a:lnTo>
                  <a:lnTo>
                    <a:pt x="354583" y="91566"/>
                  </a:lnTo>
                  <a:lnTo>
                    <a:pt x="351281" y="115697"/>
                  </a:lnTo>
                  <a:lnTo>
                    <a:pt x="350012" y="118999"/>
                  </a:lnTo>
                  <a:lnTo>
                    <a:pt x="348614" y="121285"/>
                  </a:lnTo>
                  <a:lnTo>
                    <a:pt x="346837" y="122809"/>
                  </a:lnTo>
                  <a:lnTo>
                    <a:pt x="345058" y="124333"/>
                  </a:lnTo>
                  <a:lnTo>
                    <a:pt x="343153" y="124968"/>
                  </a:lnTo>
                  <a:lnTo>
                    <a:pt x="340867" y="124968"/>
                  </a:lnTo>
                  <a:lnTo>
                    <a:pt x="337185" y="124968"/>
                  </a:lnTo>
                  <a:lnTo>
                    <a:pt x="332486" y="122809"/>
                  </a:lnTo>
                  <a:lnTo>
                    <a:pt x="326770" y="118490"/>
                  </a:lnTo>
                  <a:lnTo>
                    <a:pt x="322173" y="115157"/>
                  </a:lnTo>
                  <a:lnTo>
                    <a:pt x="281310" y="92868"/>
                  </a:lnTo>
                  <a:lnTo>
                    <a:pt x="239926" y="83337"/>
                  </a:lnTo>
                  <a:lnTo>
                    <a:pt x="227329" y="82931"/>
                  </a:lnTo>
                  <a:lnTo>
                    <a:pt x="213423" y="83669"/>
                  </a:lnTo>
                  <a:lnTo>
                    <a:pt x="176275" y="94741"/>
                  </a:lnTo>
                  <a:lnTo>
                    <a:pt x="137921" y="128143"/>
                  </a:lnTo>
                  <a:lnTo>
                    <a:pt x="118490" y="165987"/>
                  </a:lnTo>
                  <a:lnTo>
                    <a:pt x="107743" y="213693"/>
                  </a:lnTo>
                  <a:lnTo>
                    <a:pt x="105663" y="250444"/>
                  </a:lnTo>
                  <a:lnTo>
                    <a:pt x="106211" y="270896"/>
                  </a:lnTo>
                  <a:lnTo>
                    <a:pt x="114426" y="323850"/>
                  </a:lnTo>
                  <a:lnTo>
                    <a:pt x="131804" y="364319"/>
                  </a:lnTo>
                  <a:lnTo>
                    <a:pt x="167431" y="399426"/>
                  </a:lnTo>
                  <a:lnTo>
                    <a:pt x="216046" y="414289"/>
                  </a:lnTo>
                  <a:lnTo>
                    <a:pt x="229996" y="414909"/>
                  </a:lnTo>
                  <a:lnTo>
                    <a:pt x="242593" y="414526"/>
                  </a:lnTo>
                  <a:lnTo>
                    <a:pt x="284144" y="405544"/>
                  </a:lnTo>
                  <a:lnTo>
                    <a:pt x="319960" y="388048"/>
                  </a:lnTo>
                  <a:lnTo>
                    <a:pt x="335788" y="377825"/>
                  </a:lnTo>
                  <a:lnTo>
                    <a:pt x="340232" y="375793"/>
                  </a:lnTo>
                  <a:lnTo>
                    <a:pt x="343535" y="375793"/>
                  </a:lnTo>
                  <a:lnTo>
                    <a:pt x="345948" y="375793"/>
                  </a:lnTo>
                  <a:lnTo>
                    <a:pt x="347979" y="376300"/>
                  </a:lnTo>
                  <a:lnTo>
                    <a:pt x="349376" y="377316"/>
                  </a:lnTo>
                  <a:lnTo>
                    <a:pt x="350900" y="378333"/>
                  </a:lnTo>
                  <a:lnTo>
                    <a:pt x="352170" y="380238"/>
                  </a:lnTo>
                  <a:lnTo>
                    <a:pt x="353187" y="383286"/>
                  </a:lnTo>
                  <a:lnTo>
                    <a:pt x="354202" y="386207"/>
                  </a:lnTo>
                  <a:lnTo>
                    <a:pt x="354838" y="390398"/>
                  </a:lnTo>
                  <a:lnTo>
                    <a:pt x="355345" y="395732"/>
                  </a:lnTo>
                  <a:lnTo>
                    <a:pt x="355853" y="401065"/>
                  </a:lnTo>
                  <a:lnTo>
                    <a:pt x="356107" y="408177"/>
                  </a:lnTo>
                  <a:lnTo>
                    <a:pt x="356107" y="417068"/>
                  </a:lnTo>
                  <a:lnTo>
                    <a:pt x="356107" y="423290"/>
                  </a:lnTo>
                  <a:lnTo>
                    <a:pt x="355980" y="428625"/>
                  </a:lnTo>
                  <a:lnTo>
                    <a:pt x="344931" y="459739"/>
                  </a:lnTo>
                  <a:lnTo>
                    <a:pt x="342264" y="462534"/>
                  </a:lnTo>
                  <a:lnTo>
                    <a:pt x="300481" y="483488"/>
                  </a:lnTo>
                  <a:lnTo>
                    <a:pt x="261746" y="493775"/>
                  </a:lnTo>
                  <a:lnTo>
                    <a:pt x="214756" y="497839"/>
                  </a:lnTo>
                  <a:lnTo>
                    <a:pt x="190609" y="496887"/>
                  </a:lnTo>
                  <a:lnTo>
                    <a:pt x="145980" y="489267"/>
                  </a:lnTo>
                  <a:lnTo>
                    <a:pt x="106308" y="474029"/>
                  </a:lnTo>
                  <a:lnTo>
                    <a:pt x="72451" y="451221"/>
                  </a:lnTo>
                  <a:lnTo>
                    <a:pt x="44614" y="420911"/>
                  </a:lnTo>
                  <a:lnTo>
                    <a:pt x="23227" y="383053"/>
                  </a:lnTo>
                  <a:lnTo>
                    <a:pt x="8465" y="337696"/>
                  </a:lnTo>
                  <a:lnTo>
                    <a:pt x="948" y="284841"/>
                  </a:lnTo>
                  <a:lnTo>
                    <a:pt x="0" y="255650"/>
                  </a:lnTo>
                  <a:lnTo>
                    <a:pt x="1023" y="225817"/>
                  </a:lnTo>
                  <a:lnTo>
                    <a:pt x="9215" y="171247"/>
                  </a:lnTo>
                  <a:lnTo>
                    <a:pt x="25386" y="123698"/>
                  </a:lnTo>
                  <a:lnTo>
                    <a:pt x="48297" y="83692"/>
                  </a:lnTo>
                  <a:lnTo>
                    <a:pt x="77636" y="51405"/>
                  </a:lnTo>
                  <a:lnTo>
                    <a:pt x="112879" y="26882"/>
                  </a:lnTo>
                  <a:lnTo>
                    <a:pt x="153793" y="10191"/>
                  </a:lnTo>
                  <a:lnTo>
                    <a:pt x="199044" y="1809"/>
                  </a:lnTo>
                  <a:lnTo>
                    <a:pt x="223265" y="762"/>
                  </a:lnTo>
                  <a:close/>
                </a:path>
                <a:path w="5174615" h="499109">
                  <a:moveTo>
                    <a:pt x="630681" y="0"/>
                  </a:moveTo>
                  <a:lnTo>
                    <a:pt x="682243" y="3619"/>
                  </a:lnTo>
                  <a:lnTo>
                    <a:pt x="727328" y="14477"/>
                  </a:lnTo>
                  <a:lnTo>
                    <a:pt x="765683" y="32972"/>
                  </a:lnTo>
                  <a:lnTo>
                    <a:pt x="797178" y="59182"/>
                  </a:lnTo>
                  <a:lnTo>
                    <a:pt x="821864" y="93265"/>
                  </a:lnTo>
                  <a:lnTo>
                    <a:pt x="839596" y="135254"/>
                  </a:lnTo>
                  <a:lnTo>
                    <a:pt x="850392" y="185340"/>
                  </a:lnTo>
                  <a:lnTo>
                    <a:pt x="853948" y="243712"/>
                  </a:lnTo>
                  <a:lnTo>
                    <a:pt x="853019" y="272855"/>
                  </a:lnTo>
                  <a:lnTo>
                    <a:pt x="845589" y="326473"/>
                  </a:lnTo>
                  <a:lnTo>
                    <a:pt x="830752" y="373620"/>
                  </a:lnTo>
                  <a:lnTo>
                    <a:pt x="808603" y="413676"/>
                  </a:lnTo>
                  <a:lnTo>
                    <a:pt x="779218" y="446539"/>
                  </a:lnTo>
                  <a:lnTo>
                    <a:pt x="742884" y="471685"/>
                  </a:lnTo>
                  <a:lnTo>
                    <a:pt x="699569" y="488850"/>
                  </a:lnTo>
                  <a:lnTo>
                    <a:pt x="649416" y="497510"/>
                  </a:lnTo>
                  <a:lnTo>
                    <a:pt x="621791" y="498601"/>
                  </a:lnTo>
                  <a:lnTo>
                    <a:pt x="594596" y="497675"/>
                  </a:lnTo>
                  <a:lnTo>
                    <a:pt x="545586" y="490297"/>
                  </a:lnTo>
                  <a:lnTo>
                    <a:pt x="503674" y="475561"/>
                  </a:lnTo>
                  <a:lnTo>
                    <a:pt x="468812" y="453134"/>
                  </a:lnTo>
                  <a:lnTo>
                    <a:pt x="440904" y="422965"/>
                  </a:lnTo>
                  <a:lnTo>
                    <a:pt x="419949" y="384675"/>
                  </a:lnTo>
                  <a:lnTo>
                    <a:pt x="406020" y="338072"/>
                  </a:lnTo>
                  <a:lnTo>
                    <a:pt x="399024" y="282965"/>
                  </a:lnTo>
                  <a:lnTo>
                    <a:pt x="398144" y="252222"/>
                  </a:lnTo>
                  <a:lnTo>
                    <a:pt x="399075" y="223791"/>
                  </a:lnTo>
                  <a:lnTo>
                    <a:pt x="406556" y="171265"/>
                  </a:lnTo>
                  <a:lnTo>
                    <a:pt x="421465" y="124715"/>
                  </a:lnTo>
                  <a:lnTo>
                    <a:pt x="443563" y="84953"/>
                  </a:lnTo>
                  <a:lnTo>
                    <a:pt x="472876" y="52280"/>
                  </a:lnTo>
                  <a:lnTo>
                    <a:pt x="509262" y="27221"/>
                  </a:lnTo>
                  <a:lnTo>
                    <a:pt x="552618" y="9858"/>
                  </a:lnTo>
                  <a:lnTo>
                    <a:pt x="602946" y="1095"/>
                  </a:lnTo>
                  <a:lnTo>
                    <a:pt x="630681" y="0"/>
                  </a:lnTo>
                  <a:close/>
                </a:path>
              </a:pathLst>
            </a:custGeom>
            <a:ln w="9144">
              <a:solidFill>
                <a:srgbClr val="5C4379"/>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7452" y="2423160"/>
            <a:ext cx="2745105" cy="2171700"/>
            <a:chOff x="187452" y="2423160"/>
            <a:chExt cx="2745105" cy="2171700"/>
          </a:xfrm>
        </p:grpSpPr>
        <p:sp>
          <p:nvSpPr>
            <p:cNvPr id="3" name="object 3"/>
            <p:cNvSpPr/>
            <p:nvPr/>
          </p:nvSpPr>
          <p:spPr>
            <a:xfrm>
              <a:off x="682752" y="2423160"/>
              <a:ext cx="757428" cy="87934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010412" y="2522220"/>
              <a:ext cx="1853183" cy="73304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82752" y="2819400"/>
              <a:ext cx="757428" cy="87934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010412" y="2918460"/>
              <a:ext cx="1921764" cy="733044"/>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87452" y="3581400"/>
              <a:ext cx="772668" cy="1013460"/>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577595" y="3695700"/>
              <a:ext cx="2308860" cy="845819"/>
            </a:xfrm>
            <a:prstGeom prst="rect">
              <a:avLst/>
            </a:prstGeom>
            <a:blipFill>
              <a:blip r:embed="rId6" cstate="print"/>
              <a:stretch>
                <a:fillRect/>
              </a:stretch>
            </a:blipFill>
          </p:spPr>
          <p:txBody>
            <a:bodyPr wrap="square" lIns="0" tIns="0" rIns="0" bIns="0" rtlCol="0"/>
            <a:lstStyle/>
            <a:p>
              <a:endParaRPr/>
            </a:p>
          </p:txBody>
        </p:sp>
      </p:grpSp>
      <p:grpSp>
        <p:nvGrpSpPr>
          <p:cNvPr id="9" name="object 9"/>
          <p:cNvGrpSpPr/>
          <p:nvPr/>
        </p:nvGrpSpPr>
        <p:grpSpPr>
          <a:xfrm>
            <a:off x="492703" y="5341620"/>
            <a:ext cx="2385060" cy="845819"/>
            <a:chOff x="492703" y="5341620"/>
            <a:chExt cx="2385060" cy="845819"/>
          </a:xfrm>
        </p:grpSpPr>
        <p:sp>
          <p:nvSpPr>
            <p:cNvPr id="10" name="object 10"/>
            <p:cNvSpPr/>
            <p:nvPr/>
          </p:nvSpPr>
          <p:spPr>
            <a:xfrm>
              <a:off x="492703" y="5581074"/>
              <a:ext cx="162164" cy="162536"/>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577595" y="5341620"/>
              <a:ext cx="2299716" cy="845819"/>
            </a:xfrm>
            <a:prstGeom prst="rect">
              <a:avLst/>
            </a:prstGeom>
            <a:blipFill>
              <a:blip r:embed="rId8" cstate="print"/>
              <a:stretch>
                <a:fillRect/>
              </a:stretch>
            </a:blipFill>
          </p:spPr>
          <p:txBody>
            <a:bodyPr wrap="square" lIns="0" tIns="0" rIns="0" bIns="0" rtlCol="0"/>
            <a:lstStyle/>
            <a:p>
              <a:endParaRPr/>
            </a:p>
          </p:txBody>
        </p:sp>
      </p:grpSp>
      <p:sp>
        <p:nvSpPr>
          <p:cNvPr id="12" name="object 12"/>
          <p:cNvSpPr txBox="1"/>
          <p:nvPr/>
        </p:nvSpPr>
        <p:spPr>
          <a:xfrm>
            <a:off x="459740" y="957931"/>
            <a:ext cx="11010265" cy="5320030"/>
          </a:xfrm>
          <a:prstGeom prst="rect">
            <a:avLst/>
          </a:prstGeom>
        </p:spPr>
        <p:txBody>
          <a:bodyPr vert="horz" wrap="square" lIns="0" tIns="276860" rIns="0" bIns="0" rtlCol="0">
            <a:spAutoFit/>
          </a:bodyPr>
          <a:lstStyle/>
          <a:p>
            <a:pPr marL="355600" indent="-342900">
              <a:lnSpc>
                <a:spcPct val="100000"/>
              </a:lnSpc>
              <a:spcBef>
                <a:spcPts val="2180"/>
              </a:spcBef>
              <a:buClr>
                <a:srgbClr val="FF0000"/>
              </a:buClr>
              <a:buSzPct val="130000"/>
              <a:buFont typeface="Arial"/>
              <a:buChar char="•"/>
              <a:tabLst>
                <a:tab pos="355600" algn="l"/>
              </a:tabLst>
            </a:pPr>
            <a:r>
              <a:rPr sz="3000" b="1" dirty="0">
                <a:latin typeface="Calibri"/>
                <a:cs typeface="Calibri"/>
              </a:rPr>
              <a:t>Bark is the part </a:t>
            </a:r>
            <a:r>
              <a:rPr sz="3000" b="1" spc="-10" dirty="0">
                <a:latin typeface="Calibri"/>
                <a:cs typeface="Calibri"/>
              </a:rPr>
              <a:t>of </a:t>
            </a:r>
            <a:r>
              <a:rPr sz="3000" b="1" dirty="0">
                <a:latin typeface="Calibri"/>
                <a:cs typeface="Calibri"/>
              </a:rPr>
              <a:t>a </a:t>
            </a:r>
            <a:r>
              <a:rPr sz="3000" b="1" spc="-20" dirty="0">
                <a:latin typeface="Calibri"/>
                <a:cs typeface="Calibri"/>
              </a:rPr>
              <a:t>stem </a:t>
            </a:r>
            <a:r>
              <a:rPr sz="3000" b="1" dirty="0">
                <a:latin typeface="Calibri"/>
                <a:cs typeface="Calibri"/>
              </a:rPr>
              <a:t>or </a:t>
            </a:r>
            <a:r>
              <a:rPr sz="3000" b="1" spc="-15" dirty="0">
                <a:latin typeface="Calibri"/>
                <a:cs typeface="Calibri"/>
              </a:rPr>
              <a:t>root </a:t>
            </a:r>
            <a:r>
              <a:rPr sz="3000" b="1" spc="-10" dirty="0">
                <a:latin typeface="Calibri"/>
                <a:cs typeface="Calibri"/>
              </a:rPr>
              <a:t>surrounding </a:t>
            </a:r>
            <a:r>
              <a:rPr sz="3000" b="1" dirty="0">
                <a:latin typeface="Calibri"/>
                <a:cs typeface="Calibri"/>
              </a:rPr>
              <a:t>the</a:t>
            </a:r>
            <a:r>
              <a:rPr sz="3000" b="1" spc="15" dirty="0">
                <a:latin typeface="Calibri"/>
                <a:cs typeface="Calibri"/>
              </a:rPr>
              <a:t> </a:t>
            </a:r>
            <a:r>
              <a:rPr sz="3000" b="1" spc="-10" dirty="0">
                <a:latin typeface="Calibri"/>
                <a:cs typeface="Calibri"/>
              </a:rPr>
              <a:t>wood.</a:t>
            </a:r>
            <a:endParaRPr sz="3000" dirty="0">
              <a:latin typeface="Calibri"/>
              <a:cs typeface="Calibri"/>
            </a:endParaRPr>
          </a:p>
          <a:p>
            <a:pPr marL="355600" indent="-342900">
              <a:lnSpc>
                <a:spcPts val="3235"/>
              </a:lnSpc>
              <a:spcBef>
                <a:spcPts val="3600"/>
              </a:spcBef>
              <a:buClr>
                <a:srgbClr val="FF0000"/>
              </a:buClr>
              <a:buSzPct val="130000"/>
              <a:buFont typeface="Arial"/>
              <a:buChar char="•"/>
              <a:tabLst>
                <a:tab pos="355600" algn="l"/>
              </a:tabLst>
            </a:pPr>
            <a:r>
              <a:rPr sz="3000" dirty="0">
                <a:latin typeface="Calibri"/>
                <a:cs typeface="Calibri"/>
              </a:rPr>
              <a:t>Bark </a:t>
            </a:r>
            <a:r>
              <a:rPr sz="3000" spc="-5" dirty="0">
                <a:latin typeface="Calibri"/>
                <a:cs typeface="Calibri"/>
              </a:rPr>
              <a:t>has </a:t>
            </a:r>
            <a:r>
              <a:rPr sz="3000" spc="-10" dirty="0">
                <a:latin typeface="Calibri"/>
                <a:cs typeface="Calibri"/>
              </a:rPr>
              <a:t>two distinct regions:</a:t>
            </a:r>
            <a:endParaRPr sz="3000" dirty="0">
              <a:latin typeface="Calibri"/>
              <a:cs typeface="Calibri"/>
            </a:endParaRPr>
          </a:p>
          <a:p>
            <a:pPr marL="469900">
              <a:lnSpc>
                <a:spcPts val="3204"/>
              </a:lnSpc>
            </a:pPr>
            <a:endParaRPr sz="2600" dirty="0" smtClean="0">
              <a:latin typeface="Calibri"/>
              <a:cs typeface="Calibri"/>
            </a:endParaRPr>
          </a:p>
          <a:p>
            <a:pPr marL="469900">
              <a:lnSpc>
                <a:spcPts val="3570"/>
              </a:lnSpc>
            </a:pPr>
            <a:endParaRPr sz="2600" dirty="0" smtClean="0">
              <a:latin typeface="Calibri"/>
              <a:cs typeface="Calibri"/>
            </a:endParaRPr>
          </a:p>
          <a:p>
            <a:pPr>
              <a:lnSpc>
                <a:spcPct val="100000"/>
              </a:lnSpc>
              <a:spcBef>
                <a:spcPts val="50"/>
              </a:spcBef>
            </a:pPr>
            <a:endParaRPr sz="2950" dirty="0">
              <a:latin typeface="Calibri"/>
              <a:cs typeface="Calibri"/>
            </a:endParaRPr>
          </a:p>
          <a:p>
            <a:pPr marL="355600" marR="5080" indent="-342900">
              <a:lnSpc>
                <a:spcPts val="2880"/>
              </a:lnSpc>
              <a:buSzPct val="130000"/>
              <a:buFont typeface="Arial"/>
              <a:buChar char="•"/>
              <a:tabLst>
                <a:tab pos="355600" algn="l"/>
                <a:tab pos="2161540" algn="l"/>
              </a:tabLst>
            </a:pPr>
            <a:r>
              <a:rPr sz="3000" b="1" dirty="0">
                <a:solidFill>
                  <a:srgbClr val="FF0000"/>
                </a:solidFill>
                <a:latin typeface="Calibri"/>
                <a:cs typeface="Calibri"/>
              </a:rPr>
              <a:t>Inner </a:t>
            </a:r>
            <a:r>
              <a:rPr sz="3000" b="1" spc="-5" dirty="0">
                <a:solidFill>
                  <a:srgbClr val="FF0000"/>
                </a:solidFill>
                <a:latin typeface="Calibri"/>
                <a:cs typeface="Calibri"/>
              </a:rPr>
              <a:t>bark	</a:t>
            </a:r>
            <a:r>
              <a:rPr sz="3000" spc="-15" dirty="0">
                <a:latin typeface="Calibri"/>
                <a:cs typeface="Calibri"/>
              </a:rPr>
              <a:t>consist </a:t>
            </a:r>
            <a:r>
              <a:rPr sz="3000" spc="-5" dirty="0">
                <a:latin typeface="Calibri"/>
                <a:cs typeface="Calibri"/>
              </a:rPr>
              <a:t>of </a:t>
            </a:r>
            <a:r>
              <a:rPr sz="3000" b="1" spc="-10" dirty="0">
                <a:latin typeface="Calibri"/>
                <a:cs typeface="Calibri"/>
              </a:rPr>
              <a:t>living </a:t>
            </a:r>
            <a:r>
              <a:rPr sz="3000" b="1" u="heavy" spc="-5" dirty="0">
                <a:uFill>
                  <a:solidFill>
                    <a:srgbClr val="000000"/>
                  </a:solidFill>
                </a:uFill>
                <a:latin typeface="Calibri"/>
                <a:cs typeface="Calibri"/>
              </a:rPr>
              <a:t>secondary phloem</a:t>
            </a:r>
            <a:r>
              <a:rPr sz="3000" spc="-5" dirty="0">
                <a:latin typeface="Calibri"/>
                <a:cs typeface="Calibri"/>
              </a:rPr>
              <a:t>, </a:t>
            </a:r>
            <a:r>
              <a:rPr sz="3000" b="1" u="heavy" dirty="0">
                <a:uFill>
                  <a:solidFill>
                    <a:srgbClr val="000000"/>
                  </a:solidFill>
                </a:uFill>
                <a:latin typeface="Calibri"/>
                <a:cs typeface="Calibri"/>
              </a:rPr>
              <a:t>dead phloem</a:t>
            </a:r>
            <a:r>
              <a:rPr sz="3000" b="1" dirty="0">
                <a:latin typeface="Calibri"/>
                <a:cs typeface="Calibri"/>
              </a:rPr>
              <a:t> </a:t>
            </a:r>
            <a:r>
              <a:rPr sz="3000" spc="-5" dirty="0">
                <a:latin typeface="Calibri"/>
                <a:cs typeface="Calibri"/>
              </a:rPr>
              <a:t>b/t </a:t>
            </a:r>
            <a:r>
              <a:rPr sz="3000" dirty="0">
                <a:latin typeface="Calibri"/>
                <a:cs typeface="Calibri"/>
              </a:rPr>
              <a:t>the  </a:t>
            </a:r>
            <a:r>
              <a:rPr sz="3000" spc="-10" dirty="0">
                <a:latin typeface="Calibri"/>
                <a:cs typeface="Calibri"/>
              </a:rPr>
              <a:t>vascular </a:t>
            </a:r>
            <a:r>
              <a:rPr sz="3000" spc="-5" dirty="0">
                <a:latin typeface="Calibri"/>
                <a:cs typeface="Calibri"/>
              </a:rPr>
              <a:t>cambium </a:t>
            </a:r>
            <a:r>
              <a:rPr sz="3000" dirty="0">
                <a:latin typeface="Calibri"/>
                <a:cs typeface="Calibri"/>
              </a:rPr>
              <a:t>and the </a:t>
            </a:r>
            <a:r>
              <a:rPr sz="3000" spc="-10" dirty="0">
                <a:latin typeface="Calibri"/>
                <a:cs typeface="Calibri"/>
              </a:rPr>
              <a:t>innermost cork </a:t>
            </a:r>
            <a:r>
              <a:rPr sz="3000" spc="-5" dirty="0">
                <a:latin typeface="Calibri"/>
                <a:cs typeface="Calibri"/>
              </a:rPr>
              <a:t>cambium, </a:t>
            </a:r>
            <a:r>
              <a:rPr sz="3000" dirty="0">
                <a:latin typeface="Calibri"/>
                <a:cs typeface="Calibri"/>
              </a:rPr>
              <a:t>and </a:t>
            </a:r>
            <a:r>
              <a:rPr sz="3000" spc="-10" dirty="0">
                <a:latin typeface="Calibri"/>
                <a:cs typeface="Calibri"/>
              </a:rPr>
              <a:t>remaining </a:t>
            </a:r>
            <a:r>
              <a:rPr sz="3000" u="heavy" spc="-10" dirty="0">
                <a:uFill>
                  <a:solidFill>
                    <a:srgbClr val="000000"/>
                  </a:solidFill>
                </a:uFill>
                <a:latin typeface="Calibri"/>
                <a:cs typeface="Calibri"/>
              </a:rPr>
              <a:t> </a:t>
            </a:r>
            <a:r>
              <a:rPr sz="3000" b="1" u="heavy" spc="-15" dirty="0">
                <a:uFill>
                  <a:solidFill>
                    <a:srgbClr val="000000"/>
                  </a:solidFill>
                </a:uFill>
                <a:latin typeface="Calibri"/>
                <a:cs typeface="Calibri"/>
              </a:rPr>
              <a:t>cortex</a:t>
            </a:r>
            <a:r>
              <a:rPr sz="3000" spc="-15" dirty="0">
                <a:latin typeface="Calibri"/>
                <a:cs typeface="Calibri"/>
              </a:rPr>
              <a:t>.</a:t>
            </a:r>
            <a:endParaRPr sz="3000" dirty="0">
              <a:latin typeface="Calibri"/>
              <a:cs typeface="Calibri"/>
            </a:endParaRPr>
          </a:p>
          <a:p>
            <a:pPr>
              <a:lnSpc>
                <a:spcPct val="100000"/>
              </a:lnSpc>
              <a:spcBef>
                <a:spcPts val="15"/>
              </a:spcBef>
              <a:buClr>
                <a:srgbClr val="FF0000"/>
              </a:buClr>
              <a:buFont typeface="Arial"/>
              <a:buChar char="•"/>
            </a:pPr>
            <a:endParaRPr sz="3550" dirty="0">
              <a:latin typeface="Calibri"/>
              <a:cs typeface="Calibri"/>
            </a:endParaRPr>
          </a:p>
          <a:p>
            <a:pPr marL="355600" marR="230504" indent="-342900">
              <a:lnSpc>
                <a:spcPct val="80000"/>
              </a:lnSpc>
              <a:buSzPct val="130000"/>
              <a:buFont typeface="Arial"/>
              <a:buChar char="•"/>
              <a:tabLst>
                <a:tab pos="355600" algn="l"/>
              </a:tabLst>
            </a:pPr>
            <a:r>
              <a:rPr sz="3000" b="1" spc="-15" dirty="0">
                <a:solidFill>
                  <a:srgbClr val="FF0000"/>
                </a:solidFill>
                <a:latin typeface="Calibri"/>
                <a:cs typeface="Calibri"/>
              </a:rPr>
              <a:t>Outer </a:t>
            </a:r>
            <a:r>
              <a:rPr sz="3000" b="1" spc="-5" dirty="0">
                <a:solidFill>
                  <a:srgbClr val="FF0000"/>
                </a:solidFill>
                <a:latin typeface="Calibri"/>
                <a:cs typeface="Calibri"/>
              </a:rPr>
              <a:t>bark </a:t>
            </a:r>
            <a:r>
              <a:rPr sz="3000" spc="-15" dirty="0">
                <a:latin typeface="Calibri"/>
                <a:cs typeface="Calibri"/>
              </a:rPr>
              <a:t>consists </a:t>
            </a:r>
            <a:r>
              <a:rPr sz="3000" spc="-5" dirty="0">
                <a:latin typeface="Calibri"/>
                <a:cs typeface="Calibri"/>
              </a:rPr>
              <a:t>of dead </a:t>
            </a:r>
            <a:r>
              <a:rPr sz="3000" dirty="0">
                <a:latin typeface="Calibri"/>
                <a:cs typeface="Calibri"/>
              </a:rPr>
              <a:t>tissue – </a:t>
            </a:r>
            <a:r>
              <a:rPr sz="3000" spc="-5" dirty="0">
                <a:latin typeface="Calibri"/>
                <a:cs typeface="Calibri"/>
              </a:rPr>
              <a:t>including </a:t>
            </a:r>
            <a:r>
              <a:rPr sz="3000" b="1" spc="-5" dirty="0">
                <a:latin typeface="Calibri"/>
                <a:cs typeface="Calibri"/>
              </a:rPr>
              <a:t>d</a:t>
            </a:r>
            <a:r>
              <a:rPr sz="3000" b="1" u="heavy" spc="-5" dirty="0">
                <a:uFill>
                  <a:solidFill>
                    <a:srgbClr val="000000"/>
                  </a:solidFill>
                </a:uFill>
                <a:latin typeface="Calibri"/>
                <a:cs typeface="Calibri"/>
              </a:rPr>
              <a:t>ead secondary  phloem</a:t>
            </a:r>
            <a:r>
              <a:rPr sz="3000" b="1" spc="-5" dirty="0">
                <a:latin typeface="Calibri"/>
                <a:cs typeface="Calibri"/>
              </a:rPr>
              <a:t> </a:t>
            </a:r>
            <a:r>
              <a:rPr sz="3000" dirty="0">
                <a:latin typeface="Calibri"/>
                <a:cs typeface="Calibri"/>
              </a:rPr>
              <a:t>and all the </a:t>
            </a:r>
            <a:r>
              <a:rPr sz="3000" b="1" u="heavy" spc="-25" dirty="0">
                <a:uFill>
                  <a:solidFill>
                    <a:srgbClr val="000000"/>
                  </a:solidFill>
                </a:uFill>
                <a:latin typeface="Calibri"/>
                <a:cs typeface="Calibri"/>
              </a:rPr>
              <a:t>layers </a:t>
            </a:r>
            <a:r>
              <a:rPr sz="3000" b="1" u="heavy" dirty="0">
                <a:uFill>
                  <a:solidFill>
                    <a:srgbClr val="000000"/>
                  </a:solidFill>
                </a:uFill>
                <a:latin typeface="Calibri"/>
                <a:cs typeface="Calibri"/>
              </a:rPr>
              <a:t>of periderm</a:t>
            </a:r>
            <a:r>
              <a:rPr sz="3000" b="1" dirty="0">
                <a:latin typeface="Calibri"/>
                <a:cs typeface="Calibri"/>
              </a:rPr>
              <a:t> </a:t>
            </a:r>
            <a:r>
              <a:rPr sz="3000" spc="-5" dirty="0">
                <a:latin typeface="Calibri"/>
                <a:cs typeface="Calibri"/>
              </a:rPr>
              <a:t>outside of </a:t>
            </a:r>
            <a:r>
              <a:rPr sz="3000" dirty="0">
                <a:latin typeface="Calibri"/>
                <a:cs typeface="Calibri"/>
              </a:rPr>
              <a:t>the </a:t>
            </a:r>
            <a:r>
              <a:rPr sz="3000" spc="-10" dirty="0">
                <a:latin typeface="Calibri"/>
                <a:cs typeface="Calibri"/>
              </a:rPr>
              <a:t>cork</a:t>
            </a:r>
            <a:r>
              <a:rPr sz="3000" spc="-105" dirty="0">
                <a:latin typeface="Calibri"/>
                <a:cs typeface="Calibri"/>
              </a:rPr>
              <a:t> </a:t>
            </a:r>
            <a:r>
              <a:rPr sz="3000" spc="-5" dirty="0">
                <a:latin typeface="Calibri"/>
                <a:cs typeface="Calibri"/>
              </a:rPr>
              <a:t>cambium</a:t>
            </a:r>
            <a:endParaRPr sz="3000" dirty="0">
              <a:latin typeface="Calibri"/>
              <a:cs typeface="Calibri"/>
            </a:endParaRPr>
          </a:p>
        </p:txBody>
      </p:sp>
      <p:sp>
        <p:nvSpPr>
          <p:cNvPr id="20" name="TextBox 19"/>
          <p:cNvSpPr txBox="1"/>
          <p:nvPr/>
        </p:nvSpPr>
        <p:spPr>
          <a:xfrm>
            <a:off x="533400" y="457200"/>
            <a:ext cx="2438400" cy="584775"/>
          </a:xfrm>
          <a:prstGeom prst="rect">
            <a:avLst/>
          </a:prstGeom>
          <a:noFill/>
        </p:spPr>
        <p:txBody>
          <a:bodyPr wrap="square" rtlCol="0">
            <a:spAutoFit/>
          </a:bodyPr>
          <a:lstStyle/>
          <a:p>
            <a:r>
              <a:rPr lang="en-US" sz="3200" dirty="0" smtClean="0"/>
              <a:t>BARK</a:t>
            </a:r>
            <a:endParaRPr lang="en-IN"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258570"/>
            <a:ext cx="10660380" cy="5147310"/>
          </a:xfrm>
          <a:prstGeom prst="rect">
            <a:avLst/>
          </a:prstGeom>
        </p:spPr>
        <p:txBody>
          <a:bodyPr vert="horz" wrap="square" lIns="0" tIns="64135" rIns="0" bIns="0" rtlCol="0">
            <a:spAutoFit/>
          </a:bodyPr>
          <a:lstStyle/>
          <a:p>
            <a:pPr marL="355600" marR="381000" indent="-342900">
              <a:lnSpc>
                <a:spcPts val="3240"/>
              </a:lnSpc>
              <a:spcBef>
                <a:spcPts val="505"/>
              </a:spcBef>
              <a:buClr>
                <a:srgbClr val="FF0000"/>
              </a:buClr>
              <a:buSzPct val="130000"/>
              <a:buFont typeface="Arial"/>
              <a:buChar char="•"/>
              <a:tabLst>
                <a:tab pos="355600" algn="l"/>
              </a:tabLst>
            </a:pPr>
            <a:r>
              <a:rPr sz="3000" dirty="0">
                <a:latin typeface="Calibri"/>
                <a:cs typeface="Calibri"/>
              </a:rPr>
              <a:t>As the </a:t>
            </a:r>
            <a:r>
              <a:rPr sz="3000" spc="-10" dirty="0">
                <a:latin typeface="Calibri"/>
                <a:cs typeface="Calibri"/>
              </a:rPr>
              <a:t>periderm </a:t>
            </a:r>
            <a:r>
              <a:rPr sz="3000" spc="-25" dirty="0">
                <a:latin typeface="Calibri"/>
                <a:cs typeface="Calibri"/>
              </a:rPr>
              <a:t>layer </a:t>
            </a:r>
            <a:r>
              <a:rPr sz="3000" spc="-10" dirty="0">
                <a:latin typeface="Calibri"/>
                <a:cs typeface="Calibri"/>
              </a:rPr>
              <a:t>builds </a:t>
            </a:r>
            <a:r>
              <a:rPr sz="3000" spc="-5" dirty="0">
                <a:latin typeface="Calibri"/>
                <a:cs typeface="Calibri"/>
              </a:rPr>
              <a:t>up </a:t>
            </a:r>
            <a:r>
              <a:rPr sz="3000" dirty="0">
                <a:latin typeface="Calibri"/>
                <a:cs typeface="Calibri"/>
              </a:rPr>
              <a:t>in the </a:t>
            </a:r>
            <a:r>
              <a:rPr sz="3000" spc="-10" dirty="0">
                <a:latin typeface="Calibri"/>
                <a:cs typeface="Calibri"/>
              </a:rPr>
              <a:t>outer </a:t>
            </a:r>
            <a:r>
              <a:rPr sz="3000" spc="-5" dirty="0">
                <a:latin typeface="Calibri"/>
                <a:cs typeface="Calibri"/>
              </a:rPr>
              <a:t>bark, </a:t>
            </a:r>
            <a:r>
              <a:rPr sz="3000" dirty="0">
                <a:latin typeface="Calibri"/>
                <a:cs typeface="Calibri"/>
              </a:rPr>
              <a:t>the </a:t>
            </a:r>
            <a:r>
              <a:rPr sz="3000" spc="-10" dirty="0">
                <a:latin typeface="Calibri"/>
                <a:cs typeface="Calibri"/>
              </a:rPr>
              <a:t>outermost  </a:t>
            </a:r>
            <a:r>
              <a:rPr sz="3000" spc="-30" dirty="0">
                <a:latin typeface="Calibri"/>
                <a:cs typeface="Calibri"/>
              </a:rPr>
              <a:t>layers </a:t>
            </a:r>
            <a:r>
              <a:rPr sz="3000" spc="-10" dirty="0">
                <a:latin typeface="Calibri"/>
                <a:cs typeface="Calibri"/>
              </a:rPr>
              <a:t>gradually </a:t>
            </a:r>
            <a:r>
              <a:rPr sz="3000" spc="-15" dirty="0">
                <a:latin typeface="Calibri"/>
                <a:cs typeface="Calibri"/>
              </a:rPr>
              <a:t>crack </a:t>
            </a:r>
            <a:r>
              <a:rPr sz="3000" dirty="0">
                <a:latin typeface="Calibri"/>
                <a:cs typeface="Calibri"/>
              </a:rPr>
              <a:t>and </a:t>
            </a:r>
            <a:r>
              <a:rPr sz="3000" spc="-5" dirty="0">
                <a:latin typeface="Calibri"/>
                <a:cs typeface="Calibri"/>
              </a:rPr>
              <a:t>peel</a:t>
            </a:r>
            <a:r>
              <a:rPr sz="3000" spc="5" dirty="0">
                <a:latin typeface="Calibri"/>
                <a:cs typeface="Calibri"/>
              </a:rPr>
              <a:t> </a:t>
            </a:r>
            <a:r>
              <a:rPr sz="3000" spc="-15" dirty="0">
                <a:latin typeface="Calibri"/>
                <a:cs typeface="Calibri"/>
              </a:rPr>
              <a:t>off</a:t>
            </a:r>
            <a:endParaRPr sz="3000" dirty="0">
              <a:latin typeface="Calibri"/>
              <a:cs typeface="Calibri"/>
            </a:endParaRPr>
          </a:p>
          <a:p>
            <a:pPr>
              <a:lnSpc>
                <a:spcPct val="100000"/>
              </a:lnSpc>
              <a:spcBef>
                <a:spcPts val="45"/>
              </a:spcBef>
              <a:buClr>
                <a:srgbClr val="FF0000"/>
              </a:buClr>
              <a:buFont typeface="Arial"/>
              <a:buChar char="•"/>
            </a:pPr>
            <a:endParaRPr sz="3800" dirty="0">
              <a:latin typeface="Calibri"/>
              <a:cs typeface="Calibri"/>
            </a:endParaRPr>
          </a:p>
          <a:p>
            <a:pPr marL="355600" marR="41275" indent="-342900">
              <a:lnSpc>
                <a:spcPts val="3240"/>
              </a:lnSpc>
              <a:buClr>
                <a:srgbClr val="FF0000"/>
              </a:buClr>
              <a:buSzPct val="130000"/>
              <a:buFont typeface="Arial"/>
              <a:buChar char="•"/>
              <a:tabLst>
                <a:tab pos="355600" algn="l"/>
              </a:tabLst>
            </a:pPr>
            <a:r>
              <a:rPr sz="3000" dirty="0">
                <a:latin typeface="Calibri"/>
                <a:cs typeface="Calibri"/>
              </a:rPr>
              <a:t>Bark is </a:t>
            </a:r>
            <a:r>
              <a:rPr sz="3000" spc="-5" dirty="0">
                <a:latin typeface="Calibri"/>
                <a:cs typeface="Calibri"/>
              </a:rPr>
              <a:t>typically </a:t>
            </a:r>
            <a:r>
              <a:rPr sz="3000" dirty="0">
                <a:latin typeface="Calibri"/>
                <a:cs typeface="Calibri"/>
              </a:rPr>
              <a:t>much </a:t>
            </a:r>
            <a:r>
              <a:rPr sz="3000" spc="-5" dirty="0">
                <a:latin typeface="Calibri"/>
                <a:cs typeface="Calibri"/>
              </a:rPr>
              <a:t>thinner </a:t>
            </a:r>
            <a:r>
              <a:rPr sz="3000" dirty="0">
                <a:latin typeface="Calibri"/>
                <a:cs typeface="Calibri"/>
              </a:rPr>
              <a:t>than the </a:t>
            </a:r>
            <a:r>
              <a:rPr sz="3000" spc="-10" dirty="0">
                <a:latin typeface="Calibri"/>
                <a:cs typeface="Calibri"/>
              </a:rPr>
              <a:t>woody </a:t>
            </a:r>
            <a:r>
              <a:rPr sz="3000" spc="-5" dirty="0">
                <a:latin typeface="Calibri"/>
                <a:cs typeface="Calibri"/>
              </a:rPr>
              <a:t>portion of </a:t>
            </a:r>
            <a:r>
              <a:rPr sz="3000" dirty="0">
                <a:latin typeface="Calibri"/>
                <a:cs typeface="Calibri"/>
              </a:rPr>
              <a:t>a </a:t>
            </a:r>
            <a:r>
              <a:rPr sz="3000" spc="-20" dirty="0">
                <a:latin typeface="Calibri"/>
                <a:cs typeface="Calibri"/>
              </a:rPr>
              <a:t>stem </a:t>
            </a:r>
            <a:r>
              <a:rPr sz="3000" spc="-5" dirty="0">
                <a:latin typeface="Calibri"/>
                <a:cs typeface="Calibri"/>
              </a:rPr>
              <a:t>or  </a:t>
            </a:r>
            <a:r>
              <a:rPr sz="3000" spc="-15" dirty="0">
                <a:latin typeface="Calibri"/>
                <a:cs typeface="Calibri"/>
              </a:rPr>
              <a:t>root.</a:t>
            </a:r>
            <a:endParaRPr sz="3000" dirty="0">
              <a:latin typeface="Calibri"/>
              <a:cs typeface="Calibri"/>
            </a:endParaRPr>
          </a:p>
          <a:p>
            <a:pPr>
              <a:lnSpc>
                <a:spcPct val="100000"/>
              </a:lnSpc>
              <a:spcBef>
                <a:spcPts val="45"/>
              </a:spcBef>
              <a:buClr>
                <a:srgbClr val="FF0000"/>
              </a:buClr>
              <a:buFont typeface="Arial"/>
              <a:buChar char="•"/>
            </a:pPr>
            <a:endParaRPr sz="3800" dirty="0">
              <a:latin typeface="Calibri"/>
              <a:cs typeface="Calibri"/>
            </a:endParaRPr>
          </a:p>
          <a:p>
            <a:pPr marL="355600" marR="897255" indent="-342900">
              <a:lnSpc>
                <a:spcPts val="3240"/>
              </a:lnSpc>
              <a:buClr>
                <a:srgbClr val="FF0000"/>
              </a:buClr>
              <a:buSzPct val="130000"/>
              <a:buFont typeface="Arial"/>
              <a:buChar char="•"/>
              <a:tabLst>
                <a:tab pos="355600" algn="l"/>
              </a:tabLst>
            </a:pPr>
            <a:r>
              <a:rPr sz="3000" b="1" spc="-5" dirty="0">
                <a:latin typeface="Calibri"/>
                <a:cs typeface="Calibri"/>
              </a:rPr>
              <a:t>The </a:t>
            </a:r>
            <a:r>
              <a:rPr sz="3000" b="1" spc="-10" dirty="0">
                <a:latin typeface="Calibri"/>
                <a:cs typeface="Calibri"/>
              </a:rPr>
              <a:t>rough </a:t>
            </a:r>
            <a:r>
              <a:rPr sz="3000" b="1" spc="-20" dirty="0">
                <a:latin typeface="Calibri"/>
                <a:cs typeface="Calibri"/>
              </a:rPr>
              <a:t>texture </a:t>
            </a:r>
            <a:r>
              <a:rPr sz="3000" b="1" dirty="0">
                <a:latin typeface="Calibri"/>
                <a:cs typeface="Calibri"/>
              </a:rPr>
              <a:t>of the </a:t>
            </a:r>
            <a:r>
              <a:rPr sz="3000" b="1" spc="-5" dirty="0">
                <a:latin typeface="Calibri"/>
                <a:cs typeface="Calibri"/>
              </a:rPr>
              <a:t>bark is </a:t>
            </a:r>
            <a:r>
              <a:rPr sz="3000" b="1" dirty="0">
                <a:latin typeface="Calibri"/>
                <a:cs typeface="Calibri"/>
              </a:rPr>
              <a:t>due </a:t>
            </a:r>
            <a:r>
              <a:rPr sz="3000" b="1" spc="-10" dirty="0">
                <a:latin typeface="Calibri"/>
                <a:cs typeface="Calibri"/>
              </a:rPr>
              <a:t>to </a:t>
            </a:r>
            <a:r>
              <a:rPr sz="3000" b="1" dirty="0">
                <a:latin typeface="Calibri"/>
                <a:cs typeface="Calibri"/>
              </a:rPr>
              <a:t>the </a:t>
            </a:r>
            <a:r>
              <a:rPr sz="3000" b="1" spc="-10" dirty="0">
                <a:latin typeface="Calibri"/>
                <a:cs typeface="Calibri"/>
              </a:rPr>
              <a:t>splitting </a:t>
            </a:r>
            <a:r>
              <a:rPr sz="3000" b="1" dirty="0">
                <a:latin typeface="Calibri"/>
                <a:cs typeface="Calibri"/>
              </a:rPr>
              <a:t>of </a:t>
            </a:r>
            <a:r>
              <a:rPr sz="3000" b="1" spc="-5" dirty="0">
                <a:latin typeface="Calibri"/>
                <a:cs typeface="Calibri"/>
              </a:rPr>
              <a:t>older  </a:t>
            </a:r>
            <a:r>
              <a:rPr sz="3000" b="1" spc="-25" dirty="0">
                <a:latin typeface="Calibri"/>
                <a:cs typeface="Calibri"/>
              </a:rPr>
              <a:t>layers </a:t>
            </a:r>
            <a:r>
              <a:rPr sz="3000" b="1" dirty="0">
                <a:latin typeface="Calibri"/>
                <a:cs typeface="Calibri"/>
              </a:rPr>
              <a:t>of</a:t>
            </a:r>
            <a:r>
              <a:rPr sz="3000" b="1" spc="15" dirty="0">
                <a:latin typeface="Calibri"/>
                <a:cs typeface="Calibri"/>
              </a:rPr>
              <a:t> </a:t>
            </a:r>
            <a:r>
              <a:rPr sz="3000" b="1" dirty="0">
                <a:latin typeface="Calibri"/>
                <a:cs typeface="Calibri"/>
              </a:rPr>
              <a:t>periderm</a:t>
            </a:r>
            <a:endParaRPr sz="3000" dirty="0">
              <a:latin typeface="Calibri"/>
              <a:cs typeface="Calibri"/>
            </a:endParaRPr>
          </a:p>
          <a:p>
            <a:pPr>
              <a:lnSpc>
                <a:spcPct val="100000"/>
              </a:lnSpc>
              <a:spcBef>
                <a:spcPts val="40"/>
              </a:spcBef>
              <a:buClr>
                <a:srgbClr val="FF0000"/>
              </a:buClr>
              <a:buFont typeface="Arial"/>
              <a:buChar char="•"/>
            </a:pPr>
            <a:endParaRPr sz="3800" dirty="0">
              <a:latin typeface="Calibri"/>
              <a:cs typeface="Calibri"/>
            </a:endParaRPr>
          </a:p>
          <a:p>
            <a:pPr marL="355600" marR="5080" indent="-342900">
              <a:lnSpc>
                <a:spcPts val="3240"/>
              </a:lnSpc>
              <a:spcBef>
                <a:spcPts val="5"/>
              </a:spcBef>
              <a:buClr>
                <a:srgbClr val="FF0000"/>
              </a:buClr>
              <a:buSzPct val="130000"/>
              <a:buFont typeface="Arial"/>
              <a:buChar char="•"/>
              <a:tabLst>
                <a:tab pos="355600" algn="l"/>
              </a:tabLst>
            </a:pPr>
            <a:r>
              <a:rPr sz="3000" spc="-10" dirty="0">
                <a:latin typeface="Calibri"/>
                <a:cs typeface="Calibri"/>
              </a:rPr>
              <a:t>Outer bark </a:t>
            </a:r>
            <a:r>
              <a:rPr sz="3000" spc="-5" dirty="0">
                <a:latin typeface="Calibri"/>
                <a:cs typeface="Calibri"/>
              </a:rPr>
              <a:t>dead tissues </a:t>
            </a:r>
            <a:r>
              <a:rPr sz="3000" spc="-15" dirty="0">
                <a:latin typeface="Calibri"/>
                <a:cs typeface="Calibri"/>
              </a:rPr>
              <a:t>provides </a:t>
            </a:r>
            <a:r>
              <a:rPr sz="3000" b="1" spc="-10" dirty="0">
                <a:latin typeface="Calibri"/>
                <a:cs typeface="Calibri"/>
              </a:rPr>
              <a:t>protection </a:t>
            </a:r>
            <a:r>
              <a:rPr sz="3000" spc="-5" dirty="0">
                <a:latin typeface="Calibri"/>
                <a:cs typeface="Calibri"/>
              </a:rPr>
              <a:t>whiles </a:t>
            </a:r>
            <a:r>
              <a:rPr sz="3000" dirty="0">
                <a:latin typeface="Calibri"/>
                <a:cs typeface="Calibri"/>
              </a:rPr>
              <a:t>the </a:t>
            </a:r>
            <a:r>
              <a:rPr sz="3000" spc="-10" dirty="0">
                <a:latin typeface="Calibri"/>
                <a:cs typeface="Calibri"/>
              </a:rPr>
              <a:t>inner </a:t>
            </a:r>
            <a:r>
              <a:rPr sz="3000" spc="-5" dirty="0">
                <a:latin typeface="Calibri"/>
                <a:cs typeface="Calibri"/>
              </a:rPr>
              <a:t>bark  </a:t>
            </a:r>
            <a:r>
              <a:rPr sz="3000" spc="-10" dirty="0">
                <a:latin typeface="Calibri"/>
                <a:cs typeface="Calibri"/>
              </a:rPr>
              <a:t>secondary phloem helps </a:t>
            </a:r>
            <a:r>
              <a:rPr sz="3000" spc="-15" dirty="0">
                <a:latin typeface="Calibri"/>
                <a:cs typeface="Calibri"/>
              </a:rPr>
              <a:t>to </a:t>
            </a:r>
            <a:r>
              <a:rPr sz="3000" b="1" spc="-10" dirty="0">
                <a:latin typeface="Calibri"/>
                <a:cs typeface="Calibri"/>
              </a:rPr>
              <a:t>transport sugar </a:t>
            </a:r>
            <a:r>
              <a:rPr sz="3000" b="1" spc="-5" dirty="0">
                <a:latin typeface="Calibri"/>
                <a:cs typeface="Calibri"/>
              </a:rPr>
              <a:t>and </a:t>
            </a:r>
            <a:r>
              <a:rPr sz="3000" b="1" spc="-15" dirty="0">
                <a:latin typeface="Calibri"/>
                <a:cs typeface="Calibri"/>
              </a:rPr>
              <a:t>organic</a:t>
            </a:r>
            <a:r>
              <a:rPr sz="3000" b="1" spc="80" dirty="0">
                <a:latin typeface="Calibri"/>
                <a:cs typeface="Calibri"/>
              </a:rPr>
              <a:t> </a:t>
            </a:r>
            <a:r>
              <a:rPr sz="3000" b="1" spc="-5" dirty="0">
                <a:latin typeface="Calibri"/>
                <a:cs typeface="Calibri"/>
              </a:rPr>
              <a:t>molecules</a:t>
            </a:r>
            <a:endParaRPr sz="3000" dirty="0">
              <a:latin typeface="Calibri"/>
              <a:cs typeface="Calibri"/>
            </a:endParaRPr>
          </a:p>
        </p:txBody>
      </p:sp>
      <p:sp>
        <p:nvSpPr>
          <p:cNvPr id="10" name="TextBox 9"/>
          <p:cNvSpPr txBox="1"/>
          <p:nvPr/>
        </p:nvSpPr>
        <p:spPr>
          <a:xfrm>
            <a:off x="457200" y="304800"/>
            <a:ext cx="3733800" cy="646331"/>
          </a:xfrm>
          <a:prstGeom prst="rect">
            <a:avLst/>
          </a:prstGeom>
          <a:noFill/>
        </p:spPr>
        <p:txBody>
          <a:bodyPr wrap="square" rtlCol="0">
            <a:spAutoFit/>
          </a:bodyPr>
          <a:lstStyle/>
          <a:p>
            <a:r>
              <a:rPr lang="en-US" sz="3600" dirty="0" smtClean="0"/>
              <a:t>BARK</a:t>
            </a:r>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533400" y="685800"/>
            <a:ext cx="6124818" cy="830997"/>
          </a:xfrm>
          <a:prstGeom prst="rect">
            <a:avLst/>
          </a:prstGeom>
          <a:noFill/>
          <a:ln w="9525">
            <a:noFill/>
            <a:miter lim="800000"/>
            <a:headEnd/>
            <a:tailEnd/>
          </a:ln>
        </p:spPr>
        <p:txBody>
          <a:bodyPr wrap="none">
            <a:spAutoFit/>
          </a:bodyPr>
          <a:lstStyle/>
          <a:p>
            <a:r>
              <a:rPr lang="en-US" sz="2400" dirty="0"/>
              <a:t>Bark – all tissue outside the vascular cambium</a:t>
            </a:r>
          </a:p>
          <a:p>
            <a:r>
              <a:rPr lang="en-US" sz="2400" dirty="0"/>
              <a:t>	</a:t>
            </a:r>
            <a:r>
              <a:rPr lang="en-US" sz="2400" dirty="0" smtClean="0"/>
              <a:t>-can </a:t>
            </a:r>
            <a:r>
              <a:rPr lang="en-US" sz="2400" dirty="0"/>
              <a:t>be removed without killing the tree</a:t>
            </a:r>
          </a:p>
        </p:txBody>
      </p:sp>
      <p:sp>
        <p:nvSpPr>
          <p:cNvPr id="22531" name="Text Box 3"/>
          <p:cNvSpPr txBox="1">
            <a:spLocks noChangeArrowheads="1"/>
          </p:cNvSpPr>
          <p:nvPr/>
        </p:nvSpPr>
        <p:spPr bwMode="auto">
          <a:xfrm>
            <a:off x="406401" y="1752600"/>
            <a:ext cx="7365999" cy="1384995"/>
          </a:xfrm>
          <a:prstGeom prst="rect">
            <a:avLst/>
          </a:prstGeom>
          <a:noFill/>
          <a:ln w="9525">
            <a:noFill/>
            <a:miter lim="800000"/>
            <a:headEnd/>
            <a:tailEnd/>
          </a:ln>
        </p:spPr>
        <p:txBody>
          <a:bodyPr wrap="square">
            <a:spAutoFit/>
          </a:bodyPr>
          <a:lstStyle/>
          <a:p>
            <a:r>
              <a:rPr lang="en-US" sz="2800" dirty="0"/>
              <a:t>As the tree expands, this tissue is stretched and eventually split and sloughed off.  Structure of </a:t>
            </a:r>
            <a:r>
              <a:rPr lang="en-US" sz="2800" dirty="0" err="1"/>
              <a:t>periderm</a:t>
            </a:r>
            <a:r>
              <a:rPr lang="en-US" sz="2800" dirty="0"/>
              <a:t> determines the pattern.</a:t>
            </a:r>
          </a:p>
        </p:txBody>
      </p:sp>
      <p:pic>
        <p:nvPicPr>
          <p:cNvPr id="22532" name="Picture 5" descr="35_20TreeTrunkAnatomy_L.jpg"/>
          <p:cNvPicPr>
            <a:picLocks noChangeAspect="1" noChangeArrowheads="1"/>
          </p:cNvPicPr>
          <p:nvPr/>
        </p:nvPicPr>
        <p:blipFill>
          <a:blip r:embed="rId3" cstate="print"/>
          <a:srcRect/>
          <a:stretch>
            <a:fillRect/>
          </a:stretch>
        </p:blipFill>
        <p:spPr bwMode="auto">
          <a:xfrm>
            <a:off x="8686800" y="1354624"/>
            <a:ext cx="3302000" cy="2018814"/>
          </a:xfrm>
          <a:prstGeom prst="rect">
            <a:avLst/>
          </a:prstGeom>
          <a:noFill/>
          <a:ln w="9525">
            <a:noFill/>
            <a:miter lim="800000"/>
            <a:headEnd/>
            <a:tailEnd/>
          </a:ln>
        </p:spPr>
      </p:pic>
      <p:pic>
        <p:nvPicPr>
          <p:cNvPr id="22533" name="Picture 7" descr="113%20Shagbark%20Hickory%20III"/>
          <p:cNvPicPr>
            <a:picLocks noChangeAspect="1" noChangeArrowheads="1"/>
          </p:cNvPicPr>
          <p:nvPr/>
        </p:nvPicPr>
        <p:blipFill>
          <a:blip r:embed="rId4" cstate="print"/>
          <a:srcRect/>
          <a:stretch>
            <a:fillRect/>
          </a:stretch>
        </p:blipFill>
        <p:spPr bwMode="auto">
          <a:xfrm>
            <a:off x="6502400" y="3429000"/>
            <a:ext cx="2971800" cy="2971800"/>
          </a:xfrm>
          <a:prstGeom prst="rect">
            <a:avLst/>
          </a:prstGeom>
          <a:noFill/>
          <a:ln w="9525">
            <a:noFill/>
            <a:miter lim="800000"/>
            <a:headEnd/>
            <a:tailEnd/>
          </a:ln>
        </p:spPr>
      </p:pic>
      <p:pic>
        <p:nvPicPr>
          <p:cNvPr id="22534" name="Picture 11" descr="BirchBarkinWinter"/>
          <p:cNvPicPr>
            <a:picLocks noChangeAspect="1" noChangeArrowheads="1"/>
          </p:cNvPicPr>
          <p:nvPr/>
        </p:nvPicPr>
        <p:blipFill>
          <a:blip r:embed="rId5" cstate="print"/>
          <a:srcRect/>
          <a:stretch>
            <a:fillRect/>
          </a:stretch>
        </p:blipFill>
        <p:spPr bwMode="auto">
          <a:xfrm>
            <a:off x="3251201" y="3429000"/>
            <a:ext cx="3028951" cy="3213100"/>
          </a:xfrm>
          <a:prstGeom prst="rect">
            <a:avLst/>
          </a:prstGeom>
          <a:noFill/>
          <a:ln w="9525">
            <a:noFill/>
            <a:miter lim="800000"/>
            <a:headEnd/>
            <a:tailEnd/>
          </a:ln>
        </p:spPr>
      </p:pic>
      <p:pic>
        <p:nvPicPr>
          <p:cNvPr id="22535" name="Picture 13" descr="bark%20long%20leaf"/>
          <p:cNvPicPr>
            <a:picLocks noChangeAspect="1" noChangeArrowheads="1"/>
          </p:cNvPicPr>
          <p:nvPr/>
        </p:nvPicPr>
        <p:blipFill>
          <a:blip r:embed="rId6" cstate="print"/>
          <a:srcRect/>
          <a:stretch>
            <a:fillRect/>
          </a:stretch>
        </p:blipFill>
        <p:spPr bwMode="auto">
          <a:xfrm>
            <a:off x="203201" y="3429000"/>
            <a:ext cx="2783417" cy="3138488"/>
          </a:xfrm>
          <a:prstGeom prst="rect">
            <a:avLst/>
          </a:prstGeom>
          <a:noFill/>
          <a:ln w="9525">
            <a:noFill/>
            <a:miter lim="800000"/>
            <a:headEnd/>
            <a:tailEnd/>
          </a:ln>
        </p:spPr>
      </p:pic>
      <p:pic>
        <p:nvPicPr>
          <p:cNvPr id="22536" name="Picture 15" descr="Arizona%20sycamore%20tree%20bark-Vert"/>
          <p:cNvPicPr>
            <a:picLocks noChangeAspect="1" noChangeArrowheads="1"/>
          </p:cNvPicPr>
          <p:nvPr/>
        </p:nvPicPr>
        <p:blipFill>
          <a:blip r:embed="rId7" cstate="print"/>
          <a:srcRect/>
          <a:stretch>
            <a:fillRect/>
          </a:stretch>
        </p:blipFill>
        <p:spPr bwMode="auto">
          <a:xfrm>
            <a:off x="9626600" y="3429000"/>
            <a:ext cx="25654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titled35"/>
          <p:cNvPicPr>
            <a:picLocks noChangeAspect="1" noChangeArrowheads="1"/>
          </p:cNvPicPr>
          <p:nvPr/>
        </p:nvPicPr>
        <p:blipFill>
          <a:blip r:embed="rId3" cstate="print"/>
          <a:srcRect/>
          <a:stretch>
            <a:fillRect/>
          </a:stretch>
        </p:blipFill>
        <p:spPr bwMode="auto">
          <a:xfrm>
            <a:off x="508000" y="1295401"/>
            <a:ext cx="5994400" cy="2955925"/>
          </a:xfrm>
          <a:prstGeom prst="rect">
            <a:avLst/>
          </a:prstGeom>
          <a:noFill/>
          <a:ln w="9525">
            <a:noFill/>
            <a:miter lim="800000"/>
            <a:headEnd/>
            <a:tailEnd/>
          </a:ln>
        </p:spPr>
      </p:pic>
      <p:pic>
        <p:nvPicPr>
          <p:cNvPr id="23555" name="Picture 3" descr="Untitled36"/>
          <p:cNvPicPr>
            <a:picLocks noChangeAspect="1" noChangeArrowheads="1"/>
          </p:cNvPicPr>
          <p:nvPr/>
        </p:nvPicPr>
        <p:blipFill>
          <a:blip r:embed="rId4" cstate="print"/>
          <a:srcRect/>
          <a:stretch>
            <a:fillRect/>
          </a:stretch>
        </p:blipFill>
        <p:spPr bwMode="auto">
          <a:xfrm>
            <a:off x="6096000" y="1143000"/>
            <a:ext cx="5588000" cy="2755900"/>
          </a:xfrm>
          <a:prstGeom prst="rect">
            <a:avLst/>
          </a:prstGeom>
          <a:noFill/>
          <a:ln w="9525">
            <a:noFill/>
            <a:miter lim="800000"/>
            <a:headEnd/>
            <a:tailEnd/>
          </a:ln>
        </p:spPr>
      </p:pic>
      <p:pic>
        <p:nvPicPr>
          <p:cNvPr id="23556" name="Picture 4" descr="Untitled37"/>
          <p:cNvPicPr>
            <a:picLocks noChangeAspect="1" noChangeArrowheads="1"/>
          </p:cNvPicPr>
          <p:nvPr/>
        </p:nvPicPr>
        <p:blipFill>
          <a:blip r:embed="rId5" cstate="print"/>
          <a:srcRect/>
          <a:stretch>
            <a:fillRect/>
          </a:stretch>
        </p:blipFill>
        <p:spPr bwMode="auto">
          <a:xfrm>
            <a:off x="304800" y="3352801"/>
            <a:ext cx="5689600" cy="2824163"/>
          </a:xfrm>
          <a:prstGeom prst="rect">
            <a:avLst/>
          </a:prstGeom>
          <a:noFill/>
          <a:ln w="9525">
            <a:noFill/>
            <a:miter lim="800000"/>
            <a:headEnd/>
            <a:tailEnd/>
          </a:ln>
        </p:spPr>
      </p:pic>
      <p:pic>
        <p:nvPicPr>
          <p:cNvPr id="23557" name="Picture 5" descr="Untitled38"/>
          <p:cNvPicPr>
            <a:picLocks noChangeAspect="1" noChangeArrowheads="1"/>
          </p:cNvPicPr>
          <p:nvPr/>
        </p:nvPicPr>
        <p:blipFill>
          <a:blip r:embed="rId6" cstate="print"/>
          <a:srcRect/>
          <a:stretch>
            <a:fillRect/>
          </a:stretch>
        </p:blipFill>
        <p:spPr bwMode="auto">
          <a:xfrm>
            <a:off x="5181600" y="3505201"/>
            <a:ext cx="6400800" cy="3178175"/>
          </a:xfrm>
          <a:prstGeom prst="rect">
            <a:avLst/>
          </a:prstGeom>
          <a:noFill/>
          <a:ln w="9525">
            <a:noFill/>
            <a:miter lim="800000"/>
            <a:headEnd/>
            <a:tailEnd/>
          </a:ln>
        </p:spPr>
      </p:pic>
      <p:sp>
        <p:nvSpPr>
          <p:cNvPr id="23558" name="Text Box 6"/>
          <p:cNvSpPr txBox="1">
            <a:spLocks noChangeArrowheads="1"/>
          </p:cNvSpPr>
          <p:nvPr/>
        </p:nvSpPr>
        <p:spPr bwMode="auto">
          <a:xfrm>
            <a:off x="1320801" y="457200"/>
            <a:ext cx="4400435" cy="369332"/>
          </a:xfrm>
          <a:prstGeom prst="rect">
            <a:avLst/>
          </a:prstGeom>
          <a:noFill/>
          <a:ln w="9525">
            <a:noFill/>
            <a:miter lim="800000"/>
            <a:headEnd/>
            <a:tailEnd/>
          </a:ln>
        </p:spPr>
        <p:txBody>
          <a:bodyPr wrap="none">
            <a:spAutoFit/>
          </a:bodyPr>
          <a:lstStyle/>
          <a:p>
            <a:r>
              <a:rPr lang="en-US"/>
              <a:t>Cork oaks in Portugal – a renewable resource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142"/>
            <a:ext cx="12192000" cy="683666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546083" y="6244539"/>
            <a:ext cx="2546350" cy="452120"/>
          </a:xfrm>
          <a:prstGeom prst="rect">
            <a:avLst/>
          </a:prstGeom>
        </p:spPr>
        <p:txBody>
          <a:bodyPr vert="horz" wrap="square" lIns="0" tIns="12065" rIns="0" bIns="0" rtlCol="0">
            <a:spAutoFit/>
          </a:bodyPr>
          <a:lstStyle/>
          <a:p>
            <a:pPr marL="12700">
              <a:lnSpc>
                <a:spcPct val="100000"/>
              </a:lnSpc>
              <a:spcBef>
                <a:spcPts val="95"/>
              </a:spcBef>
            </a:pPr>
            <a:r>
              <a:rPr sz="2800" spc="-10" dirty="0"/>
              <a:t>Bristlecone</a:t>
            </a:r>
            <a:r>
              <a:rPr sz="2800" spc="-15" dirty="0"/>
              <a:t> </a:t>
            </a:r>
            <a:r>
              <a:rPr sz="2800" spc="-5" dirty="0"/>
              <a:t>pines</a:t>
            </a:r>
            <a:endParaRPr sz="28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4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502</TotalTime>
  <Words>1935</Words>
  <Application>Microsoft Office PowerPoint</Application>
  <PresentationFormat>Custom</PresentationFormat>
  <Paragraphs>201</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WOOD</vt:lpstr>
      <vt:lpstr>PowerPoint Presentation</vt:lpstr>
      <vt:lpstr>SAPWOOD</vt:lpstr>
      <vt:lpstr>HEARTWOOD</vt:lpstr>
      <vt:lpstr>DIFFERENCE BETWEEN SAPWOOD AND HEARTWOOD </vt:lpstr>
      <vt:lpstr>POROUS AND NONPOROUS WOOD </vt:lpstr>
      <vt:lpstr>RING AND DIFFUSE POROUS WOOD </vt:lpstr>
      <vt:lpstr>Characteristic features of Ring Porous Wood   </vt:lpstr>
      <vt:lpstr>Characteristic features of Diffuse Porous Wood   </vt:lpstr>
      <vt:lpstr>EARLY AND LATE WOOD </vt:lpstr>
      <vt:lpstr>EARLY AND LATE WOOD </vt:lpstr>
      <vt:lpstr>PowerPoint Presentation</vt:lpstr>
      <vt:lpstr>EARLY AND LATE WOOD </vt:lpstr>
      <vt:lpstr>EARLY AND LATE WOOD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Bristlecone pines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SSD</cp:lastModifiedBy>
  <cp:revision>30</cp:revision>
  <dcterms:created xsi:type="dcterms:W3CDTF">2020-10-09T14:05:02Z</dcterms:created>
  <dcterms:modified xsi:type="dcterms:W3CDTF">2026-02-21T05:14:32Z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2017-11-15T00:00:00Z</vt:filetime>
  </property>
  <property fmtid="{D5CDD505-2E9C-101B-9397-08002B2CF9AE}" pid="3" name="Creator">
    <vt:lpwstr>Microsoft® PowerPoint® 2013</vt:lpwstr>
  </property>
  <property fmtid="{D5CDD505-2E9C-101B-9397-08002B2CF9AE}" pid="4" name="LastSaved">
    <vt:filetime>2020-10-09T00:00:00Z</vt:filetime>
  </property>
</Properties>
</file>