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6" r:id="rId2"/>
    <p:sldId id="274" r:id="rId3"/>
    <p:sldId id="272" r:id="rId4"/>
    <p:sldId id="257" r:id="rId5"/>
    <p:sldId id="273" r:id="rId6"/>
    <p:sldId id="258" r:id="rId7"/>
    <p:sldId id="282" r:id="rId8"/>
    <p:sldId id="260" r:id="rId9"/>
    <p:sldId id="261" r:id="rId10"/>
    <p:sldId id="262" r:id="rId11"/>
    <p:sldId id="275" r:id="rId12"/>
    <p:sldId id="276" r:id="rId13"/>
    <p:sldId id="277" r:id="rId14"/>
    <p:sldId id="263" r:id="rId15"/>
    <p:sldId id="278" r:id="rId16"/>
    <p:sldId id="279" r:id="rId17"/>
    <p:sldId id="285" r:id="rId18"/>
    <p:sldId id="287" r:id="rId19"/>
    <p:sldId id="288" r:id="rId20"/>
    <p:sldId id="289" r:id="rId21"/>
    <p:sldId id="290" r:id="rId22"/>
    <p:sldId id="291" r:id="rId23"/>
    <p:sldId id="292" r:id="rId24"/>
    <p:sldId id="264" r:id="rId25"/>
    <p:sldId id="280" r:id="rId26"/>
    <p:sldId id="281" r:id="rId27"/>
    <p:sldId id="265" r:id="rId28"/>
    <p:sldId id="266" r:id="rId29"/>
    <p:sldId id="267" r:id="rId30"/>
    <p:sldId id="268" r:id="rId31"/>
    <p:sldId id="269" r:id="rId32"/>
    <p:sldId id="270" r:id="rId33"/>
    <p:sldId id="283" r:id="rId34"/>
    <p:sldId id="284" r:id="rId35"/>
    <p:sldId id="271" r:id="rId36"/>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E95BADB8-C7C6-4CDB-98FD-3E69B1FBD266}" type="datetimeFigureOut">
              <a:rPr lang="en-IN" smtClean="0"/>
              <a:pPr/>
              <a:t>12-04-2026</a:t>
            </a:fld>
            <a:endParaRPr lang="en-IN"/>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F8184239-A67F-43A8-A127-7DFE0BB6BDE2}" type="slidenum">
              <a:rPr lang="en-IN" smtClean="0"/>
              <a:pPr/>
              <a:t>‹#›</a:t>
            </a:fld>
            <a:endParaRPr lang="en-IN"/>
          </a:p>
        </p:txBody>
      </p:sp>
    </p:spTree>
    <p:extLst>
      <p:ext uri="{BB962C8B-B14F-4D97-AF65-F5344CB8AC3E}">
        <p14:creationId xmlns:p14="http://schemas.microsoft.com/office/powerpoint/2010/main" val="2109444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F8184239-A67F-43A8-A127-7DFE0BB6BDE2}" type="slidenum">
              <a:rPr lang="en-IN" smtClean="0"/>
              <a:pPr/>
              <a:t>2</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4607A"/>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4607A"/>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4607A"/>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6858000"/>
          </a:xfrm>
          <a:prstGeom prst="rect">
            <a:avLst/>
          </a:prstGeom>
          <a:blipFill>
            <a:blip r:embed="rId7" cstate="print"/>
            <a:stretch>
              <a:fillRect/>
            </a:stretch>
          </a:blipFill>
        </p:spPr>
        <p:txBody>
          <a:bodyPr wrap="square" lIns="0" tIns="0" rIns="0" bIns="0" rtlCol="0"/>
          <a:lstStyle/>
          <a:p>
            <a:endParaRPr/>
          </a:p>
        </p:txBody>
      </p:sp>
      <p:sp>
        <p:nvSpPr>
          <p:cNvPr id="17" name="bg object 17"/>
          <p:cNvSpPr/>
          <p:nvPr/>
        </p:nvSpPr>
        <p:spPr>
          <a:xfrm>
            <a:off x="8763761" y="761"/>
            <a:ext cx="0" cy="6858000"/>
          </a:xfrm>
          <a:custGeom>
            <a:avLst/>
            <a:gdLst/>
            <a:ahLst/>
            <a:cxnLst/>
            <a:rect l="l" t="t" r="r" b="b"/>
            <a:pathLst>
              <a:path h="6858000">
                <a:moveTo>
                  <a:pt x="0" y="0"/>
                </a:moveTo>
                <a:lnTo>
                  <a:pt x="0" y="6857999"/>
                </a:lnTo>
              </a:path>
            </a:pathLst>
          </a:custGeom>
          <a:ln w="38100">
            <a:solidFill>
              <a:srgbClr val="AABADF"/>
            </a:solidFill>
          </a:ln>
        </p:spPr>
        <p:txBody>
          <a:bodyPr wrap="square" lIns="0" tIns="0" rIns="0" bIns="0" rtlCol="0"/>
          <a:lstStyle/>
          <a:p>
            <a:endParaRPr/>
          </a:p>
        </p:txBody>
      </p:sp>
      <p:sp>
        <p:nvSpPr>
          <p:cNvPr id="18" name="bg object 18"/>
          <p:cNvSpPr/>
          <p:nvPr/>
        </p:nvSpPr>
        <p:spPr>
          <a:xfrm>
            <a:off x="47231" y="0"/>
            <a:ext cx="58419" cy="6858000"/>
          </a:xfrm>
          <a:custGeom>
            <a:avLst/>
            <a:gdLst/>
            <a:ahLst/>
            <a:cxnLst/>
            <a:rect l="l" t="t" r="r" b="b"/>
            <a:pathLst>
              <a:path w="58419" h="6858000">
                <a:moveTo>
                  <a:pt x="11595" y="0"/>
                </a:moveTo>
                <a:lnTo>
                  <a:pt x="0" y="0"/>
                </a:lnTo>
                <a:lnTo>
                  <a:pt x="12" y="6858000"/>
                </a:lnTo>
                <a:lnTo>
                  <a:pt x="11595" y="6858000"/>
                </a:lnTo>
                <a:lnTo>
                  <a:pt x="11595" y="0"/>
                </a:lnTo>
                <a:close/>
              </a:path>
              <a:path w="58419" h="6858000">
                <a:moveTo>
                  <a:pt x="57924" y="0"/>
                </a:moveTo>
                <a:lnTo>
                  <a:pt x="23177" y="0"/>
                </a:lnTo>
                <a:lnTo>
                  <a:pt x="23177" y="6858000"/>
                </a:lnTo>
                <a:lnTo>
                  <a:pt x="57924" y="6858000"/>
                </a:lnTo>
                <a:lnTo>
                  <a:pt x="57924" y="0"/>
                </a:lnTo>
                <a:close/>
              </a:path>
            </a:pathLst>
          </a:custGeom>
          <a:solidFill>
            <a:srgbClr val="AABADF"/>
          </a:solidFill>
        </p:spPr>
        <p:txBody>
          <a:bodyPr wrap="square" lIns="0" tIns="0" rIns="0" bIns="0" rtlCol="0"/>
          <a:lstStyle/>
          <a:p>
            <a:endParaRPr/>
          </a:p>
        </p:txBody>
      </p:sp>
      <p:sp>
        <p:nvSpPr>
          <p:cNvPr id="19" name="bg object 19"/>
          <p:cNvSpPr/>
          <p:nvPr/>
        </p:nvSpPr>
        <p:spPr>
          <a:xfrm>
            <a:off x="8839200" y="0"/>
            <a:ext cx="304800" cy="6858000"/>
          </a:xfrm>
          <a:custGeom>
            <a:avLst/>
            <a:gdLst/>
            <a:ahLst/>
            <a:cxnLst/>
            <a:rect l="l" t="t" r="r" b="b"/>
            <a:pathLst>
              <a:path w="304800" h="6858000">
                <a:moveTo>
                  <a:pt x="304800" y="0"/>
                </a:moveTo>
                <a:lnTo>
                  <a:pt x="0" y="0"/>
                </a:lnTo>
                <a:lnTo>
                  <a:pt x="0" y="6858000"/>
                </a:lnTo>
                <a:lnTo>
                  <a:pt x="304800" y="6858000"/>
                </a:lnTo>
                <a:lnTo>
                  <a:pt x="304800" y="0"/>
                </a:lnTo>
                <a:close/>
              </a:path>
            </a:pathLst>
          </a:custGeom>
          <a:solidFill>
            <a:srgbClr val="AABADF">
              <a:alpha val="87057"/>
            </a:srgbClr>
          </a:solidFill>
        </p:spPr>
        <p:txBody>
          <a:bodyPr wrap="square" lIns="0" tIns="0" rIns="0" bIns="0" rtlCol="0"/>
          <a:lstStyle/>
          <a:p>
            <a:endParaRPr/>
          </a:p>
        </p:txBody>
      </p:sp>
      <p:sp>
        <p:nvSpPr>
          <p:cNvPr id="20" name="bg object 20"/>
          <p:cNvSpPr/>
          <p:nvPr/>
        </p:nvSpPr>
        <p:spPr>
          <a:xfrm>
            <a:off x="8915400" y="0"/>
            <a:ext cx="0" cy="6858000"/>
          </a:xfrm>
          <a:custGeom>
            <a:avLst/>
            <a:gdLst/>
            <a:ahLst/>
            <a:cxnLst/>
            <a:rect l="l" t="t" r="r" b="b"/>
            <a:pathLst>
              <a:path h="6858000">
                <a:moveTo>
                  <a:pt x="0" y="0"/>
                </a:moveTo>
                <a:lnTo>
                  <a:pt x="0" y="6857999"/>
                </a:lnTo>
              </a:path>
            </a:pathLst>
          </a:custGeom>
          <a:ln w="9144">
            <a:solidFill>
              <a:srgbClr val="0E6EC5"/>
            </a:solidFill>
          </a:ln>
        </p:spPr>
        <p:txBody>
          <a:bodyPr wrap="square" lIns="0" tIns="0" rIns="0" bIns="0" rtlCol="0"/>
          <a:lstStyle/>
          <a:p>
            <a:endParaRPr/>
          </a:p>
        </p:txBody>
      </p:sp>
      <p:sp>
        <p:nvSpPr>
          <p:cNvPr id="21" name="bg object 21"/>
          <p:cNvSpPr/>
          <p:nvPr/>
        </p:nvSpPr>
        <p:spPr>
          <a:xfrm>
            <a:off x="8156447" y="5715000"/>
            <a:ext cx="548640" cy="548640"/>
          </a:xfrm>
          <a:custGeom>
            <a:avLst/>
            <a:gdLst/>
            <a:ahLst/>
            <a:cxnLst/>
            <a:rect l="l" t="t" r="r" b="b"/>
            <a:pathLst>
              <a:path w="548640" h="548639">
                <a:moveTo>
                  <a:pt x="274320" y="0"/>
                </a:moveTo>
                <a:lnTo>
                  <a:pt x="225008" y="4419"/>
                </a:lnTo>
                <a:lnTo>
                  <a:pt x="178597" y="17162"/>
                </a:lnTo>
                <a:lnTo>
                  <a:pt x="135861" y="37453"/>
                </a:lnTo>
                <a:lnTo>
                  <a:pt x="97575" y="64518"/>
                </a:lnTo>
                <a:lnTo>
                  <a:pt x="64513" y="97580"/>
                </a:lnTo>
                <a:lnTo>
                  <a:pt x="37450" y="135867"/>
                </a:lnTo>
                <a:lnTo>
                  <a:pt x="17161" y="178602"/>
                </a:lnTo>
                <a:lnTo>
                  <a:pt x="4419" y="225011"/>
                </a:lnTo>
                <a:lnTo>
                  <a:pt x="0" y="274319"/>
                </a:lnTo>
                <a:lnTo>
                  <a:pt x="4419" y="323628"/>
                </a:lnTo>
                <a:lnTo>
                  <a:pt x="17161" y="370037"/>
                </a:lnTo>
                <a:lnTo>
                  <a:pt x="37450" y="412772"/>
                </a:lnTo>
                <a:lnTo>
                  <a:pt x="64513" y="451059"/>
                </a:lnTo>
                <a:lnTo>
                  <a:pt x="97575" y="484121"/>
                </a:lnTo>
                <a:lnTo>
                  <a:pt x="135861" y="511186"/>
                </a:lnTo>
                <a:lnTo>
                  <a:pt x="178597" y="531477"/>
                </a:lnTo>
                <a:lnTo>
                  <a:pt x="225008" y="544220"/>
                </a:lnTo>
                <a:lnTo>
                  <a:pt x="274320" y="548640"/>
                </a:lnTo>
                <a:lnTo>
                  <a:pt x="323631" y="544220"/>
                </a:lnTo>
                <a:lnTo>
                  <a:pt x="370042" y="531477"/>
                </a:lnTo>
                <a:lnTo>
                  <a:pt x="412778" y="511186"/>
                </a:lnTo>
                <a:lnTo>
                  <a:pt x="451064" y="484121"/>
                </a:lnTo>
                <a:lnTo>
                  <a:pt x="484126" y="451059"/>
                </a:lnTo>
                <a:lnTo>
                  <a:pt x="511189" y="412772"/>
                </a:lnTo>
                <a:lnTo>
                  <a:pt x="531478" y="370037"/>
                </a:lnTo>
                <a:lnTo>
                  <a:pt x="544220" y="323628"/>
                </a:lnTo>
                <a:lnTo>
                  <a:pt x="548640" y="274319"/>
                </a:lnTo>
                <a:lnTo>
                  <a:pt x="544220" y="225011"/>
                </a:lnTo>
                <a:lnTo>
                  <a:pt x="531478" y="178602"/>
                </a:lnTo>
                <a:lnTo>
                  <a:pt x="511189" y="135867"/>
                </a:lnTo>
                <a:lnTo>
                  <a:pt x="484126" y="97580"/>
                </a:lnTo>
                <a:lnTo>
                  <a:pt x="451064" y="64518"/>
                </a:lnTo>
                <a:lnTo>
                  <a:pt x="412778" y="37453"/>
                </a:lnTo>
                <a:lnTo>
                  <a:pt x="370042" y="17162"/>
                </a:lnTo>
                <a:lnTo>
                  <a:pt x="323631" y="4419"/>
                </a:lnTo>
                <a:lnTo>
                  <a:pt x="274320" y="0"/>
                </a:lnTo>
                <a:close/>
              </a:path>
            </a:pathLst>
          </a:custGeom>
          <a:solidFill>
            <a:srgbClr val="0E6EC5"/>
          </a:solidFill>
        </p:spPr>
        <p:txBody>
          <a:bodyPr wrap="square" lIns="0" tIns="0" rIns="0" bIns="0" rtlCol="0"/>
          <a:lstStyle/>
          <a:p>
            <a:endParaRPr/>
          </a:p>
        </p:txBody>
      </p:sp>
      <p:sp>
        <p:nvSpPr>
          <p:cNvPr id="2" name="Holder 2"/>
          <p:cNvSpPr>
            <a:spLocks noGrp="1"/>
          </p:cNvSpPr>
          <p:nvPr>
            <p:ph type="title"/>
          </p:nvPr>
        </p:nvSpPr>
        <p:spPr>
          <a:xfrm>
            <a:off x="535940" y="891666"/>
            <a:ext cx="8072119" cy="482600"/>
          </a:xfrm>
          <a:prstGeom prst="rect">
            <a:avLst/>
          </a:prstGeom>
        </p:spPr>
        <p:txBody>
          <a:bodyPr wrap="square" lIns="0" tIns="0" rIns="0" bIns="0">
            <a:spAutoFit/>
          </a:bodyPr>
          <a:lstStyle>
            <a:lvl1pPr>
              <a:defRPr sz="2400" b="1" i="0">
                <a:solidFill>
                  <a:srgbClr val="04607A"/>
                </a:solidFill>
                <a:latin typeface="Arial"/>
                <a:cs typeface="Arial"/>
              </a:defRPr>
            </a:lvl1pPr>
          </a:lstStyle>
          <a:p>
            <a:endParaRPr/>
          </a:p>
        </p:txBody>
      </p:sp>
      <p:sp>
        <p:nvSpPr>
          <p:cNvPr id="3" name="Holder 3"/>
          <p:cNvSpPr>
            <a:spLocks noGrp="1"/>
          </p:cNvSpPr>
          <p:nvPr>
            <p:ph type="body" idx="1"/>
          </p:nvPr>
        </p:nvSpPr>
        <p:spPr>
          <a:xfrm>
            <a:off x="535940" y="2799715"/>
            <a:ext cx="7386320" cy="3622675"/>
          </a:xfrm>
          <a:prstGeom prst="rect">
            <a:avLst/>
          </a:prstGeom>
        </p:spPr>
        <p:txBody>
          <a:bodyPr wrap="square" lIns="0" tIns="0" rIns="0" bIns="0">
            <a:spAutoFit/>
          </a:bodyPr>
          <a:lstStyle>
            <a:lvl1pPr>
              <a:defRPr sz="24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4/12/2026</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object 2"/>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381000" y="0"/>
            <a:ext cx="443865" cy="6858000"/>
          </a:xfrm>
          <a:custGeom>
            <a:avLst/>
            <a:gdLst/>
            <a:ahLst/>
            <a:cxnLst/>
            <a:rect l="l" t="t" r="r" b="b"/>
            <a:pathLst>
              <a:path w="443865" h="6858000">
                <a:moveTo>
                  <a:pt x="0" y="6858000"/>
                </a:moveTo>
                <a:lnTo>
                  <a:pt x="443484" y="6858000"/>
                </a:lnTo>
                <a:lnTo>
                  <a:pt x="443484" y="0"/>
                </a:lnTo>
                <a:lnTo>
                  <a:pt x="0" y="0"/>
                </a:lnTo>
                <a:lnTo>
                  <a:pt x="0" y="6858000"/>
                </a:lnTo>
                <a:close/>
              </a:path>
            </a:pathLst>
          </a:custGeom>
          <a:solidFill>
            <a:srgbClr val="AABADF">
              <a:alpha val="54116"/>
            </a:srgbClr>
          </a:solidFill>
        </p:spPr>
        <p:txBody>
          <a:bodyPr wrap="square" lIns="0" tIns="0" rIns="0" bIns="0" rtlCol="0"/>
          <a:lstStyle/>
          <a:p>
            <a:endParaRPr/>
          </a:p>
        </p:txBody>
      </p:sp>
      <p:sp>
        <p:nvSpPr>
          <p:cNvPr id="4" name="object 4"/>
          <p:cNvSpPr/>
          <p:nvPr/>
        </p:nvSpPr>
        <p:spPr>
          <a:xfrm>
            <a:off x="882396" y="0"/>
            <a:ext cx="3175" cy="6858000"/>
          </a:xfrm>
          <a:custGeom>
            <a:avLst/>
            <a:gdLst/>
            <a:ahLst/>
            <a:cxnLst/>
            <a:rect l="l" t="t" r="r" b="b"/>
            <a:pathLst>
              <a:path w="3175" h="6858000">
                <a:moveTo>
                  <a:pt x="0" y="6858000"/>
                </a:moveTo>
                <a:lnTo>
                  <a:pt x="3047" y="6858000"/>
                </a:lnTo>
                <a:lnTo>
                  <a:pt x="3047" y="0"/>
                </a:lnTo>
                <a:lnTo>
                  <a:pt x="0" y="0"/>
                </a:lnTo>
                <a:lnTo>
                  <a:pt x="0" y="6858000"/>
                </a:lnTo>
                <a:close/>
              </a:path>
            </a:pathLst>
          </a:custGeom>
          <a:solidFill>
            <a:srgbClr val="AABADF">
              <a:alpha val="54116"/>
            </a:srgbClr>
          </a:solidFill>
        </p:spPr>
        <p:txBody>
          <a:bodyPr wrap="square" lIns="0" tIns="0" rIns="0" bIns="0" rtlCol="0"/>
          <a:lstStyle/>
          <a:p>
            <a:endParaRPr/>
          </a:p>
        </p:txBody>
      </p:sp>
      <p:sp>
        <p:nvSpPr>
          <p:cNvPr id="5" name="object 5"/>
          <p:cNvSpPr/>
          <p:nvPr/>
        </p:nvSpPr>
        <p:spPr>
          <a:xfrm>
            <a:off x="943355" y="0"/>
            <a:ext cx="47625" cy="6858000"/>
          </a:xfrm>
          <a:custGeom>
            <a:avLst/>
            <a:gdLst/>
            <a:ahLst/>
            <a:cxnLst/>
            <a:rect l="l" t="t" r="r" b="b"/>
            <a:pathLst>
              <a:path w="47625" h="6858000">
                <a:moveTo>
                  <a:pt x="0" y="6858000"/>
                </a:moveTo>
                <a:lnTo>
                  <a:pt x="47243" y="6858000"/>
                </a:lnTo>
                <a:lnTo>
                  <a:pt x="47243" y="0"/>
                </a:lnTo>
                <a:lnTo>
                  <a:pt x="0" y="0"/>
                </a:lnTo>
                <a:lnTo>
                  <a:pt x="0" y="6858000"/>
                </a:lnTo>
                <a:close/>
              </a:path>
            </a:pathLst>
          </a:custGeom>
          <a:solidFill>
            <a:srgbClr val="AABADF">
              <a:alpha val="54116"/>
            </a:srgbClr>
          </a:solidFill>
        </p:spPr>
        <p:txBody>
          <a:bodyPr wrap="square" lIns="0" tIns="0" rIns="0" bIns="0" rtlCol="0"/>
          <a:lstStyle/>
          <a:p>
            <a:endParaRPr/>
          </a:p>
        </p:txBody>
      </p:sp>
      <p:sp>
        <p:nvSpPr>
          <p:cNvPr id="6" name="object 6"/>
          <p:cNvSpPr/>
          <p:nvPr/>
        </p:nvSpPr>
        <p:spPr>
          <a:xfrm>
            <a:off x="275843" y="0"/>
            <a:ext cx="105410" cy="6858000"/>
          </a:xfrm>
          <a:custGeom>
            <a:avLst/>
            <a:gdLst/>
            <a:ahLst/>
            <a:cxnLst/>
            <a:rect l="l" t="t" r="r" b="b"/>
            <a:pathLst>
              <a:path w="105410" h="6858000">
                <a:moveTo>
                  <a:pt x="105156" y="0"/>
                </a:moveTo>
                <a:lnTo>
                  <a:pt x="0" y="0"/>
                </a:lnTo>
                <a:lnTo>
                  <a:pt x="0" y="6858000"/>
                </a:lnTo>
                <a:lnTo>
                  <a:pt x="105156" y="6858000"/>
                </a:lnTo>
                <a:lnTo>
                  <a:pt x="105156" y="0"/>
                </a:lnTo>
                <a:close/>
              </a:path>
            </a:pathLst>
          </a:custGeom>
          <a:solidFill>
            <a:srgbClr val="CCD4EA">
              <a:alpha val="36077"/>
            </a:srgbClr>
          </a:solidFill>
        </p:spPr>
        <p:txBody>
          <a:bodyPr wrap="square" lIns="0" tIns="0" rIns="0" bIns="0" rtlCol="0"/>
          <a:lstStyle/>
          <a:p>
            <a:endParaRPr/>
          </a:p>
        </p:txBody>
      </p:sp>
      <p:grpSp>
        <p:nvGrpSpPr>
          <p:cNvPr id="7" name="object 7"/>
          <p:cNvGrpSpPr/>
          <p:nvPr/>
        </p:nvGrpSpPr>
        <p:grpSpPr>
          <a:xfrm>
            <a:off x="990600" y="0"/>
            <a:ext cx="228600" cy="6858000"/>
            <a:chOff x="990600" y="0"/>
            <a:chExt cx="228600" cy="6858000"/>
          </a:xfrm>
        </p:grpSpPr>
        <p:sp>
          <p:nvSpPr>
            <p:cNvPr id="8" name="object 8"/>
            <p:cNvSpPr/>
            <p:nvPr/>
          </p:nvSpPr>
          <p:spPr>
            <a:xfrm>
              <a:off x="990600" y="0"/>
              <a:ext cx="151130" cy="6858000"/>
            </a:xfrm>
            <a:custGeom>
              <a:avLst/>
              <a:gdLst/>
              <a:ahLst/>
              <a:cxnLst/>
              <a:rect l="l" t="t" r="r" b="b"/>
              <a:pathLst>
                <a:path w="151130" h="6858000">
                  <a:moveTo>
                    <a:pt x="0" y="6858000"/>
                  </a:moveTo>
                  <a:lnTo>
                    <a:pt x="150875" y="6858000"/>
                  </a:lnTo>
                  <a:lnTo>
                    <a:pt x="150875" y="0"/>
                  </a:lnTo>
                  <a:lnTo>
                    <a:pt x="0" y="0"/>
                  </a:lnTo>
                  <a:lnTo>
                    <a:pt x="0" y="6858000"/>
                  </a:lnTo>
                  <a:close/>
                </a:path>
              </a:pathLst>
            </a:custGeom>
            <a:solidFill>
              <a:srgbClr val="CCD4EA">
                <a:alpha val="70195"/>
              </a:srgbClr>
            </a:solidFill>
          </p:spPr>
          <p:txBody>
            <a:bodyPr wrap="square" lIns="0" tIns="0" rIns="0" bIns="0" rtlCol="0"/>
            <a:lstStyle/>
            <a:p>
              <a:endParaRPr/>
            </a:p>
          </p:txBody>
        </p:sp>
        <p:sp>
          <p:nvSpPr>
            <p:cNvPr id="9" name="object 9"/>
            <p:cNvSpPr/>
            <p:nvPr/>
          </p:nvSpPr>
          <p:spPr>
            <a:xfrm>
              <a:off x="1141476" y="0"/>
              <a:ext cx="78105" cy="6858000"/>
            </a:xfrm>
            <a:custGeom>
              <a:avLst/>
              <a:gdLst/>
              <a:ahLst/>
              <a:cxnLst/>
              <a:rect l="l" t="t" r="r" b="b"/>
              <a:pathLst>
                <a:path w="78105" h="6858000">
                  <a:moveTo>
                    <a:pt x="0" y="6858000"/>
                  </a:moveTo>
                  <a:lnTo>
                    <a:pt x="77724" y="6858000"/>
                  </a:lnTo>
                  <a:lnTo>
                    <a:pt x="77724" y="0"/>
                  </a:lnTo>
                  <a:lnTo>
                    <a:pt x="0" y="0"/>
                  </a:lnTo>
                  <a:lnTo>
                    <a:pt x="0" y="6858000"/>
                  </a:lnTo>
                  <a:close/>
                </a:path>
              </a:pathLst>
            </a:custGeom>
            <a:solidFill>
              <a:srgbClr val="E7EBF5">
                <a:alpha val="70979"/>
              </a:srgbClr>
            </a:solidFill>
          </p:spPr>
          <p:txBody>
            <a:bodyPr wrap="square" lIns="0" tIns="0" rIns="0" bIns="0" rtlCol="0"/>
            <a:lstStyle/>
            <a:p>
              <a:endParaRPr/>
            </a:p>
          </p:txBody>
        </p:sp>
      </p:grpSp>
      <p:sp>
        <p:nvSpPr>
          <p:cNvPr id="10" name="object 10"/>
          <p:cNvSpPr/>
          <p:nvPr/>
        </p:nvSpPr>
        <p:spPr>
          <a:xfrm>
            <a:off x="1295400" y="0"/>
            <a:ext cx="76200" cy="6858000"/>
          </a:xfrm>
          <a:custGeom>
            <a:avLst/>
            <a:gdLst/>
            <a:ahLst/>
            <a:cxnLst/>
            <a:rect l="l" t="t" r="r" b="b"/>
            <a:pathLst>
              <a:path w="76200" h="6858000">
                <a:moveTo>
                  <a:pt x="0" y="6858000"/>
                </a:moveTo>
                <a:lnTo>
                  <a:pt x="76200" y="6858000"/>
                </a:lnTo>
                <a:lnTo>
                  <a:pt x="76200" y="0"/>
                </a:lnTo>
                <a:lnTo>
                  <a:pt x="0" y="0"/>
                </a:lnTo>
                <a:lnTo>
                  <a:pt x="0" y="6858000"/>
                </a:lnTo>
                <a:close/>
              </a:path>
            </a:pathLst>
          </a:custGeom>
          <a:solidFill>
            <a:srgbClr val="E7EBF5">
              <a:alpha val="70979"/>
            </a:srgbClr>
          </a:solidFill>
        </p:spPr>
        <p:txBody>
          <a:bodyPr wrap="square" lIns="0" tIns="0" rIns="0" bIns="0" rtlCol="0"/>
          <a:lstStyle/>
          <a:p>
            <a:endParaRPr/>
          </a:p>
        </p:txBody>
      </p:sp>
      <p:sp>
        <p:nvSpPr>
          <p:cNvPr id="11" name="object 11"/>
          <p:cNvSpPr/>
          <p:nvPr/>
        </p:nvSpPr>
        <p:spPr>
          <a:xfrm>
            <a:off x="106679" y="0"/>
            <a:ext cx="0" cy="6858000"/>
          </a:xfrm>
          <a:custGeom>
            <a:avLst/>
            <a:gdLst/>
            <a:ahLst/>
            <a:cxnLst/>
            <a:rect l="l" t="t" r="r" b="b"/>
            <a:pathLst>
              <a:path h="6858000">
                <a:moveTo>
                  <a:pt x="0" y="0"/>
                </a:moveTo>
                <a:lnTo>
                  <a:pt x="1" y="6857999"/>
                </a:lnTo>
              </a:path>
            </a:pathLst>
          </a:custGeom>
          <a:ln w="57912">
            <a:solidFill>
              <a:srgbClr val="AABADF"/>
            </a:solidFill>
          </a:ln>
        </p:spPr>
        <p:txBody>
          <a:bodyPr wrap="square" lIns="0" tIns="0" rIns="0" bIns="0" rtlCol="0"/>
          <a:lstStyle/>
          <a:p>
            <a:endParaRPr/>
          </a:p>
        </p:txBody>
      </p:sp>
      <p:grpSp>
        <p:nvGrpSpPr>
          <p:cNvPr id="12" name="object 12"/>
          <p:cNvGrpSpPr/>
          <p:nvPr/>
        </p:nvGrpSpPr>
        <p:grpSpPr>
          <a:xfrm>
            <a:off x="824483" y="0"/>
            <a:ext cx="119380" cy="6858000"/>
            <a:chOff x="824483" y="0"/>
            <a:chExt cx="119380" cy="6858000"/>
          </a:xfrm>
        </p:grpSpPr>
        <p:sp>
          <p:nvSpPr>
            <p:cNvPr id="13" name="object 13"/>
            <p:cNvSpPr/>
            <p:nvPr/>
          </p:nvSpPr>
          <p:spPr>
            <a:xfrm>
              <a:off x="885443" y="0"/>
              <a:ext cx="58419" cy="6858000"/>
            </a:xfrm>
            <a:custGeom>
              <a:avLst/>
              <a:gdLst/>
              <a:ahLst/>
              <a:cxnLst/>
              <a:rect l="l" t="t" r="r" b="b"/>
              <a:pathLst>
                <a:path w="58419" h="6858000">
                  <a:moveTo>
                    <a:pt x="0" y="6857999"/>
                  </a:moveTo>
                  <a:lnTo>
                    <a:pt x="57912" y="6857999"/>
                  </a:lnTo>
                  <a:lnTo>
                    <a:pt x="57912" y="0"/>
                  </a:lnTo>
                  <a:lnTo>
                    <a:pt x="0" y="0"/>
                  </a:lnTo>
                  <a:lnTo>
                    <a:pt x="0" y="6857999"/>
                  </a:lnTo>
                  <a:close/>
                </a:path>
              </a:pathLst>
            </a:custGeom>
            <a:solidFill>
              <a:srgbClr val="E7EBF5"/>
            </a:solidFill>
          </p:spPr>
          <p:txBody>
            <a:bodyPr wrap="square" lIns="0" tIns="0" rIns="0" bIns="0" rtlCol="0"/>
            <a:lstStyle/>
            <a:p>
              <a:endParaRPr/>
            </a:p>
          </p:txBody>
        </p:sp>
        <p:sp>
          <p:nvSpPr>
            <p:cNvPr id="14" name="object 14"/>
            <p:cNvSpPr/>
            <p:nvPr/>
          </p:nvSpPr>
          <p:spPr>
            <a:xfrm>
              <a:off x="824483" y="0"/>
              <a:ext cx="58419" cy="6858000"/>
            </a:xfrm>
            <a:custGeom>
              <a:avLst/>
              <a:gdLst/>
              <a:ahLst/>
              <a:cxnLst/>
              <a:rect l="l" t="t" r="r" b="b"/>
              <a:pathLst>
                <a:path w="58419" h="6858000">
                  <a:moveTo>
                    <a:pt x="0" y="6857999"/>
                  </a:moveTo>
                  <a:lnTo>
                    <a:pt x="57912" y="6857999"/>
                  </a:lnTo>
                  <a:lnTo>
                    <a:pt x="57912" y="0"/>
                  </a:lnTo>
                  <a:lnTo>
                    <a:pt x="0" y="0"/>
                  </a:lnTo>
                  <a:lnTo>
                    <a:pt x="0" y="6857999"/>
                  </a:lnTo>
                  <a:close/>
                </a:path>
              </a:pathLst>
            </a:custGeom>
            <a:solidFill>
              <a:srgbClr val="AABADF"/>
            </a:solidFill>
          </p:spPr>
          <p:txBody>
            <a:bodyPr wrap="square" lIns="0" tIns="0" rIns="0" bIns="0" rtlCol="0"/>
            <a:lstStyle/>
            <a:p>
              <a:endParaRPr/>
            </a:p>
          </p:txBody>
        </p:sp>
      </p:grpSp>
      <p:sp>
        <p:nvSpPr>
          <p:cNvPr id="15" name="object 15"/>
          <p:cNvSpPr/>
          <p:nvPr/>
        </p:nvSpPr>
        <p:spPr>
          <a:xfrm>
            <a:off x="1727454" y="761"/>
            <a:ext cx="0" cy="6858000"/>
          </a:xfrm>
          <a:custGeom>
            <a:avLst/>
            <a:gdLst/>
            <a:ahLst/>
            <a:cxnLst/>
            <a:rect l="l" t="t" r="r" b="b"/>
            <a:pathLst>
              <a:path h="6858000">
                <a:moveTo>
                  <a:pt x="0" y="0"/>
                </a:moveTo>
                <a:lnTo>
                  <a:pt x="0" y="6857999"/>
                </a:lnTo>
              </a:path>
            </a:pathLst>
          </a:custGeom>
          <a:ln w="28956">
            <a:solidFill>
              <a:srgbClr val="AABADF"/>
            </a:solidFill>
          </a:ln>
        </p:spPr>
        <p:txBody>
          <a:bodyPr wrap="square" lIns="0" tIns="0" rIns="0" bIns="0" rtlCol="0"/>
          <a:lstStyle/>
          <a:p>
            <a:endParaRPr/>
          </a:p>
        </p:txBody>
      </p:sp>
      <p:sp>
        <p:nvSpPr>
          <p:cNvPr id="16" name="object 16"/>
          <p:cNvSpPr/>
          <p:nvPr/>
        </p:nvSpPr>
        <p:spPr>
          <a:xfrm>
            <a:off x="1066800" y="0"/>
            <a:ext cx="0" cy="6858000"/>
          </a:xfrm>
          <a:custGeom>
            <a:avLst/>
            <a:gdLst/>
            <a:ahLst/>
            <a:cxnLst/>
            <a:rect l="l" t="t" r="r" b="b"/>
            <a:pathLst>
              <a:path h="6858000">
                <a:moveTo>
                  <a:pt x="0" y="0"/>
                </a:moveTo>
                <a:lnTo>
                  <a:pt x="0" y="6857999"/>
                </a:lnTo>
              </a:path>
            </a:pathLst>
          </a:custGeom>
          <a:ln w="9144">
            <a:solidFill>
              <a:srgbClr val="AABADF"/>
            </a:solidFill>
          </a:ln>
        </p:spPr>
        <p:txBody>
          <a:bodyPr wrap="square" lIns="0" tIns="0" rIns="0" bIns="0" rtlCol="0"/>
          <a:lstStyle/>
          <a:p>
            <a:endParaRPr/>
          </a:p>
        </p:txBody>
      </p:sp>
      <p:sp>
        <p:nvSpPr>
          <p:cNvPr id="17" name="object 17"/>
          <p:cNvSpPr/>
          <p:nvPr/>
        </p:nvSpPr>
        <p:spPr>
          <a:xfrm>
            <a:off x="9084564" y="0"/>
            <a:ext cx="58419" cy="6858000"/>
          </a:xfrm>
          <a:custGeom>
            <a:avLst/>
            <a:gdLst/>
            <a:ahLst/>
            <a:cxnLst/>
            <a:rect l="l" t="t" r="r" b="b"/>
            <a:pathLst>
              <a:path w="58420" h="6858000">
                <a:moveTo>
                  <a:pt x="11557" y="0"/>
                </a:moveTo>
                <a:lnTo>
                  <a:pt x="0" y="0"/>
                </a:lnTo>
                <a:lnTo>
                  <a:pt x="0" y="6858000"/>
                </a:lnTo>
                <a:lnTo>
                  <a:pt x="11557" y="6858000"/>
                </a:lnTo>
                <a:lnTo>
                  <a:pt x="11557" y="0"/>
                </a:lnTo>
                <a:close/>
              </a:path>
              <a:path w="58420" h="6858000">
                <a:moveTo>
                  <a:pt x="57912" y="0"/>
                </a:moveTo>
                <a:lnTo>
                  <a:pt x="23114" y="0"/>
                </a:lnTo>
                <a:lnTo>
                  <a:pt x="23114" y="6858000"/>
                </a:lnTo>
                <a:lnTo>
                  <a:pt x="57912" y="6858000"/>
                </a:lnTo>
                <a:lnTo>
                  <a:pt x="57912" y="0"/>
                </a:lnTo>
                <a:close/>
              </a:path>
            </a:pathLst>
          </a:custGeom>
          <a:solidFill>
            <a:srgbClr val="AABADF"/>
          </a:solidFill>
        </p:spPr>
        <p:txBody>
          <a:bodyPr wrap="square" lIns="0" tIns="0" rIns="0" bIns="0" rtlCol="0"/>
          <a:lstStyle/>
          <a:p>
            <a:endParaRPr/>
          </a:p>
        </p:txBody>
      </p:sp>
      <p:grpSp>
        <p:nvGrpSpPr>
          <p:cNvPr id="18" name="object 18"/>
          <p:cNvGrpSpPr/>
          <p:nvPr/>
        </p:nvGrpSpPr>
        <p:grpSpPr>
          <a:xfrm>
            <a:off x="457200" y="0"/>
            <a:ext cx="1828800" cy="6858000"/>
            <a:chOff x="609600" y="0"/>
            <a:chExt cx="1661160" cy="6858000"/>
          </a:xfrm>
        </p:grpSpPr>
        <p:sp>
          <p:nvSpPr>
            <p:cNvPr id="19" name="object 19"/>
            <p:cNvSpPr/>
            <p:nvPr/>
          </p:nvSpPr>
          <p:spPr>
            <a:xfrm>
              <a:off x="1219200" y="0"/>
              <a:ext cx="76200" cy="6858000"/>
            </a:xfrm>
            <a:custGeom>
              <a:avLst/>
              <a:gdLst/>
              <a:ahLst/>
              <a:cxnLst/>
              <a:rect l="l" t="t" r="r" b="b"/>
              <a:pathLst>
                <a:path w="76200" h="6858000">
                  <a:moveTo>
                    <a:pt x="76200" y="0"/>
                  </a:moveTo>
                  <a:lnTo>
                    <a:pt x="0" y="0"/>
                  </a:lnTo>
                  <a:lnTo>
                    <a:pt x="0" y="6858000"/>
                  </a:lnTo>
                  <a:lnTo>
                    <a:pt x="76200" y="6858000"/>
                  </a:lnTo>
                  <a:lnTo>
                    <a:pt x="76200" y="0"/>
                  </a:lnTo>
                  <a:close/>
                </a:path>
              </a:pathLst>
            </a:custGeom>
            <a:solidFill>
              <a:srgbClr val="AABADF">
                <a:alpha val="50979"/>
              </a:srgbClr>
            </a:solidFill>
          </p:spPr>
          <p:txBody>
            <a:bodyPr wrap="square" lIns="0" tIns="0" rIns="0" bIns="0" rtlCol="0"/>
            <a:lstStyle/>
            <a:p>
              <a:endParaRPr/>
            </a:p>
          </p:txBody>
        </p:sp>
        <p:sp>
          <p:nvSpPr>
            <p:cNvPr id="20" name="object 20"/>
            <p:cNvSpPr/>
            <p:nvPr/>
          </p:nvSpPr>
          <p:spPr>
            <a:xfrm>
              <a:off x="609600" y="3429000"/>
              <a:ext cx="1341120" cy="2078989"/>
            </a:xfrm>
            <a:custGeom>
              <a:avLst/>
              <a:gdLst/>
              <a:ahLst/>
              <a:cxnLst/>
              <a:rect l="l" t="t" r="r" b="b"/>
              <a:pathLst>
                <a:path w="1341120" h="2078989">
                  <a:moveTo>
                    <a:pt x="1295400" y="647700"/>
                  </a:moveTo>
                  <a:lnTo>
                    <a:pt x="1293622" y="599363"/>
                  </a:lnTo>
                  <a:lnTo>
                    <a:pt x="1288376" y="551980"/>
                  </a:lnTo>
                  <a:lnTo>
                    <a:pt x="1279779" y="505701"/>
                  </a:lnTo>
                  <a:lnTo>
                    <a:pt x="1267968" y="460629"/>
                  </a:lnTo>
                  <a:lnTo>
                    <a:pt x="1253070" y="416890"/>
                  </a:lnTo>
                  <a:lnTo>
                    <a:pt x="1235202" y="374637"/>
                  </a:lnTo>
                  <a:lnTo>
                    <a:pt x="1214488" y="333959"/>
                  </a:lnTo>
                  <a:lnTo>
                    <a:pt x="1191056" y="295008"/>
                  </a:lnTo>
                  <a:lnTo>
                    <a:pt x="1165034" y="257898"/>
                  </a:lnTo>
                  <a:lnTo>
                    <a:pt x="1136535" y="222745"/>
                  </a:lnTo>
                  <a:lnTo>
                    <a:pt x="1105700" y="189699"/>
                  </a:lnTo>
                  <a:lnTo>
                    <a:pt x="1072654" y="158864"/>
                  </a:lnTo>
                  <a:lnTo>
                    <a:pt x="1037501" y="130365"/>
                  </a:lnTo>
                  <a:lnTo>
                    <a:pt x="1000391" y="104343"/>
                  </a:lnTo>
                  <a:lnTo>
                    <a:pt x="961440" y="80911"/>
                  </a:lnTo>
                  <a:lnTo>
                    <a:pt x="920762" y="60198"/>
                  </a:lnTo>
                  <a:lnTo>
                    <a:pt x="878509" y="42329"/>
                  </a:lnTo>
                  <a:lnTo>
                    <a:pt x="834771" y="27432"/>
                  </a:lnTo>
                  <a:lnTo>
                    <a:pt x="789698" y="15621"/>
                  </a:lnTo>
                  <a:lnTo>
                    <a:pt x="743419" y="7023"/>
                  </a:lnTo>
                  <a:lnTo>
                    <a:pt x="696036" y="1778"/>
                  </a:lnTo>
                  <a:lnTo>
                    <a:pt x="647700" y="0"/>
                  </a:lnTo>
                  <a:lnTo>
                    <a:pt x="599351" y="1778"/>
                  </a:lnTo>
                  <a:lnTo>
                    <a:pt x="551980" y="7023"/>
                  </a:lnTo>
                  <a:lnTo>
                    <a:pt x="505701" y="15621"/>
                  </a:lnTo>
                  <a:lnTo>
                    <a:pt x="460629" y="27432"/>
                  </a:lnTo>
                  <a:lnTo>
                    <a:pt x="416902" y="42329"/>
                  </a:lnTo>
                  <a:lnTo>
                    <a:pt x="374637" y="60198"/>
                  </a:lnTo>
                  <a:lnTo>
                    <a:pt x="333971" y="80911"/>
                  </a:lnTo>
                  <a:lnTo>
                    <a:pt x="295008" y="104343"/>
                  </a:lnTo>
                  <a:lnTo>
                    <a:pt x="257898" y="130365"/>
                  </a:lnTo>
                  <a:lnTo>
                    <a:pt x="222758" y="158864"/>
                  </a:lnTo>
                  <a:lnTo>
                    <a:pt x="189699" y="189699"/>
                  </a:lnTo>
                  <a:lnTo>
                    <a:pt x="158864" y="222745"/>
                  </a:lnTo>
                  <a:lnTo>
                    <a:pt x="130365" y="257898"/>
                  </a:lnTo>
                  <a:lnTo>
                    <a:pt x="104343" y="295008"/>
                  </a:lnTo>
                  <a:lnTo>
                    <a:pt x="80911" y="333959"/>
                  </a:lnTo>
                  <a:lnTo>
                    <a:pt x="60185" y="374637"/>
                  </a:lnTo>
                  <a:lnTo>
                    <a:pt x="42316" y="416890"/>
                  </a:lnTo>
                  <a:lnTo>
                    <a:pt x="27419" y="460629"/>
                  </a:lnTo>
                  <a:lnTo>
                    <a:pt x="15608" y="505701"/>
                  </a:lnTo>
                  <a:lnTo>
                    <a:pt x="7010" y="551980"/>
                  </a:lnTo>
                  <a:lnTo>
                    <a:pt x="1765" y="599363"/>
                  </a:lnTo>
                  <a:lnTo>
                    <a:pt x="0" y="647700"/>
                  </a:lnTo>
                  <a:lnTo>
                    <a:pt x="1765" y="696048"/>
                  </a:lnTo>
                  <a:lnTo>
                    <a:pt x="7010" y="743432"/>
                  </a:lnTo>
                  <a:lnTo>
                    <a:pt x="15608" y="789711"/>
                  </a:lnTo>
                  <a:lnTo>
                    <a:pt x="27419" y="834783"/>
                  </a:lnTo>
                  <a:lnTo>
                    <a:pt x="42316" y="878522"/>
                  </a:lnTo>
                  <a:lnTo>
                    <a:pt x="60185" y="920775"/>
                  </a:lnTo>
                  <a:lnTo>
                    <a:pt x="80911" y="961453"/>
                  </a:lnTo>
                  <a:lnTo>
                    <a:pt x="104343" y="1000404"/>
                  </a:lnTo>
                  <a:lnTo>
                    <a:pt x="130365" y="1037513"/>
                  </a:lnTo>
                  <a:lnTo>
                    <a:pt x="158864" y="1072667"/>
                  </a:lnTo>
                  <a:lnTo>
                    <a:pt x="189699" y="1105712"/>
                  </a:lnTo>
                  <a:lnTo>
                    <a:pt x="222758" y="1136548"/>
                  </a:lnTo>
                  <a:lnTo>
                    <a:pt x="257898" y="1165047"/>
                  </a:lnTo>
                  <a:lnTo>
                    <a:pt x="295008" y="1191069"/>
                  </a:lnTo>
                  <a:lnTo>
                    <a:pt x="333971" y="1214501"/>
                  </a:lnTo>
                  <a:lnTo>
                    <a:pt x="374637" y="1235214"/>
                  </a:lnTo>
                  <a:lnTo>
                    <a:pt x="416902" y="1253083"/>
                  </a:lnTo>
                  <a:lnTo>
                    <a:pt x="460629" y="1267980"/>
                  </a:lnTo>
                  <a:lnTo>
                    <a:pt x="505701" y="1279791"/>
                  </a:lnTo>
                  <a:lnTo>
                    <a:pt x="551980" y="1288389"/>
                  </a:lnTo>
                  <a:lnTo>
                    <a:pt x="599351" y="1293634"/>
                  </a:lnTo>
                  <a:lnTo>
                    <a:pt x="647700" y="1295400"/>
                  </a:lnTo>
                  <a:lnTo>
                    <a:pt x="696036" y="1293634"/>
                  </a:lnTo>
                  <a:lnTo>
                    <a:pt x="743419" y="1288389"/>
                  </a:lnTo>
                  <a:lnTo>
                    <a:pt x="789698" y="1279791"/>
                  </a:lnTo>
                  <a:lnTo>
                    <a:pt x="834771" y="1267980"/>
                  </a:lnTo>
                  <a:lnTo>
                    <a:pt x="878509" y="1253083"/>
                  </a:lnTo>
                  <a:lnTo>
                    <a:pt x="920762" y="1235214"/>
                  </a:lnTo>
                  <a:lnTo>
                    <a:pt x="961440" y="1214501"/>
                  </a:lnTo>
                  <a:lnTo>
                    <a:pt x="1000391" y="1191069"/>
                  </a:lnTo>
                  <a:lnTo>
                    <a:pt x="1037501" y="1165047"/>
                  </a:lnTo>
                  <a:lnTo>
                    <a:pt x="1072654" y="1136548"/>
                  </a:lnTo>
                  <a:lnTo>
                    <a:pt x="1105700" y="1105712"/>
                  </a:lnTo>
                  <a:lnTo>
                    <a:pt x="1136535" y="1072667"/>
                  </a:lnTo>
                  <a:lnTo>
                    <a:pt x="1165034" y="1037513"/>
                  </a:lnTo>
                  <a:lnTo>
                    <a:pt x="1191056" y="1000404"/>
                  </a:lnTo>
                  <a:lnTo>
                    <a:pt x="1214488" y="961453"/>
                  </a:lnTo>
                  <a:lnTo>
                    <a:pt x="1235202" y="920775"/>
                  </a:lnTo>
                  <a:lnTo>
                    <a:pt x="1253070" y="878522"/>
                  </a:lnTo>
                  <a:lnTo>
                    <a:pt x="1267968" y="834783"/>
                  </a:lnTo>
                  <a:lnTo>
                    <a:pt x="1279779" y="789711"/>
                  </a:lnTo>
                  <a:lnTo>
                    <a:pt x="1288376" y="743432"/>
                  </a:lnTo>
                  <a:lnTo>
                    <a:pt x="1293622" y="696048"/>
                  </a:lnTo>
                  <a:lnTo>
                    <a:pt x="1295400" y="647700"/>
                  </a:lnTo>
                  <a:close/>
                </a:path>
                <a:path w="1341120" h="2078989">
                  <a:moveTo>
                    <a:pt x="1341120" y="1757934"/>
                  </a:moveTo>
                  <a:lnTo>
                    <a:pt x="1337640" y="1710537"/>
                  </a:lnTo>
                  <a:lnTo>
                    <a:pt x="1327531" y="1665287"/>
                  </a:lnTo>
                  <a:lnTo>
                    <a:pt x="1311300" y="1622704"/>
                  </a:lnTo>
                  <a:lnTo>
                    <a:pt x="1289431" y="1583258"/>
                  </a:lnTo>
                  <a:lnTo>
                    <a:pt x="1262418" y="1547469"/>
                  </a:lnTo>
                  <a:lnTo>
                    <a:pt x="1230782" y="1515833"/>
                  </a:lnTo>
                  <a:lnTo>
                    <a:pt x="1194993" y="1488821"/>
                  </a:lnTo>
                  <a:lnTo>
                    <a:pt x="1155547" y="1466951"/>
                  </a:lnTo>
                  <a:lnTo>
                    <a:pt x="1112964" y="1450721"/>
                  </a:lnTo>
                  <a:lnTo>
                    <a:pt x="1067714" y="1440611"/>
                  </a:lnTo>
                  <a:lnTo>
                    <a:pt x="1020318" y="1437132"/>
                  </a:lnTo>
                  <a:lnTo>
                    <a:pt x="972908" y="1440611"/>
                  </a:lnTo>
                  <a:lnTo>
                    <a:pt x="927658" y="1450721"/>
                  </a:lnTo>
                  <a:lnTo>
                    <a:pt x="885075" y="1466951"/>
                  </a:lnTo>
                  <a:lnTo>
                    <a:pt x="845629" y="1488821"/>
                  </a:lnTo>
                  <a:lnTo>
                    <a:pt x="809840" y="1515833"/>
                  </a:lnTo>
                  <a:lnTo>
                    <a:pt x="778205" y="1547469"/>
                  </a:lnTo>
                  <a:lnTo>
                    <a:pt x="751192" y="1583258"/>
                  </a:lnTo>
                  <a:lnTo>
                    <a:pt x="729322" y="1622704"/>
                  </a:lnTo>
                  <a:lnTo>
                    <a:pt x="713092" y="1665287"/>
                  </a:lnTo>
                  <a:lnTo>
                    <a:pt x="702983" y="1710537"/>
                  </a:lnTo>
                  <a:lnTo>
                    <a:pt x="699516" y="1757934"/>
                  </a:lnTo>
                  <a:lnTo>
                    <a:pt x="702983" y="1805343"/>
                  </a:lnTo>
                  <a:lnTo>
                    <a:pt x="713092" y="1850593"/>
                  </a:lnTo>
                  <a:lnTo>
                    <a:pt x="729322" y="1893176"/>
                  </a:lnTo>
                  <a:lnTo>
                    <a:pt x="751192" y="1932622"/>
                  </a:lnTo>
                  <a:lnTo>
                    <a:pt x="778205" y="1968411"/>
                  </a:lnTo>
                  <a:lnTo>
                    <a:pt x="809840" y="2000046"/>
                  </a:lnTo>
                  <a:lnTo>
                    <a:pt x="845629" y="2027059"/>
                  </a:lnTo>
                  <a:lnTo>
                    <a:pt x="885075" y="2048929"/>
                  </a:lnTo>
                  <a:lnTo>
                    <a:pt x="927658" y="2065159"/>
                  </a:lnTo>
                  <a:lnTo>
                    <a:pt x="972908" y="2075268"/>
                  </a:lnTo>
                  <a:lnTo>
                    <a:pt x="1020318" y="2078736"/>
                  </a:lnTo>
                  <a:lnTo>
                    <a:pt x="1067714" y="2075268"/>
                  </a:lnTo>
                  <a:lnTo>
                    <a:pt x="1112964" y="2065159"/>
                  </a:lnTo>
                  <a:lnTo>
                    <a:pt x="1155547" y="2048929"/>
                  </a:lnTo>
                  <a:lnTo>
                    <a:pt x="1194993" y="2027059"/>
                  </a:lnTo>
                  <a:lnTo>
                    <a:pt x="1230782" y="2000046"/>
                  </a:lnTo>
                  <a:lnTo>
                    <a:pt x="1262418" y="1968411"/>
                  </a:lnTo>
                  <a:lnTo>
                    <a:pt x="1289431" y="1932622"/>
                  </a:lnTo>
                  <a:lnTo>
                    <a:pt x="1311300" y="1893176"/>
                  </a:lnTo>
                  <a:lnTo>
                    <a:pt x="1327531" y="1850593"/>
                  </a:lnTo>
                  <a:lnTo>
                    <a:pt x="1337640" y="1805343"/>
                  </a:lnTo>
                  <a:lnTo>
                    <a:pt x="1341120" y="1757934"/>
                  </a:lnTo>
                  <a:close/>
                </a:path>
              </a:pathLst>
            </a:custGeom>
            <a:solidFill>
              <a:srgbClr val="0E6EC5"/>
            </a:solidFill>
          </p:spPr>
          <p:txBody>
            <a:bodyPr wrap="square" lIns="0" tIns="0" rIns="0" bIns="0" rtlCol="0"/>
            <a:lstStyle/>
            <a:p>
              <a:endParaRPr/>
            </a:p>
          </p:txBody>
        </p:sp>
        <p:sp>
          <p:nvSpPr>
            <p:cNvPr id="21" name="object 21"/>
            <p:cNvSpPr/>
            <p:nvPr/>
          </p:nvSpPr>
          <p:spPr>
            <a:xfrm>
              <a:off x="1091183" y="5500115"/>
              <a:ext cx="137159" cy="137159"/>
            </a:xfrm>
            <a:prstGeom prst="rect">
              <a:avLst/>
            </a:prstGeom>
            <a:blipFill>
              <a:blip r:embed="rId4" cstate="print"/>
              <a:stretch>
                <a:fillRect/>
              </a:stretch>
            </a:blipFill>
          </p:spPr>
          <p:txBody>
            <a:bodyPr wrap="square" lIns="0" tIns="0" rIns="0" bIns="0" rtlCol="0"/>
            <a:lstStyle/>
            <a:p>
              <a:endParaRPr/>
            </a:p>
          </p:txBody>
        </p:sp>
        <p:sp>
          <p:nvSpPr>
            <p:cNvPr id="22" name="object 22"/>
            <p:cNvSpPr/>
            <p:nvPr/>
          </p:nvSpPr>
          <p:spPr>
            <a:xfrm>
              <a:off x="1664195" y="4495800"/>
              <a:ext cx="607060" cy="1567180"/>
            </a:xfrm>
            <a:custGeom>
              <a:avLst/>
              <a:gdLst/>
              <a:ahLst/>
              <a:cxnLst/>
              <a:rect l="l" t="t" r="r" b="b"/>
              <a:pathLst>
                <a:path w="607060" h="1567179">
                  <a:moveTo>
                    <a:pt x="274332" y="1429512"/>
                  </a:moveTo>
                  <a:lnTo>
                    <a:pt x="267322" y="1386166"/>
                  </a:lnTo>
                  <a:lnTo>
                    <a:pt x="247840" y="1348511"/>
                  </a:lnTo>
                  <a:lnTo>
                    <a:pt x="218147" y="1318818"/>
                  </a:lnTo>
                  <a:lnTo>
                    <a:pt x="180492" y="1299349"/>
                  </a:lnTo>
                  <a:lnTo>
                    <a:pt x="137172" y="1292352"/>
                  </a:lnTo>
                  <a:lnTo>
                    <a:pt x="93840" y="1299349"/>
                  </a:lnTo>
                  <a:lnTo>
                    <a:pt x="56184" y="1318818"/>
                  </a:lnTo>
                  <a:lnTo>
                    <a:pt x="26492" y="1348511"/>
                  </a:lnTo>
                  <a:lnTo>
                    <a:pt x="7010" y="1386166"/>
                  </a:lnTo>
                  <a:lnTo>
                    <a:pt x="0" y="1429512"/>
                  </a:lnTo>
                  <a:lnTo>
                    <a:pt x="7010" y="1472869"/>
                  </a:lnTo>
                  <a:lnTo>
                    <a:pt x="26492" y="1510525"/>
                  </a:lnTo>
                  <a:lnTo>
                    <a:pt x="56184" y="1540217"/>
                  </a:lnTo>
                  <a:lnTo>
                    <a:pt x="93840" y="1559687"/>
                  </a:lnTo>
                  <a:lnTo>
                    <a:pt x="137172" y="1566672"/>
                  </a:lnTo>
                  <a:lnTo>
                    <a:pt x="180492" y="1559687"/>
                  </a:lnTo>
                  <a:lnTo>
                    <a:pt x="218147" y="1540217"/>
                  </a:lnTo>
                  <a:lnTo>
                    <a:pt x="247840" y="1510525"/>
                  </a:lnTo>
                  <a:lnTo>
                    <a:pt x="267322" y="1472869"/>
                  </a:lnTo>
                  <a:lnTo>
                    <a:pt x="274332" y="1429512"/>
                  </a:lnTo>
                  <a:close/>
                </a:path>
                <a:path w="607060" h="1567179">
                  <a:moveTo>
                    <a:pt x="606564" y="182880"/>
                  </a:moveTo>
                  <a:lnTo>
                    <a:pt x="600024" y="134277"/>
                  </a:lnTo>
                  <a:lnTo>
                    <a:pt x="581583" y="90601"/>
                  </a:lnTo>
                  <a:lnTo>
                    <a:pt x="552983" y="53581"/>
                  </a:lnTo>
                  <a:lnTo>
                    <a:pt x="515962" y="24980"/>
                  </a:lnTo>
                  <a:lnTo>
                    <a:pt x="472287" y="6540"/>
                  </a:lnTo>
                  <a:lnTo>
                    <a:pt x="423684" y="0"/>
                  </a:lnTo>
                  <a:lnTo>
                    <a:pt x="375069" y="6540"/>
                  </a:lnTo>
                  <a:lnTo>
                    <a:pt x="331393" y="24980"/>
                  </a:lnTo>
                  <a:lnTo>
                    <a:pt x="294373" y="53581"/>
                  </a:lnTo>
                  <a:lnTo>
                    <a:pt x="265772" y="90601"/>
                  </a:lnTo>
                  <a:lnTo>
                    <a:pt x="247332" y="134277"/>
                  </a:lnTo>
                  <a:lnTo>
                    <a:pt x="240804" y="182880"/>
                  </a:lnTo>
                  <a:lnTo>
                    <a:pt x="247332" y="231495"/>
                  </a:lnTo>
                  <a:lnTo>
                    <a:pt x="265772" y="275170"/>
                  </a:lnTo>
                  <a:lnTo>
                    <a:pt x="294373" y="312191"/>
                  </a:lnTo>
                  <a:lnTo>
                    <a:pt x="331393" y="340791"/>
                  </a:lnTo>
                  <a:lnTo>
                    <a:pt x="375069" y="359232"/>
                  </a:lnTo>
                  <a:lnTo>
                    <a:pt x="423684" y="365760"/>
                  </a:lnTo>
                  <a:lnTo>
                    <a:pt x="472287" y="359232"/>
                  </a:lnTo>
                  <a:lnTo>
                    <a:pt x="515962" y="340791"/>
                  </a:lnTo>
                  <a:lnTo>
                    <a:pt x="552983" y="312191"/>
                  </a:lnTo>
                  <a:lnTo>
                    <a:pt x="581583" y="275170"/>
                  </a:lnTo>
                  <a:lnTo>
                    <a:pt x="600024" y="231495"/>
                  </a:lnTo>
                  <a:lnTo>
                    <a:pt x="606564" y="182880"/>
                  </a:lnTo>
                  <a:close/>
                </a:path>
              </a:pathLst>
            </a:custGeom>
            <a:solidFill>
              <a:srgbClr val="0E6EC5"/>
            </a:solidFill>
          </p:spPr>
          <p:txBody>
            <a:bodyPr wrap="square" lIns="0" tIns="0" rIns="0" bIns="0" rtlCol="0"/>
            <a:lstStyle/>
            <a:p>
              <a:endParaRPr/>
            </a:p>
          </p:txBody>
        </p:sp>
      </p:grpSp>
      <p:sp>
        <p:nvSpPr>
          <p:cNvPr id="23" name="object 23"/>
          <p:cNvSpPr txBox="1"/>
          <p:nvPr/>
        </p:nvSpPr>
        <p:spPr>
          <a:xfrm>
            <a:off x="1981200" y="990600"/>
            <a:ext cx="6629400" cy="936154"/>
          </a:xfrm>
          <a:prstGeom prst="rect">
            <a:avLst/>
          </a:prstGeom>
        </p:spPr>
        <p:txBody>
          <a:bodyPr vert="horz" wrap="square" lIns="0" tIns="12700" rIns="0" bIns="0" rtlCol="0">
            <a:spAutoFit/>
          </a:bodyPr>
          <a:lstStyle/>
          <a:p>
            <a:pPr marL="38100" marR="17780" algn="just">
              <a:lnSpc>
                <a:spcPct val="100000"/>
              </a:lnSpc>
              <a:spcBef>
                <a:spcPts val="100"/>
              </a:spcBef>
            </a:pPr>
            <a:r>
              <a:rPr sz="3000" b="1" spc="-35" dirty="0">
                <a:solidFill>
                  <a:srgbClr val="04607A"/>
                </a:solidFill>
                <a:latin typeface="Arial"/>
                <a:cs typeface="Arial"/>
              </a:rPr>
              <a:t>V</a:t>
            </a:r>
            <a:r>
              <a:rPr sz="2400" b="1" spc="-35" dirty="0">
                <a:solidFill>
                  <a:srgbClr val="04607A"/>
                </a:solidFill>
                <a:latin typeface="Arial"/>
                <a:cs typeface="Arial"/>
              </a:rPr>
              <a:t>ASCULAR </a:t>
            </a:r>
            <a:r>
              <a:rPr sz="3000" b="1" dirty="0">
                <a:solidFill>
                  <a:srgbClr val="04607A"/>
                </a:solidFill>
                <a:latin typeface="Arial"/>
                <a:cs typeface="Arial"/>
              </a:rPr>
              <a:t>C</a:t>
            </a:r>
            <a:r>
              <a:rPr sz="2400" b="1" dirty="0">
                <a:solidFill>
                  <a:srgbClr val="04607A"/>
                </a:solidFill>
                <a:latin typeface="Arial"/>
                <a:cs typeface="Arial"/>
              </a:rPr>
              <a:t>AMBIUM </a:t>
            </a:r>
            <a:r>
              <a:rPr sz="3000" b="1" spc="-5" dirty="0">
                <a:solidFill>
                  <a:srgbClr val="04607A"/>
                </a:solidFill>
                <a:latin typeface="Arial"/>
                <a:cs typeface="Arial"/>
              </a:rPr>
              <a:t>&amp; S</a:t>
            </a:r>
            <a:r>
              <a:rPr sz="2400" b="1" spc="-5" dirty="0">
                <a:solidFill>
                  <a:srgbClr val="04607A"/>
                </a:solidFill>
                <a:latin typeface="Arial"/>
                <a:cs typeface="Arial"/>
              </a:rPr>
              <a:t>EASONAL  ACTIVITY </a:t>
            </a:r>
            <a:r>
              <a:rPr sz="3000" b="1" spc="-5" dirty="0">
                <a:solidFill>
                  <a:srgbClr val="04607A"/>
                </a:solidFill>
                <a:latin typeface="Arial"/>
                <a:cs typeface="Arial"/>
              </a:rPr>
              <a:t>&amp; </a:t>
            </a:r>
            <a:r>
              <a:rPr sz="2400" b="1" dirty="0">
                <a:solidFill>
                  <a:srgbClr val="04607A"/>
                </a:solidFill>
                <a:latin typeface="Arial"/>
                <a:cs typeface="Arial"/>
              </a:rPr>
              <a:t>ITS </a:t>
            </a:r>
            <a:r>
              <a:rPr sz="3000" b="1" dirty="0">
                <a:solidFill>
                  <a:srgbClr val="04607A"/>
                </a:solidFill>
                <a:latin typeface="Arial"/>
                <a:cs typeface="Arial"/>
              </a:rPr>
              <a:t>R</a:t>
            </a:r>
            <a:r>
              <a:rPr sz="2400" b="1" dirty="0">
                <a:solidFill>
                  <a:srgbClr val="04607A"/>
                </a:solidFill>
                <a:latin typeface="Arial"/>
                <a:cs typeface="Arial"/>
              </a:rPr>
              <a:t>OLE IN </a:t>
            </a:r>
            <a:r>
              <a:rPr sz="3000" b="1" dirty="0">
                <a:solidFill>
                  <a:srgbClr val="04607A"/>
                </a:solidFill>
                <a:latin typeface="Arial"/>
                <a:cs typeface="Arial"/>
              </a:rPr>
              <a:t>S</a:t>
            </a:r>
            <a:r>
              <a:rPr sz="2400" b="1" dirty="0">
                <a:solidFill>
                  <a:srgbClr val="04607A"/>
                </a:solidFill>
                <a:latin typeface="Arial"/>
                <a:cs typeface="Arial"/>
              </a:rPr>
              <a:t>TEM </a:t>
            </a:r>
            <a:r>
              <a:rPr sz="3000" b="1" spc="-5" dirty="0">
                <a:solidFill>
                  <a:srgbClr val="04607A"/>
                </a:solidFill>
                <a:latin typeface="Arial"/>
                <a:cs typeface="Arial"/>
              </a:rPr>
              <a:t>&amp;  </a:t>
            </a:r>
            <a:r>
              <a:rPr sz="3000" b="1" dirty="0" smtClean="0">
                <a:solidFill>
                  <a:srgbClr val="04607A"/>
                </a:solidFill>
                <a:latin typeface="Arial"/>
                <a:cs typeface="Arial"/>
              </a:rPr>
              <a:t>R</a:t>
            </a:r>
            <a:r>
              <a:rPr sz="2400" b="1" dirty="0" smtClean="0">
                <a:solidFill>
                  <a:srgbClr val="04607A"/>
                </a:solidFill>
                <a:latin typeface="Arial"/>
                <a:cs typeface="Arial"/>
              </a:rPr>
              <a:t>OOT</a:t>
            </a:r>
            <a:endParaRPr sz="2400" dirty="0">
              <a:latin typeface="Arial"/>
              <a:cs typeface="Arial"/>
            </a:endParaRPr>
          </a:p>
        </p:txBody>
      </p:sp>
    </p:spTree>
  </p:cSld>
  <p:clrMapOvr>
    <a:masterClrMapping/>
  </p:clrMapOvr>
  <p:transition advTm="23833"/>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685800"/>
            <a:ext cx="7693660" cy="4431983"/>
          </a:xfrm>
        </p:spPr>
        <p:txBody>
          <a:bodyPr/>
          <a:lstStyle/>
          <a:p>
            <a:pPr algn="just"/>
            <a:r>
              <a:rPr lang="en-US" b="1" dirty="0" smtClean="0"/>
              <a:t>Vascular Cambium</a:t>
            </a:r>
          </a:p>
          <a:p>
            <a:pPr algn="just"/>
            <a:endParaRPr lang="en-US" dirty="0" smtClean="0"/>
          </a:p>
          <a:p>
            <a:pPr algn="just"/>
            <a:r>
              <a:rPr lang="en-US" dirty="0" smtClean="0"/>
              <a:t>The vascular cambium is a lateral meristem that develops either as longitudinal strands or as a hollow cylinder. </a:t>
            </a:r>
          </a:p>
          <a:p>
            <a:pPr algn="just"/>
            <a:endParaRPr lang="en-US" dirty="0" smtClean="0"/>
          </a:p>
          <a:p>
            <a:pPr algn="just"/>
            <a:r>
              <a:rPr lang="en-US" dirty="0" smtClean="0"/>
              <a:t>In the woody dicotyledons and gymnosperms the primary vascular tissues of the stem and root exist for only a relatively short period, and their function is taken over by the secondary vascular tissues which are produced by the cambium. </a:t>
            </a:r>
          </a:p>
          <a:p>
            <a:endParaRPr lang="en-IN" dirty="0"/>
          </a:p>
        </p:txBody>
      </p:sp>
      <p:sp>
        <p:nvSpPr>
          <p:cNvPr id="4" name="Rectangle 3"/>
          <p:cNvSpPr/>
          <p:nvPr/>
        </p:nvSpPr>
        <p:spPr>
          <a:xfrm>
            <a:off x="533400" y="4960203"/>
            <a:ext cx="7772400" cy="830997"/>
          </a:xfrm>
          <a:prstGeom prst="rect">
            <a:avLst/>
          </a:prstGeom>
        </p:spPr>
        <p:txBody>
          <a:bodyPr wrap="square">
            <a:spAutoFit/>
          </a:bodyPr>
          <a:lstStyle/>
          <a:p>
            <a:pPr algn="just">
              <a:defRPr/>
            </a:pPr>
            <a:r>
              <a:rPr lang="en-US" sz="2400" dirty="0" smtClean="0"/>
              <a:t>In many herbaceous angiosperms, and also in most of the lower vascular plants, cambium is absent or vestigial. </a:t>
            </a:r>
          </a:p>
        </p:txBody>
      </p:sp>
    </p:spTree>
  </p:cSld>
  <p:clrMapOvr>
    <a:masterClrMapping/>
  </p:clrMapOvr>
  <p:transition advTm="184392"/>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533400"/>
            <a:ext cx="7696200" cy="6001643"/>
          </a:xfrm>
          <a:prstGeom prst="rect">
            <a:avLst/>
          </a:prstGeom>
        </p:spPr>
        <p:txBody>
          <a:bodyPr wrap="square">
            <a:spAutoFit/>
          </a:bodyPr>
          <a:lstStyle/>
          <a:p>
            <a:pPr algn="just">
              <a:defRPr/>
            </a:pPr>
            <a:r>
              <a:rPr lang="en-US" sz="3200" dirty="0"/>
              <a:t>Secondary growth occurs in all gymnosperms, many dicots and just a few monocots.  </a:t>
            </a:r>
            <a:endParaRPr lang="en-US" sz="3200" dirty="0" smtClean="0"/>
          </a:p>
          <a:p>
            <a:pPr algn="just">
              <a:defRPr/>
            </a:pPr>
            <a:endParaRPr lang="en-US" sz="3200" dirty="0" smtClean="0"/>
          </a:p>
          <a:p>
            <a:pPr algn="just">
              <a:defRPr/>
            </a:pPr>
            <a:r>
              <a:rPr lang="en-US" sz="3200" dirty="0" smtClean="0"/>
              <a:t>Secondary </a:t>
            </a:r>
            <a:r>
              <a:rPr lang="en-US" sz="3200" dirty="0"/>
              <a:t>growth of the plant body allows for the plant to increase in size radially and is brought about by the lateral meristems. </a:t>
            </a:r>
            <a:endParaRPr lang="en-US" sz="3200" dirty="0" smtClean="0"/>
          </a:p>
          <a:p>
            <a:pPr algn="just">
              <a:defRPr/>
            </a:pPr>
            <a:endParaRPr lang="en-US" sz="3200" dirty="0" smtClean="0"/>
          </a:p>
          <a:p>
            <a:pPr algn="just">
              <a:defRPr/>
            </a:pPr>
            <a:r>
              <a:rPr lang="en-US" sz="3200" dirty="0" smtClean="0"/>
              <a:t>There </a:t>
            </a:r>
            <a:r>
              <a:rPr lang="en-US" sz="3200" dirty="0"/>
              <a:t>are two lateral meristems:  the </a:t>
            </a:r>
            <a:r>
              <a:rPr lang="en-US" sz="3200" dirty="0">
                <a:solidFill>
                  <a:srgbClr val="C00000"/>
                </a:solidFill>
              </a:rPr>
              <a:t>vascular cambium</a:t>
            </a:r>
            <a:r>
              <a:rPr lang="en-US" sz="3200" dirty="0"/>
              <a:t> gives rise to secondary phloem and secondary xylem, whereas the </a:t>
            </a:r>
            <a:r>
              <a:rPr lang="en-US" sz="3200" dirty="0" err="1">
                <a:solidFill>
                  <a:srgbClr val="C00000"/>
                </a:solidFill>
              </a:rPr>
              <a:t>Phellogen</a:t>
            </a:r>
            <a:r>
              <a:rPr lang="en-US" sz="3200" dirty="0"/>
              <a:t> gives rise to </a:t>
            </a:r>
            <a:r>
              <a:rPr lang="en-US" sz="3200" dirty="0" err="1">
                <a:solidFill>
                  <a:srgbClr val="C00000"/>
                </a:solidFill>
              </a:rPr>
              <a:t>periderm</a:t>
            </a:r>
            <a:r>
              <a:rPr lang="en-US" sz="3200" dirty="0"/>
              <a:t>. </a:t>
            </a:r>
          </a:p>
        </p:txBody>
      </p:sp>
    </p:spTree>
  </p:cSld>
  <p:clrMapOvr>
    <a:masterClrMapping/>
  </p:clrMapOvr>
  <p:transition advTm="147444"/>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457200"/>
            <a:ext cx="3378835" cy="482600"/>
          </a:xfrm>
          <a:prstGeom prst="rect">
            <a:avLst/>
          </a:prstGeom>
        </p:spPr>
        <p:txBody>
          <a:bodyPr vert="horz" wrap="square" lIns="0" tIns="12700" rIns="0" bIns="0" rtlCol="0">
            <a:spAutoFit/>
          </a:bodyPr>
          <a:lstStyle/>
          <a:p>
            <a:pPr marL="12700">
              <a:lnSpc>
                <a:spcPct val="100000"/>
              </a:lnSpc>
              <a:spcBef>
                <a:spcPts val="100"/>
              </a:spcBef>
            </a:pPr>
            <a:r>
              <a:rPr sz="3000" spc="-35" dirty="0"/>
              <a:t>V</a:t>
            </a:r>
            <a:r>
              <a:rPr spc="-35" dirty="0"/>
              <a:t>ASCULAR</a:t>
            </a:r>
            <a:r>
              <a:rPr spc="150" dirty="0"/>
              <a:t> </a:t>
            </a:r>
            <a:r>
              <a:rPr sz="3000" dirty="0"/>
              <a:t>C</a:t>
            </a:r>
            <a:r>
              <a:rPr dirty="0"/>
              <a:t>AMBIUM</a:t>
            </a:r>
            <a:endParaRPr sz="3000" dirty="0"/>
          </a:p>
        </p:txBody>
      </p:sp>
      <p:sp>
        <p:nvSpPr>
          <p:cNvPr id="3" name="object 3"/>
          <p:cNvSpPr txBox="1"/>
          <p:nvPr/>
        </p:nvSpPr>
        <p:spPr>
          <a:xfrm>
            <a:off x="533400" y="1066800"/>
            <a:ext cx="7311390" cy="2296795"/>
          </a:xfrm>
          <a:prstGeom prst="rect">
            <a:avLst/>
          </a:prstGeom>
        </p:spPr>
        <p:txBody>
          <a:bodyPr vert="horz" wrap="square" lIns="0" tIns="12700" rIns="0" bIns="0" rtlCol="0">
            <a:spAutoFit/>
          </a:bodyPr>
          <a:lstStyle/>
          <a:p>
            <a:pPr marL="286385" marR="6350" indent="-274320" algn="just">
              <a:lnSpc>
                <a:spcPct val="100000"/>
              </a:lnSpc>
              <a:spcBef>
                <a:spcPts val="100"/>
              </a:spcBef>
              <a:buClr>
                <a:srgbClr val="0E6EC5"/>
              </a:buClr>
              <a:buSzPct val="68750"/>
              <a:buFont typeface="Wingdings"/>
              <a:buChar char=""/>
              <a:tabLst>
                <a:tab pos="287020" algn="l"/>
              </a:tabLst>
            </a:pPr>
            <a:r>
              <a:rPr sz="2400" spc="-5" dirty="0">
                <a:latin typeface="Arial"/>
                <a:cs typeface="Arial"/>
              </a:rPr>
              <a:t>The </a:t>
            </a:r>
            <a:r>
              <a:rPr sz="2400" b="1" dirty="0">
                <a:latin typeface="Arial"/>
                <a:cs typeface="Arial"/>
              </a:rPr>
              <a:t>vascular </a:t>
            </a:r>
            <a:r>
              <a:rPr sz="2400" b="1" spc="-5" dirty="0">
                <a:latin typeface="Arial"/>
                <a:cs typeface="Arial"/>
              </a:rPr>
              <a:t>cambium </a:t>
            </a:r>
            <a:r>
              <a:rPr sz="2400" spc="-5" dirty="0">
                <a:latin typeface="Arial"/>
                <a:cs typeface="Arial"/>
              </a:rPr>
              <a:t>(pl. cambia or </a:t>
            </a:r>
            <a:r>
              <a:rPr sz="2400" dirty="0">
                <a:latin typeface="Arial"/>
                <a:cs typeface="Arial"/>
              </a:rPr>
              <a:t>cambiums)  </a:t>
            </a:r>
            <a:r>
              <a:rPr sz="2400" spc="-5" dirty="0">
                <a:latin typeface="Arial"/>
                <a:cs typeface="Arial"/>
              </a:rPr>
              <a:t>is a lateral </a:t>
            </a:r>
            <a:r>
              <a:rPr sz="2400" dirty="0">
                <a:latin typeface="Arial"/>
                <a:cs typeface="Arial"/>
              </a:rPr>
              <a:t>meristem </a:t>
            </a:r>
            <a:r>
              <a:rPr sz="2400" spc="-5" dirty="0">
                <a:latin typeface="Arial"/>
                <a:cs typeface="Arial"/>
              </a:rPr>
              <a:t>in </a:t>
            </a:r>
            <a:r>
              <a:rPr sz="2400" dirty="0">
                <a:latin typeface="Arial"/>
                <a:cs typeface="Arial"/>
              </a:rPr>
              <a:t>the </a:t>
            </a:r>
            <a:r>
              <a:rPr sz="2400" b="1" spc="-5" dirty="0">
                <a:latin typeface="Arial"/>
                <a:cs typeface="Arial"/>
              </a:rPr>
              <a:t>vascular </a:t>
            </a:r>
            <a:r>
              <a:rPr sz="2400" dirty="0">
                <a:latin typeface="Arial"/>
                <a:cs typeface="Arial"/>
              </a:rPr>
              <a:t>tissue </a:t>
            </a:r>
            <a:r>
              <a:rPr sz="2400" spc="-5" dirty="0">
                <a:latin typeface="Arial"/>
                <a:cs typeface="Arial"/>
              </a:rPr>
              <a:t>of  plants.</a:t>
            </a:r>
            <a:endParaRPr sz="2400" dirty="0">
              <a:latin typeface="Arial"/>
              <a:cs typeface="Arial"/>
            </a:endParaRPr>
          </a:p>
          <a:p>
            <a:pPr marL="286385" marR="5080" indent="-274320" algn="just">
              <a:lnSpc>
                <a:spcPct val="100000"/>
              </a:lnSpc>
              <a:spcBef>
                <a:spcPts val="600"/>
              </a:spcBef>
              <a:buClr>
                <a:srgbClr val="0E6EC5"/>
              </a:buClr>
              <a:buSzPct val="68750"/>
              <a:buFont typeface="Wingdings"/>
              <a:buChar char=""/>
              <a:tabLst>
                <a:tab pos="366395" algn="l"/>
              </a:tabLst>
            </a:pPr>
            <a:r>
              <a:rPr sz="2400" dirty="0" smtClean="0">
                <a:latin typeface="Arial"/>
                <a:cs typeface="Arial"/>
              </a:rPr>
              <a:t>The </a:t>
            </a:r>
            <a:r>
              <a:rPr sz="2400" b="1" spc="-5" dirty="0">
                <a:latin typeface="Arial"/>
                <a:cs typeface="Arial"/>
              </a:rPr>
              <a:t>vascular </a:t>
            </a:r>
            <a:r>
              <a:rPr sz="2400" b="1" dirty="0">
                <a:latin typeface="Arial"/>
                <a:cs typeface="Arial"/>
              </a:rPr>
              <a:t>cambium </a:t>
            </a:r>
            <a:r>
              <a:rPr sz="2400" spc="-5" dirty="0">
                <a:latin typeface="Arial"/>
                <a:cs typeface="Arial"/>
              </a:rPr>
              <a:t>is a cylindrical layer  of </a:t>
            </a:r>
            <a:r>
              <a:rPr sz="2400" b="1" spc="-5" dirty="0">
                <a:latin typeface="Arial"/>
                <a:cs typeface="Arial"/>
              </a:rPr>
              <a:t>cambium </a:t>
            </a:r>
            <a:r>
              <a:rPr sz="2400" dirty="0">
                <a:latin typeface="Arial"/>
                <a:cs typeface="Arial"/>
              </a:rPr>
              <a:t>that </a:t>
            </a:r>
            <a:r>
              <a:rPr sz="2400" spc="-5" dirty="0">
                <a:latin typeface="Arial"/>
                <a:cs typeface="Arial"/>
              </a:rPr>
              <a:t>runs through the </a:t>
            </a:r>
            <a:r>
              <a:rPr sz="2400" dirty="0">
                <a:latin typeface="Arial"/>
                <a:cs typeface="Arial"/>
              </a:rPr>
              <a:t>stem </a:t>
            </a:r>
            <a:r>
              <a:rPr sz="2400" spc="-5" dirty="0">
                <a:latin typeface="Arial"/>
                <a:cs typeface="Arial"/>
              </a:rPr>
              <a:t>of a plant  </a:t>
            </a:r>
            <a:r>
              <a:rPr sz="2400" dirty="0">
                <a:latin typeface="Arial"/>
                <a:cs typeface="Arial"/>
              </a:rPr>
              <a:t>that </a:t>
            </a:r>
            <a:r>
              <a:rPr sz="2400" spc="-5" dirty="0">
                <a:latin typeface="Arial"/>
                <a:cs typeface="Arial"/>
              </a:rPr>
              <a:t>undergoes </a:t>
            </a:r>
            <a:r>
              <a:rPr sz="2400" dirty="0">
                <a:latin typeface="Arial"/>
                <a:cs typeface="Arial"/>
              </a:rPr>
              <a:t>secondary</a:t>
            </a:r>
            <a:r>
              <a:rPr sz="2400" spc="25" dirty="0">
                <a:latin typeface="Arial"/>
                <a:cs typeface="Arial"/>
              </a:rPr>
              <a:t> </a:t>
            </a:r>
            <a:r>
              <a:rPr sz="2400" spc="-5" dirty="0">
                <a:latin typeface="Arial"/>
                <a:cs typeface="Arial"/>
              </a:rPr>
              <a:t>growth.</a:t>
            </a:r>
            <a:endParaRPr sz="2400" dirty="0">
              <a:latin typeface="Arial"/>
              <a:cs typeface="Arial"/>
            </a:endParaRPr>
          </a:p>
        </p:txBody>
      </p:sp>
      <p:sp>
        <p:nvSpPr>
          <p:cNvPr id="4" name="object 4"/>
          <p:cNvSpPr/>
          <p:nvPr/>
        </p:nvSpPr>
        <p:spPr>
          <a:xfrm>
            <a:off x="914400" y="3657600"/>
            <a:ext cx="6858000" cy="28956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ransition advTm="11647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3400" y="304800"/>
            <a:ext cx="7772400" cy="2954655"/>
          </a:xfrm>
        </p:spPr>
        <p:txBody>
          <a:bodyPr/>
          <a:lstStyle/>
          <a:p>
            <a:pPr algn="just"/>
            <a:r>
              <a:rPr lang="en-GB" dirty="0" smtClean="0"/>
              <a:t>The vascular cambium is unlike the primary meristems of the plant (root and shoot apex) in that it produces new cells and tissues which add to the axial system (i.e. the conducting system) as well as to the radial system (i.e. the lateral transport pathway), whereas the apical meristems of the shoot and root add only to the axial system. </a:t>
            </a:r>
            <a:endParaRPr lang="en-US" dirty="0" smtClean="0"/>
          </a:p>
          <a:p>
            <a:endParaRPr lang="en-IN" dirty="0"/>
          </a:p>
        </p:txBody>
      </p:sp>
      <p:pic>
        <p:nvPicPr>
          <p:cNvPr id="4" name="Picture 4"/>
          <p:cNvPicPr>
            <a:picLocks noChangeAspect="1" noChangeArrowheads="1"/>
          </p:cNvPicPr>
          <p:nvPr/>
        </p:nvPicPr>
        <p:blipFill>
          <a:blip r:embed="rId2" cstate="print"/>
          <a:srcRect/>
          <a:stretch>
            <a:fillRect/>
          </a:stretch>
        </p:blipFill>
        <p:spPr>
          <a:xfrm>
            <a:off x="1371600" y="3048000"/>
            <a:ext cx="6477000" cy="3733800"/>
          </a:xfrm>
          <a:prstGeom prst="rect">
            <a:avLst/>
          </a:prstGeom>
          <a:noFill/>
        </p:spPr>
      </p:pic>
    </p:spTree>
  </p:cSld>
  <p:clrMapOvr>
    <a:masterClrMapping/>
  </p:clrMapOvr>
  <p:transition advTm="130144"/>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891666"/>
            <a:ext cx="3378835" cy="482600"/>
          </a:xfrm>
          <a:prstGeom prst="rect">
            <a:avLst/>
          </a:prstGeom>
        </p:spPr>
        <p:txBody>
          <a:bodyPr vert="horz" wrap="square" lIns="0" tIns="12700" rIns="0" bIns="0" rtlCol="0">
            <a:spAutoFit/>
          </a:bodyPr>
          <a:lstStyle/>
          <a:p>
            <a:pPr marL="12700">
              <a:lnSpc>
                <a:spcPct val="100000"/>
              </a:lnSpc>
              <a:spcBef>
                <a:spcPts val="100"/>
              </a:spcBef>
            </a:pPr>
            <a:r>
              <a:rPr sz="3000" spc="-35" dirty="0"/>
              <a:t>V</a:t>
            </a:r>
            <a:r>
              <a:rPr spc="-35" dirty="0"/>
              <a:t>ASCULAR</a:t>
            </a:r>
            <a:r>
              <a:rPr spc="150" dirty="0"/>
              <a:t> </a:t>
            </a:r>
            <a:r>
              <a:rPr sz="3000" dirty="0"/>
              <a:t>C</a:t>
            </a:r>
            <a:r>
              <a:rPr dirty="0"/>
              <a:t>AMBIUM</a:t>
            </a:r>
            <a:endParaRPr sz="3000"/>
          </a:p>
        </p:txBody>
      </p:sp>
      <p:sp>
        <p:nvSpPr>
          <p:cNvPr id="3" name="object 3"/>
          <p:cNvSpPr/>
          <p:nvPr/>
        </p:nvSpPr>
        <p:spPr>
          <a:xfrm>
            <a:off x="2362200" y="1676400"/>
            <a:ext cx="4440935" cy="452323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ransition advTm="13877"/>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940" y="891666"/>
            <a:ext cx="8072119" cy="461665"/>
          </a:xfrm>
        </p:spPr>
        <p:txBody>
          <a:bodyPr/>
          <a:lstStyle/>
          <a:p>
            <a:r>
              <a:rPr lang="en-IN" sz="3000" spc="-25" dirty="0" smtClean="0"/>
              <a:t>L</a:t>
            </a:r>
            <a:r>
              <a:rPr lang="en-IN" spc="-25" dirty="0" smtClean="0"/>
              <a:t>OCATION </a:t>
            </a:r>
            <a:r>
              <a:rPr lang="en-IN" dirty="0" smtClean="0"/>
              <a:t>OF </a:t>
            </a:r>
            <a:r>
              <a:rPr lang="en-IN" spc="-30" dirty="0" smtClean="0"/>
              <a:t>VASCULAR</a:t>
            </a:r>
            <a:r>
              <a:rPr lang="en-IN" spc="535" dirty="0" smtClean="0"/>
              <a:t> </a:t>
            </a:r>
            <a:r>
              <a:rPr lang="en-IN" spc="-5" dirty="0" smtClean="0"/>
              <a:t>CAMBIUM</a:t>
            </a:r>
            <a:endParaRPr lang="en-IN" dirty="0"/>
          </a:p>
        </p:txBody>
      </p:sp>
      <p:sp>
        <p:nvSpPr>
          <p:cNvPr id="3" name="Rectangle 2"/>
          <p:cNvSpPr/>
          <p:nvPr/>
        </p:nvSpPr>
        <p:spPr>
          <a:xfrm>
            <a:off x="457200" y="1600200"/>
            <a:ext cx="7924800" cy="2385268"/>
          </a:xfrm>
          <a:prstGeom prst="rect">
            <a:avLst/>
          </a:prstGeom>
        </p:spPr>
        <p:txBody>
          <a:bodyPr wrap="square">
            <a:spAutoFit/>
          </a:bodyPr>
          <a:lstStyle/>
          <a:p>
            <a:pPr marL="12700" algn="just">
              <a:lnSpc>
                <a:spcPct val="100000"/>
              </a:lnSpc>
              <a:spcBef>
                <a:spcPts val="700"/>
              </a:spcBef>
            </a:pPr>
            <a:r>
              <a:rPr lang="en-IN" sz="2400" b="1" dirty="0" smtClean="0">
                <a:latin typeface="Arial"/>
                <a:cs typeface="Arial"/>
              </a:rPr>
              <a:t>In</a:t>
            </a:r>
            <a:r>
              <a:rPr lang="en-IN" sz="2400" b="1" spc="-25" dirty="0" smtClean="0">
                <a:latin typeface="Arial"/>
                <a:cs typeface="Arial"/>
              </a:rPr>
              <a:t> </a:t>
            </a:r>
            <a:r>
              <a:rPr lang="en-IN" sz="2400" b="1" spc="-5" dirty="0" smtClean="0">
                <a:latin typeface="Arial"/>
                <a:cs typeface="Arial"/>
              </a:rPr>
              <a:t>Dicots:</a:t>
            </a:r>
            <a:endParaRPr lang="en-IN" sz="2400" dirty="0" smtClean="0">
              <a:latin typeface="Arial"/>
              <a:cs typeface="Arial"/>
            </a:endParaRPr>
          </a:p>
          <a:p>
            <a:pPr marL="12700" marR="5080" algn="just">
              <a:lnSpc>
                <a:spcPct val="100000"/>
              </a:lnSpc>
              <a:spcBef>
                <a:spcPts val="605"/>
              </a:spcBef>
            </a:pPr>
            <a:r>
              <a:rPr lang="en-IN" sz="2400" spc="-5" dirty="0" smtClean="0">
                <a:latin typeface="Arial"/>
                <a:cs typeface="Arial"/>
              </a:rPr>
              <a:t>The </a:t>
            </a:r>
            <a:r>
              <a:rPr lang="en-IN" sz="2400" b="1" dirty="0" smtClean="0">
                <a:latin typeface="Arial"/>
                <a:cs typeface="Arial"/>
              </a:rPr>
              <a:t>vascular </a:t>
            </a:r>
            <a:r>
              <a:rPr lang="en-IN" sz="2400" b="1" spc="-5" dirty="0" smtClean="0">
                <a:latin typeface="Arial"/>
                <a:cs typeface="Arial"/>
              </a:rPr>
              <a:t>cambium </a:t>
            </a:r>
            <a:r>
              <a:rPr lang="en-IN" sz="2400" spc="-5" dirty="0" smtClean="0">
                <a:latin typeface="Arial"/>
                <a:cs typeface="Arial"/>
              </a:rPr>
              <a:t>in </a:t>
            </a:r>
            <a:r>
              <a:rPr lang="en-IN" sz="2400" dirty="0" err="1" smtClean="0">
                <a:latin typeface="Arial"/>
                <a:cs typeface="Arial"/>
              </a:rPr>
              <a:t>dicot</a:t>
            </a:r>
            <a:r>
              <a:rPr lang="en-IN" sz="2400" dirty="0" smtClean="0">
                <a:latin typeface="Arial"/>
                <a:cs typeface="Arial"/>
              </a:rPr>
              <a:t> </a:t>
            </a:r>
            <a:r>
              <a:rPr lang="en-IN" sz="2400" spc="-5" dirty="0" smtClean="0">
                <a:latin typeface="Arial"/>
                <a:cs typeface="Arial"/>
              </a:rPr>
              <a:t>stems </a:t>
            </a:r>
            <a:r>
              <a:rPr lang="en-IN" sz="2400" spc="-10" dirty="0" smtClean="0">
                <a:latin typeface="Arial"/>
                <a:cs typeface="Arial"/>
              </a:rPr>
              <a:t>and </a:t>
            </a:r>
            <a:r>
              <a:rPr lang="en-IN" sz="2400" dirty="0" smtClean="0">
                <a:latin typeface="Arial"/>
                <a:cs typeface="Arial"/>
              </a:rPr>
              <a:t>roots is  </a:t>
            </a:r>
            <a:r>
              <a:rPr lang="en-IN" sz="2400" spc="-5" dirty="0" smtClean="0">
                <a:latin typeface="Arial"/>
                <a:cs typeface="Arial"/>
              </a:rPr>
              <a:t>located between </a:t>
            </a:r>
            <a:r>
              <a:rPr lang="en-IN" sz="2400" dirty="0" smtClean="0">
                <a:latin typeface="Arial"/>
                <a:cs typeface="Arial"/>
              </a:rPr>
              <a:t>the </a:t>
            </a:r>
            <a:r>
              <a:rPr lang="en-IN" sz="2400" spc="-5" dirty="0" smtClean="0">
                <a:latin typeface="Arial"/>
                <a:cs typeface="Arial"/>
              </a:rPr>
              <a:t>xylem </a:t>
            </a:r>
            <a:r>
              <a:rPr lang="en-IN" sz="2400" dirty="0" smtClean="0">
                <a:latin typeface="Arial"/>
                <a:cs typeface="Arial"/>
              </a:rPr>
              <a:t>and the phloem in  </a:t>
            </a:r>
            <a:r>
              <a:rPr lang="en-IN" sz="2400" spc="-5" dirty="0" smtClean="0">
                <a:latin typeface="Arial"/>
                <a:cs typeface="Arial"/>
              </a:rPr>
              <a:t>the</a:t>
            </a:r>
            <a:r>
              <a:rPr lang="en-IN" sz="2400" spc="459" dirty="0" smtClean="0">
                <a:latin typeface="Arial"/>
                <a:cs typeface="Arial"/>
              </a:rPr>
              <a:t> </a:t>
            </a:r>
            <a:r>
              <a:rPr lang="en-IN" sz="2400" b="1" spc="-5" dirty="0" smtClean="0">
                <a:latin typeface="Arial"/>
                <a:cs typeface="Arial"/>
              </a:rPr>
              <a:t>stem</a:t>
            </a:r>
            <a:r>
              <a:rPr lang="en-IN" sz="2400" b="1" spc="465" dirty="0" smtClean="0">
                <a:latin typeface="Arial"/>
                <a:cs typeface="Arial"/>
              </a:rPr>
              <a:t> </a:t>
            </a:r>
            <a:r>
              <a:rPr lang="en-IN" sz="2400" spc="-5" dirty="0" smtClean="0">
                <a:latin typeface="Arial"/>
                <a:cs typeface="Arial"/>
              </a:rPr>
              <a:t>and</a:t>
            </a:r>
            <a:r>
              <a:rPr lang="en-IN" sz="2400" spc="459" dirty="0" smtClean="0">
                <a:latin typeface="Arial"/>
                <a:cs typeface="Arial"/>
              </a:rPr>
              <a:t> </a:t>
            </a:r>
            <a:r>
              <a:rPr lang="en-IN" sz="2400" dirty="0" smtClean="0">
                <a:latin typeface="Arial"/>
                <a:cs typeface="Arial"/>
              </a:rPr>
              <a:t>root</a:t>
            </a:r>
            <a:r>
              <a:rPr lang="en-IN" sz="2400" spc="465" dirty="0" smtClean="0">
                <a:latin typeface="Arial"/>
                <a:cs typeface="Arial"/>
              </a:rPr>
              <a:t> </a:t>
            </a:r>
            <a:r>
              <a:rPr lang="en-IN" sz="2400" spc="-5" dirty="0" smtClean="0">
                <a:latin typeface="Arial"/>
                <a:cs typeface="Arial"/>
              </a:rPr>
              <a:t>of</a:t>
            </a:r>
            <a:r>
              <a:rPr lang="en-IN" sz="2400" spc="465" dirty="0" smtClean="0">
                <a:latin typeface="Arial"/>
                <a:cs typeface="Arial"/>
              </a:rPr>
              <a:t> </a:t>
            </a:r>
            <a:r>
              <a:rPr lang="en-IN" sz="2400" spc="-5" dirty="0" smtClean="0">
                <a:latin typeface="Arial"/>
                <a:cs typeface="Arial"/>
              </a:rPr>
              <a:t>a</a:t>
            </a:r>
            <a:r>
              <a:rPr lang="en-IN" sz="2400" spc="455" dirty="0" smtClean="0">
                <a:latin typeface="Arial"/>
                <a:cs typeface="Arial"/>
              </a:rPr>
              <a:t> </a:t>
            </a:r>
            <a:r>
              <a:rPr lang="en-IN" sz="2400" b="1" spc="-5" dirty="0" smtClean="0">
                <a:latin typeface="Arial"/>
                <a:cs typeface="Arial"/>
              </a:rPr>
              <a:t>vascular</a:t>
            </a:r>
            <a:r>
              <a:rPr lang="en-IN" sz="2400" b="1" spc="465" dirty="0" smtClean="0">
                <a:latin typeface="Arial"/>
                <a:cs typeface="Arial"/>
              </a:rPr>
              <a:t> </a:t>
            </a:r>
            <a:r>
              <a:rPr lang="en-IN" sz="2400" spc="-5" dirty="0" smtClean="0">
                <a:latin typeface="Arial"/>
                <a:cs typeface="Arial"/>
              </a:rPr>
              <a:t>plant,</a:t>
            </a:r>
            <a:r>
              <a:rPr lang="en-IN" sz="2400" spc="470" dirty="0" smtClean="0">
                <a:latin typeface="Arial"/>
                <a:cs typeface="Arial"/>
              </a:rPr>
              <a:t> </a:t>
            </a:r>
            <a:r>
              <a:rPr lang="en-IN" sz="2400" spc="-5" dirty="0" smtClean="0">
                <a:latin typeface="Arial"/>
                <a:cs typeface="Arial"/>
              </a:rPr>
              <a:t>and</a:t>
            </a:r>
            <a:r>
              <a:rPr lang="en-IN" sz="2400" spc="465" dirty="0" smtClean="0">
                <a:latin typeface="Arial"/>
                <a:cs typeface="Arial"/>
              </a:rPr>
              <a:t> </a:t>
            </a:r>
            <a:r>
              <a:rPr lang="en-IN" sz="2400" spc="-5" dirty="0" smtClean="0">
                <a:latin typeface="Arial"/>
                <a:cs typeface="Arial"/>
              </a:rPr>
              <a:t>is</a:t>
            </a:r>
            <a:r>
              <a:rPr lang="en-IN" sz="2400" spc="459" dirty="0" smtClean="0">
                <a:latin typeface="Arial"/>
                <a:cs typeface="Arial"/>
              </a:rPr>
              <a:t> </a:t>
            </a:r>
            <a:r>
              <a:rPr lang="en-IN" sz="2400" dirty="0" smtClean="0">
                <a:latin typeface="Arial"/>
                <a:cs typeface="Arial"/>
              </a:rPr>
              <a:t>the source of both the </a:t>
            </a:r>
            <a:r>
              <a:rPr lang="en-IN" sz="2400" b="1" dirty="0" smtClean="0">
                <a:latin typeface="Arial"/>
                <a:cs typeface="Arial"/>
              </a:rPr>
              <a:t>secondary</a:t>
            </a:r>
            <a:r>
              <a:rPr lang="en-IN" sz="2400" dirty="0" smtClean="0">
                <a:latin typeface="Arial"/>
                <a:cs typeface="Arial"/>
              </a:rPr>
              <a:t> xylem </a:t>
            </a:r>
            <a:r>
              <a:rPr lang="en-IN" sz="2400" b="1" dirty="0" smtClean="0">
                <a:latin typeface="Arial"/>
                <a:cs typeface="Arial"/>
              </a:rPr>
              <a:t>growth</a:t>
            </a:r>
            <a:r>
              <a:rPr lang="en-IN" sz="2400" dirty="0" smtClean="0">
                <a:latin typeface="Arial"/>
                <a:cs typeface="Arial"/>
              </a:rPr>
              <a:t> inwards, towards the pith) and the </a:t>
            </a:r>
            <a:r>
              <a:rPr lang="en-IN" sz="2400" b="1" dirty="0" smtClean="0">
                <a:latin typeface="Arial"/>
                <a:cs typeface="Arial"/>
              </a:rPr>
              <a:t>secondary</a:t>
            </a:r>
            <a:r>
              <a:rPr lang="en-IN" sz="2400" dirty="0" smtClean="0">
                <a:latin typeface="Arial"/>
                <a:cs typeface="Arial"/>
              </a:rPr>
              <a:t> phloem </a:t>
            </a:r>
            <a:r>
              <a:rPr lang="en-IN" sz="2400" b="1" dirty="0" smtClean="0">
                <a:latin typeface="Arial"/>
                <a:cs typeface="Arial"/>
              </a:rPr>
              <a:t>growth</a:t>
            </a:r>
            <a:r>
              <a:rPr lang="en-IN" sz="2400" dirty="0" smtClean="0">
                <a:latin typeface="Arial"/>
                <a:cs typeface="Arial"/>
              </a:rPr>
              <a:t> (outwards).</a:t>
            </a:r>
            <a:endParaRPr lang="en-IN" sz="2400" dirty="0">
              <a:latin typeface="Arial"/>
              <a:cs typeface="Aria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41832" y="1295400"/>
            <a:ext cx="6905244" cy="48006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ransition advTm="32651"/>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10259" y="1625853"/>
            <a:ext cx="1918970"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Arial"/>
                <a:cs typeface="Arial"/>
              </a:rPr>
              <a:t>In</a:t>
            </a:r>
            <a:r>
              <a:rPr sz="2400" b="1" spc="-75" dirty="0">
                <a:latin typeface="Arial"/>
                <a:cs typeface="Arial"/>
              </a:rPr>
              <a:t> </a:t>
            </a:r>
            <a:r>
              <a:rPr sz="2400" b="1" spc="-5" dirty="0">
                <a:latin typeface="Arial"/>
                <a:cs typeface="Arial"/>
              </a:rPr>
              <a:t>Monocots:</a:t>
            </a:r>
            <a:endParaRPr sz="2400" dirty="0">
              <a:latin typeface="Arial"/>
              <a:cs typeface="Arial"/>
            </a:endParaRPr>
          </a:p>
        </p:txBody>
      </p:sp>
      <p:sp>
        <p:nvSpPr>
          <p:cNvPr id="3" name="object 3"/>
          <p:cNvSpPr txBox="1"/>
          <p:nvPr/>
        </p:nvSpPr>
        <p:spPr>
          <a:xfrm>
            <a:off x="810259" y="2068195"/>
            <a:ext cx="1364615" cy="75692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Arial"/>
                <a:cs typeface="Arial"/>
              </a:rPr>
              <a:t>Monocot</a:t>
            </a:r>
            <a:endParaRPr sz="2400" dirty="0">
              <a:latin typeface="Arial"/>
              <a:cs typeface="Arial"/>
            </a:endParaRPr>
          </a:p>
          <a:p>
            <a:pPr marL="12700">
              <a:lnSpc>
                <a:spcPct val="100000"/>
              </a:lnSpc>
            </a:pPr>
            <a:r>
              <a:rPr sz="2400" spc="-5" dirty="0">
                <a:latin typeface="Arial"/>
                <a:cs typeface="Arial"/>
              </a:rPr>
              <a:t>bamboos,</a:t>
            </a:r>
            <a:endParaRPr sz="2400" dirty="0">
              <a:latin typeface="Arial"/>
              <a:cs typeface="Arial"/>
            </a:endParaRPr>
          </a:p>
        </p:txBody>
      </p:sp>
      <p:sp>
        <p:nvSpPr>
          <p:cNvPr id="4" name="object 4"/>
          <p:cNvSpPr txBox="1"/>
          <p:nvPr/>
        </p:nvSpPr>
        <p:spPr>
          <a:xfrm>
            <a:off x="2406142" y="2068195"/>
            <a:ext cx="2610485" cy="756920"/>
          </a:xfrm>
          <a:prstGeom prst="rect">
            <a:avLst/>
          </a:prstGeom>
        </p:spPr>
        <p:txBody>
          <a:bodyPr vert="horz" wrap="square" lIns="0" tIns="12700" rIns="0" bIns="0" rtlCol="0">
            <a:spAutoFit/>
          </a:bodyPr>
          <a:lstStyle/>
          <a:p>
            <a:pPr marL="12700">
              <a:lnSpc>
                <a:spcPct val="100000"/>
              </a:lnSpc>
              <a:spcBef>
                <a:spcPts val="100"/>
              </a:spcBef>
              <a:tabLst>
                <a:tab pos="1304925" algn="l"/>
                <a:tab pos="2275840" algn="l"/>
              </a:tabLst>
            </a:pPr>
            <a:r>
              <a:rPr sz="2400" b="1" spc="-5" dirty="0">
                <a:latin typeface="Arial"/>
                <a:cs typeface="Arial"/>
              </a:rPr>
              <a:t>stems</a:t>
            </a:r>
            <a:r>
              <a:rPr sz="2400" dirty="0">
                <a:latin typeface="Arial"/>
                <a:cs typeface="Arial"/>
              </a:rPr>
              <a:t>,	</a:t>
            </a:r>
            <a:r>
              <a:rPr sz="2400" spc="-5" dirty="0">
                <a:latin typeface="Arial"/>
                <a:cs typeface="Arial"/>
              </a:rPr>
              <a:t>such	</a:t>
            </a:r>
            <a:r>
              <a:rPr sz="2400" spc="-10" dirty="0">
                <a:latin typeface="Arial"/>
                <a:cs typeface="Arial"/>
              </a:rPr>
              <a:t>as</a:t>
            </a:r>
            <a:endParaRPr sz="2400" dirty="0">
              <a:latin typeface="Arial"/>
              <a:cs typeface="Arial"/>
            </a:endParaRPr>
          </a:p>
          <a:p>
            <a:pPr marL="341630">
              <a:lnSpc>
                <a:spcPct val="100000"/>
              </a:lnSpc>
              <a:tabLst>
                <a:tab pos="1297305" algn="l"/>
              </a:tabLst>
            </a:pPr>
            <a:r>
              <a:rPr sz="2400" b="1" spc="-5" dirty="0">
                <a:latin typeface="Arial"/>
                <a:cs typeface="Arial"/>
              </a:rPr>
              <a:t>do	</a:t>
            </a:r>
            <a:r>
              <a:rPr sz="2400" spc="-5" dirty="0">
                <a:latin typeface="Arial"/>
                <a:cs typeface="Arial"/>
              </a:rPr>
              <a:t>not</a:t>
            </a:r>
            <a:endParaRPr sz="2400" dirty="0">
              <a:latin typeface="Arial"/>
              <a:cs typeface="Arial"/>
            </a:endParaRPr>
          </a:p>
        </p:txBody>
      </p:sp>
      <p:sp>
        <p:nvSpPr>
          <p:cNvPr id="5" name="object 5"/>
          <p:cNvSpPr txBox="1"/>
          <p:nvPr/>
        </p:nvSpPr>
        <p:spPr>
          <a:xfrm>
            <a:off x="4700142" y="2433954"/>
            <a:ext cx="1473835" cy="391160"/>
          </a:xfrm>
          <a:prstGeom prst="rect">
            <a:avLst/>
          </a:prstGeom>
        </p:spPr>
        <p:txBody>
          <a:bodyPr vert="horz" wrap="square" lIns="0" tIns="12700" rIns="0" bIns="0" rtlCol="0">
            <a:spAutoFit/>
          </a:bodyPr>
          <a:lstStyle/>
          <a:p>
            <a:pPr marL="12700">
              <a:lnSpc>
                <a:spcPct val="100000"/>
              </a:lnSpc>
              <a:spcBef>
                <a:spcPts val="100"/>
              </a:spcBef>
              <a:tabLst>
                <a:tab pos="1290955" algn="l"/>
              </a:tabLst>
            </a:pPr>
            <a:r>
              <a:rPr sz="2400" b="1" spc="-10" dirty="0">
                <a:latin typeface="Arial"/>
                <a:cs typeface="Arial"/>
              </a:rPr>
              <a:t>hav</a:t>
            </a:r>
            <a:r>
              <a:rPr sz="2400" b="1" spc="-5" dirty="0">
                <a:latin typeface="Arial"/>
                <a:cs typeface="Arial"/>
              </a:rPr>
              <a:t>e</a:t>
            </a:r>
            <a:r>
              <a:rPr sz="2400" b="1" dirty="0">
                <a:latin typeface="Arial"/>
                <a:cs typeface="Arial"/>
              </a:rPr>
              <a:t>	</a:t>
            </a:r>
            <a:r>
              <a:rPr sz="2400" b="1" spc="-5" dirty="0">
                <a:latin typeface="Arial"/>
                <a:cs typeface="Arial"/>
              </a:rPr>
              <a:t>a</a:t>
            </a:r>
            <a:endParaRPr sz="2400">
              <a:latin typeface="Arial"/>
              <a:cs typeface="Arial"/>
            </a:endParaRPr>
          </a:p>
        </p:txBody>
      </p:sp>
      <p:sp>
        <p:nvSpPr>
          <p:cNvPr id="6" name="object 6"/>
          <p:cNvSpPr txBox="1"/>
          <p:nvPr/>
        </p:nvSpPr>
        <p:spPr>
          <a:xfrm>
            <a:off x="5319140" y="2068195"/>
            <a:ext cx="2677795" cy="756920"/>
          </a:xfrm>
          <a:prstGeom prst="rect">
            <a:avLst/>
          </a:prstGeom>
        </p:spPr>
        <p:txBody>
          <a:bodyPr vert="horz" wrap="square" lIns="0" tIns="12700" rIns="0" bIns="0" rtlCol="0">
            <a:spAutoFit/>
          </a:bodyPr>
          <a:lstStyle/>
          <a:p>
            <a:pPr marR="5080" algn="r">
              <a:lnSpc>
                <a:spcPct val="100000"/>
              </a:lnSpc>
              <a:spcBef>
                <a:spcPts val="100"/>
              </a:spcBef>
              <a:tabLst>
                <a:tab pos="1002665" algn="l"/>
                <a:tab pos="2144395" algn="l"/>
              </a:tabLst>
            </a:pPr>
            <a:r>
              <a:rPr sz="2400" spc="-5" dirty="0">
                <a:latin typeface="Arial"/>
                <a:cs typeface="Arial"/>
              </a:rPr>
              <a:t>corn,	palms	</a:t>
            </a:r>
            <a:r>
              <a:rPr sz="2400" spc="-10" dirty="0">
                <a:latin typeface="Arial"/>
                <a:cs typeface="Arial"/>
              </a:rPr>
              <a:t>and</a:t>
            </a:r>
            <a:endParaRPr sz="2400">
              <a:latin typeface="Arial"/>
              <a:cs typeface="Arial"/>
            </a:endParaRPr>
          </a:p>
          <a:p>
            <a:pPr marR="5715" algn="r">
              <a:lnSpc>
                <a:spcPct val="100000"/>
              </a:lnSpc>
            </a:pPr>
            <a:r>
              <a:rPr sz="2400" b="1" spc="-5" dirty="0">
                <a:latin typeface="Arial"/>
                <a:cs typeface="Arial"/>
              </a:rPr>
              <a:t>vascular</a:t>
            </a:r>
            <a:endParaRPr sz="2400">
              <a:latin typeface="Arial"/>
              <a:cs typeface="Arial"/>
            </a:endParaRPr>
          </a:p>
        </p:txBody>
      </p:sp>
      <p:sp>
        <p:nvSpPr>
          <p:cNvPr id="7" name="object 7"/>
          <p:cNvSpPr txBox="1"/>
          <p:nvPr/>
        </p:nvSpPr>
        <p:spPr>
          <a:xfrm>
            <a:off x="810259" y="2799715"/>
            <a:ext cx="7189470" cy="1489075"/>
          </a:xfrm>
          <a:prstGeom prst="rect">
            <a:avLst/>
          </a:prstGeom>
        </p:spPr>
        <p:txBody>
          <a:bodyPr vert="horz" wrap="square" lIns="0" tIns="12700" rIns="0" bIns="0" rtlCol="0">
            <a:spAutoFit/>
          </a:bodyPr>
          <a:lstStyle/>
          <a:p>
            <a:pPr marL="12700" marR="5080" algn="just">
              <a:lnSpc>
                <a:spcPct val="100000"/>
              </a:lnSpc>
              <a:spcBef>
                <a:spcPts val="100"/>
              </a:spcBef>
            </a:pPr>
            <a:r>
              <a:rPr sz="2400" b="1" dirty="0">
                <a:latin typeface="Arial"/>
                <a:cs typeface="Arial"/>
              </a:rPr>
              <a:t>cambium </a:t>
            </a:r>
            <a:r>
              <a:rPr sz="2400" spc="-5" dirty="0">
                <a:latin typeface="Arial"/>
                <a:cs typeface="Arial"/>
              </a:rPr>
              <a:t>and </a:t>
            </a:r>
            <a:r>
              <a:rPr sz="2400" b="1" dirty="0">
                <a:latin typeface="Arial"/>
                <a:cs typeface="Arial"/>
              </a:rPr>
              <a:t>do </a:t>
            </a:r>
            <a:r>
              <a:rPr sz="2400" spc="-5" dirty="0">
                <a:latin typeface="Arial"/>
                <a:cs typeface="Arial"/>
              </a:rPr>
              <a:t>not exhibit secondary growth </a:t>
            </a:r>
            <a:r>
              <a:rPr sz="2400" spc="-10" dirty="0">
                <a:latin typeface="Arial"/>
                <a:cs typeface="Arial"/>
              </a:rPr>
              <a:t>by  </a:t>
            </a:r>
            <a:r>
              <a:rPr sz="2400" spc="-5" dirty="0">
                <a:latin typeface="Arial"/>
                <a:cs typeface="Arial"/>
              </a:rPr>
              <a:t>the production of concentric </a:t>
            </a:r>
            <a:r>
              <a:rPr sz="2400" dirty="0">
                <a:latin typeface="Arial"/>
                <a:cs typeface="Arial"/>
              </a:rPr>
              <a:t>annual rings. </a:t>
            </a:r>
            <a:r>
              <a:rPr sz="2400" spc="-5" dirty="0">
                <a:latin typeface="Arial"/>
                <a:cs typeface="Arial"/>
              </a:rPr>
              <a:t>They  cannot increase in girth by adding lateral layers </a:t>
            </a:r>
            <a:r>
              <a:rPr sz="2400" spc="-10" dirty="0">
                <a:latin typeface="Arial"/>
                <a:cs typeface="Arial"/>
              </a:rPr>
              <a:t>of  </a:t>
            </a:r>
            <a:r>
              <a:rPr sz="2400" spc="-5" dirty="0">
                <a:latin typeface="Arial"/>
                <a:cs typeface="Arial"/>
              </a:rPr>
              <a:t>cells as in conifers and woody</a:t>
            </a:r>
            <a:r>
              <a:rPr sz="2400" spc="80" dirty="0">
                <a:latin typeface="Arial"/>
                <a:cs typeface="Arial"/>
              </a:rPr>
              <a:t> </a:t>
            </a:r>
            <a:r>
              <a:rPr sz="2400" spc="-5" dirty="0">
                <a:latin typeface="Arial"/>
                <a:cs typeface="Arial"/>
              </a:rPr>
              <a:t>dicots.</a:t>
            </a:r>
            <a:endParaRPr sz="2400" dirty="0">
              <a:latin typeface="Arial"/>
              <a:cs typeface="Arial"/>
            </a:endParaRPr>
          </a:p>
        </p:txBody>
      </p:sp>
    </p:spTree>
  </p:cSld>
  <p:clrMapOvr>
    <a:masterClrMapping/>
  </p:clrMapOvr>
  <p:transition advTm="8445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43000" y="1066800"/>
            <a:ext cx="6781800" cy="51816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ransition advTm="91937"/>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7772400" cy="369332"/>
          </a:xfrm>
          <a:prstGeom prst="rect">
            <a:avLst/>
          </a:prstGeom>
        </p:spPr>
        <p:txBody>
          <a:bodyPr wrap="square">
            <a:spAutoFit/>
          </a:bodyPr>
          <a:lstStyle/>
          <a:p>
            <a:r>
              <a:rPr lang="en-US" dirty="0" smtClean="0"/>
              <a:t>GENERAL DEVELOPMENT AND STRUCTURE OF THE VASCULAR CAMBIUM</a:t>
            </a:r>
            <a:endParaRPr lang="en-IN" dirty="0"/>
          </a:p>
        </p:txBody>
      </p:sp>
      <p:sp>
        <p:nvSpPr>
          <p:cNvPr id="3" name="Rectangle 2"/>
          <p:cNvSpPr/>
          <p:nvPr/>
        </p:nvSpPr>
        <p:spPr>
          <a:xfrm>
            <a:off x="457200" y="838200"/>
            <a:ext cx="7772400" cy="1920526"/>
          </a:xfrm>
          <a:prstGeom prst="rect">
            <a:avLst/>
          </a:prstGeom>
        </p:spPr>
        <p:txBody>
          <a:bodyPr wrap="square">
            <a:spAutoFit/>
          </a:bodyPr>
          <a:lstStyle/>
          <a:p>
            <a:pPr algn="just">
              <a:lnSpc>
                <a:spcPct val="110000"/>
              </a:lnSpc>
              <a:defRPr/>
            </a:pPr>
            <a:r>
              <a:rPr lang="en-US" dirty="0" smtClean="0"/>
              <a:t>In certain plants, including monocotyledons, all the cells of the </a:t>
            </a:r>
            <a:r>
              <a:rPr lang="en-US" dirty="0" err="1" smtClean="0"/>
              <a:t>procambium</a:t>
            </a:r>
            <a:r>
              <a:rPr lang="en-US" dirty="0" smtClean="0"/>
              <a:t> undergo differentiation into primary vascular tissues. In almost all the dicotyledons, and gymnosperms a portion of the </a:t>
            </a:r>
            <a:r>
              <a:rPr lang="en-US" dirty="0" err="1" smtClean="0"/>
              <a:t>procambium</a:t>
            </a:r>
            <a:r>
              <a:rPr lang="en-US" dirty="0" smtClean="0"/>
              <a:t> remains </a:t>
            </a:r>
            <a:r>
              <a:rPr lang="en-US" dirty="0" err="1" smtClean="0"/>
              <a:t>meristematic</a:t>
            </a:r>
            <a:r>
              <a:rPr lang="en-US" dirty="0" smtClean="0"/>
              <a:t> even after the completion of primary growth and develops into the cambium of the secondary body. The cambium that arises within the bundles of primary vascular tissue of the stem is called </a:t>
            </a:r>
            <a:r>
              <a:rPr lang="en-US" b="1" i="1" dirty="0" smtClean="0">
                <a:solidFill>
                  <a:srgbClr val="C00000"/>
                </a:solidFill>
              </a:rPr>
              <a:t>fascicular cambium</a:t>
            </a:r>
            <a:r>
              <a:rPr lang="en-US" dirty="0" smtClean="0">
                <a:solidFill>
                  <a:srgbClr val="C00000"/>
                </a:solidFill>
              </a:rPr>
              <a:t> </a:t>
            </a:r>
          </a:p>
        </p:txBody>
      </p:sp>
      <p:pic>
        <p:nvPicPr>
          <p:cNvPr id="4" name="Picture 4" descr="secstem02"/>
          <p:cNvPicPr>
            <a:picLocks noChangeAspect="1" noChangeArrowheads="1"/>
          </p:cNvPicPr>
          <p:nvPr/>
        </p:nvPicPr>
        <p:blipFill>
          <a:blip r:embed="rId2" cstate="print"/>
          <a:srcRect/>
          <a:stretch>
            <a:fillRect/>
          </a:stretch>
        </p:blipFill>
        <p:spPr>
          <a:xfrm>
            <a:off x="316707" y="3048000"/>
            <a:ext cx="4026693" cy="2895600"/>
          </a:xfrm>
          <a:prstGeom prst="rect">
            <a:avLst/>
          </a:prstGeom>
          <a:noFill/>
        </p:spPr>
      </p:pic>
      <p:pic>
        <p:nvPicPr>
          <p:cNvPr id="5" name="Picture 4" descr="Anat0192"/>
          <p:cNvPicPr>
            <a:picLocks noChangeAspect="1" noChangeArrowheads="1"/>
          </p:cNvPicPr>
          <p:nvPr/>
        </p:nvPicPr>
        <p:blipFill>
          <a:blip r:embed="rId3" cstate="print"/>
          <a:srcRect b="11765"/>
          <a:stretch>
            <a:fillRect/>
          </a:stretch>
        </p:blipFill>
        <p:spPr bwMode="auto">
          <a:xfrm>
            <a:off x="4572000" y="3048000"/>
            <a:ext cx="3581400" cy="2931070"/>
          </a:xfrm>
          <a:prstGeom prst="rect">
            <a:avLst/>
          </a:prstGeom>
          <a:noFill/>
          <a:ln w="9525">
            <a:noFill/>
            <a:miter lim="800000"/>
            <a:headEnd/>
            <a:tailEnd/>
          </a:ln>
        </p:spPr>
      </p:pic>
    </p:spTree>
  </p:cSld>
  <p:clrMapOvr>
    <a:masterClrMapping/>
  </p:clrMapOvr>
  <p:transition advTm="126954"/>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7696200" cy="2283702"/>
          </a:xfrm>
          <a:prstGeom prst="rect">
            <a:avLst/>
          </a:prstGeom>
        </p:spPr>
        <p:txBody>
          <a:bodyPr wrap="square">
            <a:spAutoFit/>
          </a:bodyPr>
          <a:lstStyle/>
          <a:p>
            <a:pPr algn="just">
              <a:lnSpc>
                <a:spcPct val="120000"/>
              </a:lnSpc>
              <a:defRPr/>
            </a:pPr>
            <a:r>
              <a:rPr lang="en-US" sz="2000" dirty="0" smtClean="0"/>
              <a:t>The strip of fascicular cambium usually become joined by additional strips of cambium which constitute the </a:t>
            </a:r>
            <a:r>
              <a:rPr lang="en-US" sz="2000" i="1" dirty="0" err="1" smtClean="0">
                <a:solidFill>
                  <a:srgbClr val="C00000"/>
                </a:solidFill>
              </a:rPr>
              <a:t>interfascicular</a:t>
            </a:r>
            <a:r>
              <a:rPr lang="en-US" sz="2000" i="1" dirty="0" smtClean="0">
                <a:solidFill>
                  <a:srgbClr val="C00000"/>
                </a:solidFill>
              </a:rPr>
              <a:t> cambium</a:t>
            </a:r>
            <a:r>
              <a:rPr lang="en-US" sz="2000" dirty="0" smtClean="0"/>
              <a:t>. The</a:t>
            </a:r>
            <a:r>
              <a:rPr lang="en-US" sz="2000" dirty="0" smtClean="0">
                <a:solidFill>
                  <a:srgbClr val="C00000"/>
                </a:solidFill>
              </a:rPr>
              <a:t> </a:t>
            </a:r>
            <a:r>
              <a:rPr lang="en-US" sz="2000" dirty="0" err="1" smtClean="0">
                <a:solidFill>
                  <a:srgbClr val="C00000"/>
                </a:solidFill>
              </a:rPr>
              <a:t>interfascicular</a:t>
            </a:r>
            <a:r>
              <a:rPr lang="en-US" sz="2000" dirty="0" smtClean="0">
                <a:solidFill>
                  <a:srgbClr val="C00000"/>
                </a:solidFill>
              </a:rPr>
              <a:t> </a:t>
            </a:r>
            <a:r>
              <a:rPr lang="en-US" sz="2000" dirty="0" smtClean="0"/>
              <a:t>cambium is not a continuation of the </a:t>
            </a:r>
            <a:r>
              <a:rPr lang="en-US" sz="2000" dirty="0" err="1" smtClean="0"/>
              <a:t>pro­cambium</a:t>
            </a:r>
            <a:r>
              <a:rPr lang="en-US" sz="2000" dirty="0" smtClean="0"/>
              <a:t> but develops from the </a:t>
            </a:r>
            <a:r>
              <a:rPr lang="en-US" sz="2000" dirty="0" err="1" smtClean="0"/>
              <a:t>interfascicular</a:t>
            </a:r>
            <a:r>
              <a:rPr lang="en-US" sz="2000" dirty="0" smtClean="0"/>
              <a:t> parenchyma. Therefore this part of the cambium constitutes a secondary meristem also from the point of view of its origin. </a:t>
            </a:r>
          </a:p>
        </p:txBody>
      </p:sp>
      <p:pic>
        <p:nvPicPr>
          <p:cNvPr id="3" name="Picture 4" descr="secstem04"/>
          <p:cNvPicPr>
            <a:picLocks noChangeAspect="1" noChangeArrowheads="1"/>
          </p:cNvPicPr>
          <p:nvPr/>
        </p:nvPicPr>
        <p:blipFill>
          <a:blip r:embed="rId2" cstate="print"/>
          <a:srcRect/>
          <a:stretch>
            <a:fillRect/>
          </a:stretch>
        </p:blipFill>
        <p:spPr>
          <a:xfrm>
            <a:off x="457200" y="3124200"/>
            <a:ext cx="4191000" cy="3352800"/>
          </a:xfrm>
          <a:prstGeom prst="rect">
            <a:avLst/>
          </a:prstGeom>
          <a:noFill/>
        </p:spPr>
      </p:pic>
      <p:pic>
        <p:nvPicPr>
          <p:cNvPr id="4" name="Picture 4" descr="Anat0193"/>
          <p:cNvPicPr>
            <a:picLocks noChangeAspect="1" noChangeArrowheads="1"/>
          </p:cNvPicPr>
          <p:nvPr/>
        </p:nvPicPr>
        <p:blipFill>
          <a:blip r:embed="rId3" cstate="print"/>
          <a:srcRect b="6406"/>
          <a:stretch>
            <a:fillRect/>
          </a:stretch>
        </p:blipFill>
        <p:spPr bwMode="auto">
          <a:xfrm>
            <a:off x="4800600" y="3124200"/>
            <a:ext cx="3733800" cy="3352800"/>
          </a:xfrm>
          <a:prstGeom prst="rect">
            <a:avLst/>
          </a:prstGeom>
          <a:noFill/>
          <a:ln w="9525">
            <a:noFill/>
            <a:miter lim="800000"/>
            <a:headEnd/>
            <a:tailEnd/>
          </a:ln>
        </p:spPr>
      </p:pic>
    </p:spTree>
  </p:cSld>
  <p:clrMapOvr>
    <a:masterClrMapping/>
  </p:clrMapOvr>
  <p:transition advTm="381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81000"/>
            <a:ext cx="7543800" cy="1631216"/>
          </a:xfrm>
          <a:prstGeom prst="rect">
            <a:avLst/>
          </a:prstGeom>
        </p:spPr>
        <p:txBody>
          <a:bodyPr wrap="square">
            <a:spAutoFit/>
          </a:bodyPr>
          <a:lstStyle/>
          <a:p>
            <a:pPr algn="just">
              <a:defRPr/>
            </a:pPr>
            <a:r>
              <a:rPr lang="en-US" sz="2000" dirty="0" smtClean="0"/>
              <a:t>Thus a complete hollow cylinder of cambium is developed which is present throughout the length of the-main plant axis and to which narrower cylinders of cambium, belonging to the stem and root branches, are connected. Sometimes the cambium extends into the leaves. </a:t>
            </a:r>
          </a:p>
        </p:txBody>
      </p:sp>
      <p:sp>
        <p:nvSpPr>
          <p:cNvPr id="3" name="Rectangle 2"/>
          <p:cNvSpPr/>
          <p:nvPr/>
        </p:nvSpPr>
        <p:spPr>
          <a:xfrm>
            <a:off x="838200" y="2286000"/>
            <a:ext cx="7315200" cy="3391698"/>
          </a:xfrm>
          <a:prstGeom prst="rect">
            <a:avLst/>
          </a:prstGeom>
        </p:spPr>
        <p:txBody>
          <a:bodyPr wrap="square">
            <a:spAutoFit/>
          </a:bodyPr>
          <a:lstStyle/>
          <a:p>
            <a:pPr algn="just">
              <a:lnSpc>
                <a:spcPct val="120000"/>
              </a:lnSpc>
              <a:defRPr/>
            </a:pPr>
            <a:r>
              <a:rPr lang="en-US" sz="2000" dirty="0" smtClean="0"/>
              <a:t>In most dicotyledons and gymnosperms the cambial cylinder develops between the primary xylem and phloem, a position that is retained throughout the life of the plant. From this position the cambium produces the secondary xylem centripetally and the secondary phloem centrifugally. </a:t>
            </a:r>
          </a:p>
          <a:p>
            <a:pPr algn="just">
              <a:lnSpc>
                <a:spcPct val="120000"/>
              </a:lnSpc>
              <a:defRPr/>
            </a:pPr>
            <a:endParaRPr lang="en-US" sz="2000" dirty="0" smtClean="0"/>
          </a:p>
          <a:p>
            <a:pPr algn="just">
              <a:lnSpc>
                <a:spcPct val="120000"/>
              </a:lnSpc>
              <a:defRPr/>
            </a:pPr>
            <a:r>
              <a:rPr lang="en-US" sz="2000" dirty="0" smtClean="0"/>
              <a:t>In certain dicotyledonous plants, e.g. </a:t>
            </a:r>
            <a:r>
              <a:rPr lang="en-US" sz="2000" dirty="0" err="1" smtClean="0"/>
              <a:t>Chenopodiaceae</a:t>
            </a:r>
            <a:r>
              <a:rPr lang="en-US" sz="2000" dirty="0" smtClean="0"/>
              <a:t>, the secondary thickening of the axis is anomalous and it is brought about in a manner that differs from that described above. </a:t>
            </a:r>
          </a:p>
        </p:txBody>
      </p:sp>
    </p:spTree>
  </p:cSld>
  <p:clrMapOvr>
    <a:masterClrMapping/>
  </p:clrMapOvr>
  <p:transition advTm="16383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891666"/>
            <a:ext cx="2705100" cy="482600"/>
          </a:xfrm>
          <a:prstGeom prst="rect">
            <a:avLst/>
          </a:prstGeom>
        </p:spPr>
        <p:txBody>
          <a:bodyPr vert="horz" wrap="square" lIns="0" tIns="12700" rIns="0" bIns="0" rtlCol="0">
            <a:spAutoFit/>
          </a:bodyPr>
          <a:lstStyle/>
          <a:p>
            <a:pPr marL="12700">
              <a:lnSpc>
                <a:spcPct val="100000"/>
              </a:lnSpc>
              <a:spcBef>
                <a:spcPts val="100"/>
              </a:spcBef>
            </a:pPr>
            <a:r>
              <a:rPr sz="3000" spc="-5" dirty="0"/>
              <a:t>T</a:t>
            </a:r>
            <a:r>
              <a:rPr spc="-5" dirty="0"/>
              <a:t>YPES </a:t>
            </a:r>
            <a:r>
              <a:rPr dirty="0"/>
              <a:t>OF</a:t>
            </a:r>
            <a:r>
              <a:rPr spc="270" dirty="0"/>
              <a:t> </a:t>
            </a:r>
            <a:r>
              <a:rPr spc="-5" dirty="0"/>
              <a:t>CELLS</a:t>
            </a:r>
            <a:endParaRPr sz="3000" dirty="0"/>
          </a:p>
        </p:txBody>
      </p:sp>
      <p:sp>
        <p:nvSpPr>
          <p:cNvPr id="3" name="object 3"/>
          <p:cNvSpPr txBox="1"/>
          <p:nvPr/>
        </p:nvSpPr>
        <p:spPr>
          <a:xfrm>
            <a:off x="3631819" y="1625853"/>
            <a:ext cx="624840" cy="391160"/>
          </a:xfrm>
          <a:prstGeom prst="rect">
            <a:avLst/>
          </a:prstGeom>
        </p:spPr>
        <p:txBody>
          <a:bodyPr vert="horz" wrap="square" lIns="0" tIns="12700" rIns="0" bIns="0" rtlCol="0">
            <a:spAutoFit/>
          </a:bodyPr>
          <a:lstStyle/>
          <a:p>
            <a:pPr marL="12700">
              <a:lnSpc>
                <a:spcPct val="100000"/>
              </a:lnSpc>
              <a:spcBef>
                <a:spcPts val="100"/>
              </a:spcBef>
              <a:tabLst>
                <a:tab pos="441959" algn="l"/>
              </a:tabLst>
            </a:pPr>
            <a:r>
              <a:rPr sz="2400" spc="-10" dirty="0">
                <a:latin typeface="Arial"/>
                <a:cs typeface="Arial"/>
              </a:rPr>
              <a:t>i</a:t>
            </a:r>
            <a:r>
              <a:rPr sz="2400" spc="-5" dirty="0">
                <a:latin typeface="Arial"/>
                <a:cs typeface="Arial"/>
              </a:rPr>
              <a:t>s</a:t>
            </a:r>
            <a:r>
              <a:rPr sz="2400" dirty="0">
                <a:latin typeface="Arial"/>
                <a:cs typeface="Arial"/>
              </a:rPr>
              <a:t>	</a:t>
            </a:r>
            <a:r>
              <a:rPr sz="2400" spc="-5" dirty="0">
                <a:latin typeface="Arial"/>
                <a:cs typeface="Arial"/>
              </a:rPr>
              <a:t>a</a:t>
            </a:r>
            <a:endParaRPr sz="2400">
              <a:latin typeface="Arial"/>
              <a:cs typeface="Arial"/>
            </a:endParaRPr>
          </a:p>
        </p:txBody>
      </p:sp>
      <p:sp>
        <p:nvSpPr>
          <p:cNvPr id="4" name="object 4"/>
          <p:cNvSpPr txBox="1"/>
          <p:nvPr/>
        </p:nvSpPr>
        <p:spPr>
          <a:xfrm>
            <a:off x="4441063" y="1625853"/>
            <a:ext cx="3555365" cy="391160"/>
          </a:xfrm>
          <a:prstGeom prst="rect">
            <a:avLst/>
          </a:prstGeom>
        </p:spPr>
        <p:txBody>
          <a:bodyPr vert="horz" wrap="square" lIns="0" tIns="12700" rIns="0" bIns="0" rtlCol="0">
            <a:spAutoFit/>
          </a:bodyPr>
          <a:lstStyle/>
          <a:p>
            <a:pPr marL="12700">
              <a:lnSpc>
                <a:spcPct val="100000"/>
              </a:lnSpc>
              <a:spcBef>
                <a:spcPts val="100"/>
              </a:spcBef>
              <a:tabLst>
                <a:tab pos="795655" algn="l"/>
                <a:tab pos="1496695" algn="l"/>
                <a:tab pos="2367280" algn="l"/>
                <a:tab pos="3085465" algn="l"/>
              </a:tabLst>
            </a:pPr>
            <a:r>
              <a:rPr sz="2400" spc="-5" dirty="0">
                <a:latin typeface="Arial"/>
                <a:cs typeface="Arial"/>
              </a:rPr>
              <a:t>very	t</a:t>
            </a:r>
            <a:r>
              <a:rPr sz="2400" spc="-15" dirty="0">
                <a:latin typeface="Arial"/>
                <a:cs typeface="Arial"/>
              </a:rPr>
              <a:t>h</a:t>
            </a:r>
            <a:r>
              <a:rPr sz="2400" spc="-5" dirty="0">
                <a:latin typeface="Arial"/>
                <a:cs typeface="Arial"/>
              </a:rPr>
              <a:t>in</a:t>
            </a:r>
            <a:r>
              <a:rPr sz="2400" dirty="0">
                <a:latin typeface="Arial"/>
                <a:cs typeface="Arial"/>
              </a:rPr>
              <a:t>	</a:t>
            </a:r>
            <a:r>
              <a:rPr sz="2400" spc="-5" dirty="0">
                <a:latin typeface="Arial"/>
                <a:cs typeface="Arial"/>
              </a:rPr>
              <a:t>l</a:t>
            </a:r>
            <a:r>
              <a:rPr sz="2400" spc="-15" dirty="0">
                <a:latin typeface="Arial"/>
                <a:cs typeface="Arial"/>
              </a:rPr>
              <a:t>a</a:t>
            </a:r>
            <a:r>
              <a:rPr sz="2400" spc="-5" dirty="0">
                <a:latin typeface="Arial"/>
                <a:cs typeface="Arial"/>
              </a:rPr>
              <a:t>yer</a:t>
            </a:r>
            <a:r>
              <a:rPr sz="2400" dirty="0">
                <a:latin typeface="Arial"/>
                <a:cs typeface="Arial"/>
              </a:rPr>
              <a:t>	that	</a:t>
            </a:r>
            <a:r>
              <a:rPr sz="2400" spc="-5" dirty="0">
                <a:latin typeface="Arial"/>
                <a:cs typeface="Arial"/>
              </a:rPr>
              <a:t>l</a:t>
            </a:r>
            <a:r>
              <a:rPr sz="2400" spc="-15" dirty="0">
                <a:latin typeface="Arial"/>
                <a:cs typeface="Arial"/>
              </a:rPr>
              <a:t>i</a:t>
            </a:r>
            <a:r>
              <a:rPr sz="2400" dirty="0">
                <a:latin typeface="Arial"/>
                <a:cs typeface="Arial"/>
              </a:rPr>
              <a:t>es</a:t>
            </a:r>
          </a:p>
        </p:txBody>
      </p:sp>
      <p:sp>
        <p:nvSpPr>
          <p:cNvPr id="5" name="object 5"/>
          <p:cNvSpPr txBox="1"/>
          <p:nvPr/>
        </p:nvSpPr>
        <p:spPr>
          <a:xfrm>
            <a:off x="810259" y="1625853"/>
            <a:ext cx="2635885" cy="757555"/>
          </a:xfrm>
          <a:prstGeom prst="rect">
            <a:avLst/>
          </a:prstGeom>
        </p:spPr>
        <p:txBody>
          <a:bodyPr vert="horz" wrap="square" lIns="0" tIns="12700" rIns="0" bIns="0" rtlCol="0">
            <a:spAutoFit/>
          </a:bodyPr>
          <a:lstStyle/>
          <a:p>
            <a:pPr marL="12700" marR="5080">
              <a:lnSpc>
                <a:spcPct val="100000"/>
              </a:lnSpc>
              <a:spcBef>
                <a:spcPts val="100"/>
              </a:spcBef>
              <a:tabLst>
                <a:tab pos="1387475" algn="l"/>
                <a:tab pos="1407160" algn="l"/>
              </a:tabLst>
            </a:pPr>
            <a:r>
              <a:rPr sz="2400" spc="-185" dirty="0">
                <a:latin typeface="Arial"/>
                <a:cs typeface="Arial"/>
              </a:rPr>
              <a:t>V</a:t>
            </a:r>
            <a:r>
              <a:rPr sz="2400" spc="-5" dirty="0">
                <a:latin typeface="Arial"/>
                <a:cs typeface="Arial"/>
              </a:rPr>
              <a:t>ascular</a:t>
            </a:r>
            <a:r>
              <a:rPr sz="2400" dirty="0">
                <a:latin typeface="Arial"/>
                <a:cs typeface="Arial"/>
              </a:rPr>
              <a:t>	</a:t>
            </a:r>
            <a:r>
              <a:rPr sz="2400" spc="-15" dirty="0">
                <a:latin typeface="Arial"/>
                <a:cs typeface="Arial"/>
              </a:rPr>
              <a:t>c</a:t>
            </a:r>
            <a:r>
              <a:rPr sz="2400" spc="-5" dirty="0">
                <a:latin typeface="Arial"/>
                <a:cs typeface="Arial"/>
              </a:rPr>
              <a:t>ambium  between		the</a:t>
            </a:r>
            <a:endParaRPr sz="2400" dirty="0">
              <a:latin typeface="Arial"/>
              <a:cs typeface="Arial"/>
            </a:endParaRPr>
          </a:p>
        </p:txBody>
      </p:sp>
      <p:sp>
        <p:nvSpPr>
          <p:cNvPr id="6" name="object 6"/>
          <p:cNvSpPr txBox="1"/>
          <p:nvPr/>
        </p:nvSpPr>
        <p:spPr>
          <a:xfrm>
            <a:off x="2869438" y="1991995"/>
            <a:ext cx="5126355" cy="391160"/>
          </a:xfrm>
          <a:prstGeom prst="rect">
            <a:avLst/>
          </a:prstGeom>
        </p:spPr>
        <p:txBody>
          <a:bodyPr vert="horz" wrap="square" lIns="0" tIns="12700" rIns="0" bIns="0" rtlCol="0">
            <a:spAutoFit/>
          </a:bodyPr>
          <a:lstStyle/>
          <a:p>
            <a:pPr marL="12700">
              <a:lnSpc>
                <a:spcPct val="100000"/>
              </a:lnSpc>
              <a:spcBef>
                <a:spcPts val="100"/>
              </a:spcBef>
              <a:tabLst>
                <a:tab pos="1271270" algn="l"/>
                <a:tab pos="2308225" algn="l"/>
                <a:tab pos="3345815" algn="l"/>
                <a:tab pos="4097020" algn="l"/>
              </a:tabLst>
            </a:pPr>
            <a:r>
              <a:rPr sz="2400" spc="-5" dirty="0">
                <a:latin typeface="Arial"/>
                <a:cs typeface="Arial"/>
              </a:rPr>
              <a:t>primary	</a:t>
            </a:r>
            <a:r>
              <a:rPr sz="2400" spc="-10" dirty="0">
                <a:latin typeface="Arial"/>
                <a:cs typeface="Arial"/>
              </a:rPr>
              <a:t>xylem	</a:t>
            </a:r>
            <a:r>
              <a:rPr sz="2400" spc="-5" dirty="0">
                <a:latin typeface="Arial"/>
                <a:cs typeface="Arial"/>
              </a:rPr>
              <a:t>inside	and	primary</a:t>
            </a:r>
            <a:endParaRPr sz="2400" dirty="0">
              <a:latin typeface="Arial"/>
              <a:cs typeface="Arial"/>
            </a:endParaRPr>
          </a:p>
        </p:txBody>
      </p:sp>
      <p:sp>
        <p:nvSpPr>
          <p:cNvPr id="7" name="object 7"/>
          <p:cNvSpPr txBox="1"/>
          <p:nvPr/>
        </p:nvSpPr>
        <p:spPr>
          <a:xfrm>
            <a:off x="810259" y="2357754"/>
            <a:ext cx="7188834" cy="2220595"/>
          </a:xfrm>
          <a:prstGeom prst="rect">
            <a:avLst/>
          </a:prstGeom>
        </p:spPr>
        <p:txBody>
          <a:bodyPr vert="horz" wrap="square" lIns="0" tIns="12700" rIns="0" bIns="0" rtlCol="0">
            <a:spAutoFit/>
          </a:bodyPr>
          <a:lstStyle/>
          <a:p>
            <a:pPr marL="12700" marR="5080" algn="just">
              <a:lnSpc>
                <a:spcPct val="100000"/>
              </a:lnSpc>
              <a:spcBef>
                <a:spcPts val="100"/>
              </a:spcBef>
            </a:pPr>
            <a:r>
              <a:rPr sz="2400" spc="-5" dirty="0">
                <a:latin typeface="Arial"/>
                <a:cs typeface="Arial"/>
              </a:rPr>
              <a:t>phloem on outside. They contain meristematic cells  </a:t>
            </a:r>
            <a:r>
              <a:rPr sz="2400" dirty="0">
                <a:latin typeface="Arial"/>
                <a:cs typeface="Arial"/>
              </a:rPr>
              <a:t>that </a:t>
            </a:r>
            <a:r>
              <a:rPr sz="2400" spc="-5" dirty="0">
                <a:latin typeface="Arial"/>
                <a:cs typeface="Arial"/>
              </a:rPr>
              <a:t>can form </a:t>
            </a:r>
            <a:r>
              <a:rPr sz="2400" dirty="0">
                <a:latin typeface="Arial"/>
                <a:cs typeface="Arial"/>
              </a:rPr>
              <a:t>the </a:t>
            </a:r>
            <a:r>
              <a:rPr sz="2400" spc="-5" dirty="0">
                <a:latin typeface="Arial"/>
                <a:cs typeface="Arial"/>
              </a:rPr>
              <a:t>secondary xylem </a:t>
            </a:r>
            <a:r>
              <a:rPr sz="2400" dirty="0">
                <a:latin typeface="Arial"/>
                <a:cs typeface="Arial"/>
              </a:rPr>
              <a:t>inside </a:t>
            </a:r>
            <a:r>
              <a:rPr sz="2400" spc="-10" dirty="0">
                <a:latin typeface="Arial"/>
                <a:cs typeface="Arial"/>
              </a:rPr>
              <a:t>and  </a:t>
            </a:r>
            <a:r>
              <a:rPr sz="2400" spc="-5" dirty="0">
                <a:latin typeface="Arial"/>
                <a:cs typeface="Arial"/>
              </a:rPr>
              <a:t>secondary phloem outside. There are </a:t>
            </a:r>
            <a:r>
              <a:rPr sz="2400" dirty="0">
                <a:latin typeface="Arial"/>
                <a:cs typeface="Arial"/>
              </a:rPr>
              <a:t>two </a:t>
            </a:r>
            <a:r>
              <a:rPr sz="2400" spc="-5" dirty="0">
                <a:latin typeface="Arial"/>
                <a:cs typeface="Arial"/>
              </a:rPr>
              <a:t>kinds of  </a:t>
            </a:r>
            <a:r>
              <a:rPr sz="2400" dirty="0">
                <a:latin typeface="Arial"/>
                <a:cs typeface="Arial"/>
              </a:rPr>
              <a:t>meristematic cells called </a:t>
            </a:r>
            <a:r>
              <a:rPr sz="2400" b="1" spc="-5" dirty="0">
                <a:latin typeface="Arial"/>
                <a:cs typeface="Arial"/>
              </a:rPr>
              <a:t>fusiform initials </a:t>
            </a:r>
            <a:r>
              <a:rPr sz="2400" dirty="0">
                <a:latin typeface="Arial"/>
                <a:cs typeface="Arial"/>
              </a:rPr>
              <a:t>which are  </a:t>
            </a:r>
            <a:r>
              <a:rPr sz="2400" spc="-5" dirty="0">
                <a:latin typeface="Arial"/>
                <a:cs typeface="Arial"/>
              </a:rPr>
              <a:t>vertically </a:t>
            </a:r>
            <a:r>
              <a:rPr sz="2400" dirty="0">
                <a:latin typeface="Arial"/>
                <a:cs typeface="Arial"/>
              </a:rPr>
              <a:t>elongated </a:t>
            </a:r>
            <a:r>
              <a:rPr sz="2400" spc="-5" dirty="0">
                <a:latin typeface="Arial"/>
                <a:cs typeface="Arial"/>
              </a:rPr>
              <a:t>and </a:t>
            </a:r>
            <a:r>
              <a:rPr sz="2400" b="1" spc="5" dirty="0">
                <a:latin typeface="Arial"/>
                <a:cs typeface="Arial"/>
              </a:rPr>
              <a:t>ray </a:t>
            </a:r>
            <a:r>
              <a:rPr sz="2400" b="1" spc="-5" dirty="0">
                <a:latin typeface="Arial"/>
                <a:cs typeface="Arial"/>
              </a:rPr>
              <a:t>initials </a:t>
            </a:r>
            <a:r>
              <a:rPr sz="2400" spc="-5" dirty="0">
                <a:latin typeface="Arial"/>
                <a:cs typeface="Arial"/>
              </a:rPr>
              <a:t>which are  horizontally</a:t>
            </a:r>
            <a:r>
              <a:rPr sz="2400" spc="30" dirty="0">
                <a:latin typeface="Arial"/>
                <a:cs typeface="Arial"/>
              </a:rPr>
              <a:t> </a:t>
            </a:r>
            <a:r>
              <a:rPr sz="2400" spc="-5" dirty="0">
                <a:latin typeface="Arial"/>
                <a:cs typeface="Arial"/>
              </a:rPr>
              <a:t>elongated.</a:t>
            </a:r>
            <a:endParaRPr sz="2400" dirty="0">
              <a:latin typeface="Arial"/>
              <a:cs typeface="Arial"/>
            </a:endParaRPr>
          </a:p>
        </p:txBody>
      </p:sp>
      <p:sp>
        <p:nvSpPr>
          <p:cNvPr id="8" name="object 8"/>
          <p:cNvSpPr/>
          <p:nvPr/>
        </p:nvSpPr>
        <p:spPr>
          <a:xfrm>
            <a:off x="3733800" y="4343398"/>
            <a:ext cx="2674620" cy="25146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ransition advTm="4003"/>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3400" y="609600"/>
            <a:ext cx="8001000" cy="4284250"/>
          </a:xfrm>
        </p:spPr>
        <p:txBody>
          <a:bodyPr/>
          <a:lstStyle/>
          <a:p>
            <a:pPr algn="just" eaLnBrk="1" hangingPunct="1">
              <a:defRPr/>
            </a:pPr>
            <a:r>
              <a:rPr lang="en-US" dirty="0" smtClean="0"/>
              <a:t>The cambium usually consists of two types of cells.</a:t>
            </a:r>
            <a:endParaRPr lang="en-US" i="1" dirty="0" smtClean="0"/>
          </a:p>
          <a:p>
            <a:pPr algn="just" eaLnBrk="1" hangingPunct="1">
              <a:lnSpc>
                <a:spcPct val="120000"/>
              </a:lnSpc>
              <a:defRPr/>
            </a:pPr>
            <a:endParaRPr lang="en-US" i="1" dirty="0" smtClean="0">
              <a:solidFill>
                <a:srgbClr val="C00000"/>
              </a:solidFill>
            </a:endParaRPr>
          </a:p>
          <a:p>
            <a:pPr algn="just" eaLnBrk="1" hangingPunct="1">
              <a:lnSpc>
                <a:spcPct val="120000"/>
              </a:lnSpc>
              <a:defRPr/>
            </a:pPr>
            <a:r>
              <a:rPr lang="en-US" i="1" dirty="0" err="1" smtClean="0">
                <a:solidFill>
                  <a:srgbClr val="C00000"/>
                </a:solidFill>
              </a:rPr>
              <a:t>Fusiform</a:t>
            </a:r>
            <a:r>
              <a:rPr lang="en-US" i="1" dirty="0" smtClean="0">
                <a:solidFill>
                  <a:srgbClr val="C00000"/>
                </a:solidFill>
              </a:rPr>
              <a:t> initials </a:t>
            </a:r>
            <a:r>
              <a:rPr lang="en-US" dirty="0" smtClean="0"/>
              <a:t>which are elongated cells with tapered ends. These cells are very long and in old trunks of </a:t>
            </a:r>
            <a:r>
              <a:rPr lang="en-US" i="1" dirty="0" smtClean="0"/>
              <a:t>Sequoia </a:t>
            </a:r>
            <a:r>
              <a:rPr lang="en-US" i="1" dirty="0" err="1" smtClean="0"/>
              <a:t>sempervirens</a:t>
            </a:r>
            <a:r>
              <a:rPr lang="en-US" i="1" dirty="0" smtClean="0"/>
              <a:t>, </a:t>
            </a:r>
            <a:r>
              <a:rPr lang="en-US" dirty="0" smtClean="0"/>
              <a:t>for example, they reach a maximum length of 8.7 mm .</a:t>
            </a:r>
            <a:endParaRPr lang="en-US" i="1" dirty="0" smtClean="0"/>
          </a:p>
          <a:p>
            <a:pPr algn="just" eaLnBrk="1" hangingPunct="1">
              <a:lnSpc>
                <a:spcPct val="120000"/>
              </a:lnSpc>
              <a:defRPr/>
            </a:pPr>
            <a:endParaRPr lang="en-US" i="1" dirty="0" smtClean="0">
              <a:solidFill>
                <a:srgbClr val="C00000"/>
              </a:solidFill>
            </a:endParaRPr>
          </a:p>
          <a:p>
            <a:pPr algn="just" eaLnBrk="1" hangingPunct="1">
              <a:lnSpc>
                <a:spcPct val="120000"/>
              </a:lnSpc>
              <a:defRPr/>
            </a:pPr>
            <a:r>
              <a:rPr lang="en-US" i="1" dirty="0" smtClean="0">
                <a:solidFill>
                  <a:srgbClr val="C00000"/>
                </a:solidFill>
              </a:rPr>
              <a:t>Ray initials </a:t>
            </a:r>
            <a:r>
              <a:rPr lang="en-US" dirty="0" smtClean="0">
                <a:solidFill>
                  <a:srgbClr val="C00000"/>
                </a:solidFill>
              </a:rPr>
              <a:t> </a:t>
            </a:r>
            <a:r>
              <a:rPr lang="en-US" dirty="0" smtClean="0"/>
              <a:t>which are much smaller cells than those of the above type and which are almost </a:t>
            </a:r>
            <a:r>
              <a:rPr lang="en-US" dirty="0" err="1" smtClean="0"/>
              <a:t>isodiametric</a:t>
            </a:r>
            <a:r>
              <a:rPr lang="en-US" dirty="0" smtClean="0"/>
              <a:t>.</a:t>
            </a:r>
          </a:p>
          <a:p>
            <a:endParaRPr lang="en-IN" dirty="0"/>
          </a:p>
        </p:txBody>
      </p:sp>
    </p:spTree>
  </p:cSld>
  <p:clrMapOvr>
    <a:masterClrMapping/>
  </p:clrMapOvr>
  <p:transition advTm="12262"/>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a:xfrm>
            <a:off x="535940" y="1676401"/>
            <a:ext cx="7998460" cy="3323987"/>
          </a:xfrm>
        </p:spPr>
        <p:txBody>
          <a:bodyPr/>
          <a:lstStyle/>
          <a:p>
            <a:pPr algn="just"/>
            <a:r>
              <a:rPr lang="en-US" dirty="0" err="1" smtClean="0"/>
              <a:t>Fusiform</a:t>
            </a:r>
            <a:r>
              <a:rPr lang="en-US" dirty="0" smtClean="0"/>
              <a:t> initials, which are elongated but broadly flattened on the tangential face, and ray initials, which are shorter cells, somewhat elongated on their radial axis. </a:t>
            </a:r>
          </a:p>
          <a:p>
            <a:pPr algn="just"/>
            <a:endParaRPr lang="en-US" dirty="0" smtClean="0"/>
          </a:p>
          <a:p>
            <a:pPr algn="just"/>
            <a:r>
              <a:rPr lang="en-US" dirty="0" err="1" smtClean="0"/>
              <a:t>Fusiform</a:t>
            </a:r>
            <a:r>
              <a:rPr lang="en-US" dirty="0" smtClean="0"/>
              <a:t> initials produce axial elements of secondary vascular tissues, such as fibers, </a:t>
            </a:r>
            <a:r>
              <a:rPr lang="en-US" dirty="0" err="1" smtClean="0"/>
              <a:t>tracheids</a:t>
            </a:r>
            <a:r>
              <a:rPr lang="en-US" dirty="0" smtClean="0"/>
              <a:t>, vessel members, companion cells, sieve-tube elements and axial parenchyma </a:t>
            </a:r>
          </a:p>
          <a:p>
            <a:endParaRPr lang="en-IN" dirty="0"/>
          </a:p>
        </p:txBody>
      </p:sp>
    </p:spTree>
  </p:cSld>
  <p:clrMapOvr>
    <a:masterClrMapping/>
  </p:clrMapOvr>
  <p:transition advTm="25032"/>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228600" y="762000"/>
            <a:ext cx="8532495" cy="5777863"/>
          </a:xfrm>
          <a:prstGeom prst="rect">
            <a:avLst/>
          </a:prstGeom>
        </p:spPr>
        <p:txBody>
          <a:bodyPr vert="horz" wrap="square" lIns="0" tIns="230504" rIns="0" bIns="0" rtlCol="0">
            <a:spAutoFit/>
          </a:bodyPr>
          <a:lstStyle/>
          <a:p>
            <a:pPr marL="355600" indent="-342900">
              <a:lnSpc>
                <a:spcPct val="100000"/>
              </a:lnSpc>
              <a:spcBef>
                <a:spcPts val="1814"/>
              </a:spcBef>
              <a:buClr>
                <a:srgbClr val="FF0000"/>
              </a:buClr>
              <a:buSzPct val="130000"/>
              <a:buFont typeface="Arial"/>
              <a:buChar char="•"/>
              <a:tabLst>
                <a:tab pos="354965" algn="l"/>
                <a:tab pos="355600" algn="l"/>
              </a:tabLst>
            </a:pPr>
            <a:r>
              <a:rPr sz="2500" spc="-10" dirty="0">
                <a:latin typeface="Calibri"/>
                <a:cs typeface="Calibri"/>
              </a:rPr>
              <a:t>The continue </a:t>
            </a:r>
            <a:r>
              <a:rPr sz="2500" spc="-15" dirty="0">
                <a:latin typeface="Calibri"/>
                <a:cs typeface="Calibri"/>
              </a:rPr>
              <a:t>source </a:t>
            </a:r>
            <a:r>
              <a:rPr sz="2500" dirty="0">
                <a:latin typeface="Calibri"/>
                <a:cs typeface="Calibri"/>
              </a:rPr>
              <a:t>of </a:t>
            </a:r>
            <a:r>
              <a:rPr sz="2500" spc="-10" dirty="0">
                <a:latin typeface="Calibri"/>
                <a:cs typeface="Calibri"/>
              </a:rPr>
              <a:t>wood </a:t>
            </a:r>
            <a:r>
              <a:rPr sz="2500" spc="-5" dirty="0">
                <a:latin typeface="Calibri"/>
                <a:cs typeface="Calibri"/>
              </a:rPr>
              <a:t>in a </a:t>
            </a:r>
            <a:r>
              <a:rPr sz="2500" spc="-10" dirty="0">
                <a:latin typeface="Calibri"/>
                <a:cs typeface="Calibri"/>
              </a:rPr>
              <a:t>tree </a:t>
            </a:r>
            <a:r>
              <a:rPr sz="2500" spc="-5" dirty="0">
                <a:latin typeface="Calibri"/>
                <a:cs typeface="Calibri"/>
              </a:rPr>
              <a:t>is </a:t>
            </a:r>
            <a:r>
              <a:rPr sz="2500" spc="-10" dirty="0">
                <a:latin typeface="Calibri"/>
                <a:cs typeface="Calibri"/>
              </a:rPr>
              <a:t>due </a:t>
            </a:r>
            <a:r>
              <a:rPr sz="2500" spc="-15" dirty="0">
                <a:latin typeface="Calibri"/>
                <a:cs typeface="Calibri"/>
              </a:rPr>
              <a:t>to </a:t>
            </a:r>
            <a:r>
              <a:rPr sz="2500" spc="-5" dirty="0">
                <a:latin typeface="Calibri"/>
                <a:cs typeface="Calibri"/>
              </a:rPr>
              <a:t>the </a:t>
            </a:r>
            <a:r>
              <a:rPr sz="2500" spc="-10" dirty="0">
                <a:latin typeface="Calibri"/>
                <a:cs typeface="Calibri"/>
              </a:rPr>
              <a:t>presence </a:t>
            </a:r>
            <a:r>
              <a:rPr sz="2500" spc="-5" dirty="0">
                <a:latin typeface="Calibri"/>
                <a:cs typeface="Calibri"/>
              </a:rPr>
              <a:t>of </a:t>
            </a:r>
            <a:r>
              <a:rPr sz="2500" spc="-10" dirty="0">
                <a:latin typeface="Calibri"/>
                <a:cs typeface="Calibri"/>
              </a:rPr>
              <a:t>vascular</a:t>
            </a:r>
            <a:r>
              <a:rPr sz="2500" spc="225" dirty="0">
                <a:latin typeface="Calibri"/>
                <a:cs typeface="Calibri"/>
              </a:rPr>
              <a:t> </a:t>
            </a:r>
            <a:r>
              <a:rPr sz="2500" spc="-10" dirty="0">
                <a:latin typeface="Calibri"/>
                <a:cs typeface="Calibri"/>
              </a:rPr>
              <a:t>cambium</a:t>
            </a:r>
            <a:endParaRPr sz="2500" dirty="0">
              <a:latin typeface="Calibri"/>
              <a:cs typeface="Calibri"/>
            </a:endParaRPr>
          </a:p>
          <a:p>
            <a:pPr>
              <a:lnSpc>
                <a:spcPct val="100000"/>
              </a:lnSpc>
              <a:spcBef>
                <a:spcPts val="40"/>
              </a:spcBef>
              <a:buClr>
                <a:srgbClr val="FF0000"/>
              </a:buClr>
            </a:pPr>
            <a:endParaRPr sz="1600" dirty="0">
              <a:latin typeface="Calibri"/>
              <a:cs typeface="Calibri"/>
            </a:endParaRPr>
          </a:p>
          <a:p>
            <a:pPr marL="355600" marR="213360" indent="-342900">
              <a:lnSpc>
                <a:spcPts val="2400"/>
              </a:lnSpc>
              <a:buClr>
                <a:srgbClr val="FF0000"/>
              </a:buClr>
              <a:buSzPct val="130000"/>
              <a:buFont typeface="Arial"/>
              <a:buChar char="•"/>
              <a:tabLst>
                <a:tab pos="354965" algn="l"/>
                <a:tab pos="355600" algn="l"/>
              </a:tabLst>
            </a:pPr>
            <a:r>
              <a:rPr sz="2500" spc="-20" dirty="0">
                <a:latin typeface="Calibri"/>
                <a:cs typeface="Calibri"/>
              </a:rPr>
              <a:t>Vascular </a:t>
            </a:r>
            <a:r>
              <a:rPr sz="2500" spc="-5" dirty="0">
                <a:latin typeface="Calibri"/>
                <a:cs typeface="Calibri"/>
              </a:rPr>
              <a:t>cambium </a:t>
            </a:r>
            <a:r>
              <a:rPr sz="2500" spc="-15" dirty="0">
                <a:latin typeface="Calibri"/>
                <a:cs typeface="Calibri"/>
              </a:rPr>
              <a:t>produce </a:t>
            </a:r>
            <a:r>
              <a:rPr sz="2500" spc="-5" dirty="0">
                <a:latin typeface="Calibri"/>
                <a:cs typeface="Calibri"/>
              </a:rPr>
              <a:t>the </a:t>
            </a:r>
            <a:r>
              <a:rPr sz="2500" spc="-10" dirty="0">
                <a:latin typeface="Calibri"/>
                <a:cs typeface="Calibri"/>
              </a:rPr>
              <a:t>secondary </a:t>
            </a:r>
            <a:r>
              <a:rPr sz="2500" spc="-5" dirty="0">
                <a:latin typeface="Calibri"/>
                <a:cs typeface="Calibri"/>
              </a:rPr>
              <a:t>phloem </a:t>
            </a:r>
            <a:r>
              <a:rPr sz="2500" spc="-10" dirty="0">
                <a:latin typeface="Calibri"/>
                <a:cs typeface="Calibri"/>
              </a:rPr>
              <a:t>that conducts </a:t>
            </a:r>
            <a:r>
              <a:rPr sz="2500" spc="-20" dirty="0">
                <a:latin typeface="Calibri"/>
                <a:cs typeface="Calibri"/>
              </a:rPr>
              <a:t>food </a:t>
            </a:r>
            <a:r>
              <a:rPr sz="2500" spc="-5" dirty="0">
                <a:latin typeface="Calibri"/>
                <a:cs typeface="Calibri"/>
              </a:rPr>
              <a:t>within the  inner</a:t>
            </a:r>
            <a:r>
              <a:rPr sz="2500" spc="10" dirty="0">
                <a:latin typeface="Calibri"/>
                <a:cs typeface="Calibri"/>
              </a:rPr>
              <a:t> </a:t>
            </a:r>
            <a:r>
              <a:rPr sz="2500" spc="-10" dirty="0">
                <a:latin typeface="Calibri"/>
                <a:cs typeface="Calibri"/>
              </a:rPr>
              <a:t>bark</a:t>
            </a:r>
            <a:endParaRPr sz="2500" dirty="0">
              <a:latin typeface="Calibri"/>
              <a:cs typeface="Calibri"/>
            </a:endParaRPr>
          </a:p>
          <a:p>
            <a:pPr>
              <a:lnSpc>
                <a:spcPct val="100000"/>
              </a:lnSpc>
              <a:spcBef>
                <a:spcPts val="35"/>
              </a:spcBef>
              <a:buClr>
                <a:srgbClr val="FF0000"/>
              </a:buClr>
            </a:pPr>
            <a:endParaRPr sz="1600" dirty="0">
              <a:latin typeface="Calibri"/>
              <a:cs typeface="Calibri"/>
            </a:endParaRPr>
          </a:p>
          <a:p>
            <a:pPr marL="355600" indent="-342900">
              <a:lnSpc>
                <a:spcPts val="2595"/>
              </a:lnSpc>
              <a:buClr>
                <a:srgbClr val="FF0000"/>
              </a:buClr>
              <a:buSzPct val="130000"/>
              <a:buFont typeface="Arial"/>
              <a:buChar char="•"/>
              <a:tabLst>
                <a:tab pos="354965" algn="l"/>
                <a:tab pos="355600" algn="l"/>
              </a:tabLst>
            </a:pPr>
            <a:r>
              <a:rPr sz="2500" spc="-50" dirty="0">
                <a:latin typeface="Calibri"/>
                <a:cs typeface="Calibri"/>
              </a:rPr>
              <a:t>Two </a:t>
            </a:r>
            <a:r>
              <a:rPr sz="2500" spc="-5" dirty="0">
                <a:latin typeface="Calibri"/>
                <a:cs typeface="Calibri"/>
              </a:rPr>
              <a:t>types of </a:t>
            </a:r>
            <a:r>
              <a:rPr sz="2500" spc="-10" dirty="0">
                <a:latin typeface="Calibri"/>
                <a:cs typeface="Calibri"/>
              </a:rPr>
              <a:t>meristematic </a:t>
            </a:r>
            <a:r>
              <a:rPr sz="2500" spc="-5" dirty="0">
                <a:latin typeface="Calibri"/>
                <a:cs typeface="Calibri"/>
              </a:rPr>
              <a:t>cells </a:t>
            </a:r>
            <a:r>
              <a:rPr sz="2500" spc="-20" dirty="0">
                <a:latin typeface="Calibri"/>
                <a:cs typeface="Calibri"/>
              </a:rPr>
              <a:t>form </a:t>
            </a:r>
            <a:r>
              <a:rPr sz="2500" spc="-5" dirty="0">
                <a:latin typeface="Calibri"/>
                <a:cs typeface="Calibri"/>
              </a:rPr>
              <a:t>the </a:t>
            </a:r>
            <a:r>
              <a:rPr sz="2500" spc="-10" dirty="0">
                <a:latin typeface="Calibri"/>
                <a:cs typeface="Calibri"/>
              </a:rPr>
              <a:t>vascular</a:t>
            </a:r>
            <a:r>
              <a:rPr sz="2500" spc="120" dirty="0">
                <a:latin typeface="Calibri"/>
                <a:cs typeface="Calibri"/>
              </a:rPr>
              <a:t> </a:t>
            </a:r>
            <a:r>
              <a:rPr sz="2500" spc="-10" dirty="0" smtClean="0">
                <a:latin typeface="Calibri"/>
                <a:cs typeface="Calibri"/>
              </a:rPr>
              <a:t>cambium:</a:t>
            </a:r>
            <a:endParaRPr sz="2500" dirty="0" smtClean="0">
              <a:latin typeface="Calibri"/>
              <a:cs typeface="Calibri"/>
            </a:endParaRPr>
          </a:p>
          <a:p>
            <a:pPr marL="355600" indent="-342900">
              <a:lnSpc>
                <a:spcPct val="100000"/>
              </a:lnSpc>
              <a:spcBef>
                <a:spcPts val="2490"/>
              </a:spcBef>
              <a:buClr>
                <a:srgbClr val="FF0000"/>
              </a:buClr>
              <a:buSzPct val="130000"/>
              <a:tabLst>
                <a:tab pos="354965" algn="l"/>
                <a:tab pos="355600" algn="l"/>
              </a:tabLst>
            </a:pPr>
            <a:r>
              <a:rPr lang="en-US" sz="2500" spc="-10" dirty="0" smtClean="0">
                <a:latin typeface="Calibri"/>
                <a:cs typeface="Calibri"/>
              </a:rPr>
              <a:t>	- </a:t>
            </a:r>
            <a:r>
              <a:rPr lang="en-US" sz="2500" spc="-10" dirty="0" err="1" smtClean="0">
                <a:latin typeface="Calibri"/>
                <a:cs typeface="Calibri"/>
              </a:rPr>
              <a:t>Fusiform</a:t>
            </a:r>
            <a:r>
              <a:rPr lang="en-US" sz="2500" spc="-10" dirty="0" smtClean="0">
                <a:latin typeface="Calibri"/>
                <a:cs typeface="Calibri"/>
              </a:rPr>
              <a:t> and </a:t>
            </a:r>
            <a:r>
              <a:rPr lang="en-US" sz="2500" spc="-10" smtClean="0">
                <a:latin typeface="Calibri"/>
                <a:cs typeface="Calibri"/>
              </a:rPr>
              <a:t>Ray initials.</a:t>
            </a:r>
            <a:endParaRPr lang="en-US" sz="2500" spc="-10" dirty="0" smtClean="0">
              <a:latin typeface="Calibri"/>
              <a:cs typeface="Calibri"/>
            </a:endParaRPr>
          </a:p>
          <a:p>
            <a:pPr marL="355600" indent="-342900">
              <a:lnSpc>
                <a:spcPct val="100000"/>
              </a:lnSpc>
              <a:spcBef>
                <a:spcPts val="2490"/>
              </a:spcBef>
              <a:buClr>
                <a:srgbClr val="FF0000"/>
              </a:buClr>
              <a:buSzPct val="130000"/>
              <a:buFont typeface="Arial"/>
              <a:buChar char="•"/>
              <a:tabLst>
                <a:tab pos="354965" algn="l"/>
                <a:tab pos="355600" algn="l"/>
              </a:tabLst>
            </a:pPr>
            <a:r>
              <a:rPr sz="2500" spc="-10" dirty="0" smtClean="0">
                <a:latin typeface="Calibri"/>
                <a:cs typeface="Calibri"/>
              </a:rPr>
              <a:t>These </a:t>
            </a:r>
            <a:r>
              <a:rPr sz="2500" spc="-5" dirty="0">
                <a:latin typeface="Calibri"/>
                <a:cs typeface="Calibri"/>
              </a:rPr>
              <a:t>initials </a:t>
            </a:r>
            <a:r>
              <a:rPr sz="2500" spc="-15" dirty="0">
                <a:latin typeface="Calibri"/>
                <a:cs typeface="Calibri"/>
              </a:rPr>
              <a:t>undergo </a:t>
            </a:r>
            <a:r>
              <a:rPr sz="2500" b="1" spc="-5" dirty="0">
                <a:latin typeface="Calibri"/>
                <a:cs typeface="Calibri"/>
              </a:rPr>
              <a:t>periclinal </a:t>
            </a:r>
            <a:r>
              <a:rPr sz="2500" spc="-5" dirty="0">
                <a:latin typeface="Calibri"/>
                <a:cs typeface="Calibri"/>
              </a:rPr>
              <a:t>and </a:t>
            </a:r>
            <a:r>
              <a:rPr sz="2500" b="1" spc="-5" dirty="0">
                <a:latin typeface="Calibri"/>
                <a:cs typeface="Calibri"/>
              </a:rPr>
              <a:t>anticlinal cell</a:t>
            </a:r>
            <a:r>
              <a:rPr sz="2500" b="1" spc="75" dirty="0">
                <a:latin typeface="Calibri"/>
                <a:cs typeface="Calibri"/>
              </a:rPr>
              <a:t> </a:t>
            </a:r>
            <a:r>
              <a:rPr sz="2500" b="1" spc="-5" dirty="0">
                <a:latin typeface="Calibri"/>
                <a:cs typeface="Calibri"/>
              </a:rPr>
              <a:t>division.</a:t>
            </a:r>
            <a:endParaRPr sz="2500" dirty="0">
              <a:latin typeface="Calibri"/>
              <a:cs typeface="Calibri"/>
            </a:endParaRPr>
          </a:p>
          <a:p>
            <a:pPr marL="355600" indent="-342900">
              <a:lnSpc>
                <a:spcPct val="100000"/>
              </a:lnSpc>
              <a:spcBef>
                <a:spcPts val="3005"/>
              </a:spcBef>
              <a:buClr>
                <a:srgbClr val="FF0000"/>
              </a:buClr>
              <a:buSzPct val="130000"/>
              <a:buFont typeface="Arial"/>
              <a:buChar char="•"/>
              <a:tabLst>
                <a:tab pos="354965" algn="l"/>
                <a:tab pos="355600" algn="l"/>
              </a:tabLst>
            </a:pPr>
            <a:r>
              <a:rPr sz="2500" spc="-10" dirty="0">
                <a:latin typeface="Calibri"/>
                <a:cs typeface="Calibri"/>
              </a:rPr>
              <a:t>Periclinal </a:t>
            </a:r>
            <a:r>
              <a:rPr sz="2500" spc="-5" dirty="0">
                <a:latin typeface="Calibri"/>
                <a:cs typeface="Calibri"/>
              </a:rPr>
              <a:t>cell </a:t>
            </a:r>
            <a:r>
              <a:rPr sz="2500" spc="-10" dirty="0">
                <a:latin typeface="Calibri"/>
                <a:cs typeface="Calibri"/>
              </a:rPr>
              <a:t>divisions </a:t>
            </a:r>
            <a:r>
              <a:rPr sz="2500" spc="-5" dirty="0">
                <a:latin typeface="Calibri"/>
                <a:cs typeface="Calibri"/>
              </a:rPr>
              <a:t>add </a:t>
            </a:r>
            <a:r>
              <a:rPr sz="2500" spc="-15" dirty="0">
                <a:latin typeface="Calibri"/>
                <a:cs typeface="Calibri"/>
              </a:rPr>
              <a:t>to </a:t>
            </a:r>
            <a:r>
              <a:rPr sz="2500" spc="-5" dirty="0">
                <a:latin typeface="Calibri"/>
                <a:cs typeface="Calibri"/>
              </a:rPr>
              <a:t>the </a:t>
            </a:r>
            <a:r>
              <a:rPr sz="2500" spc="-10" dirty="0">
                <a:latin typeface="Calibri"/>
                <a:cs typeface="Calibri"/>
              </a:rPr>
              <a:t>length </a:t>
            </a:r>
            <a:r>
              <a:rPr sz="2500" spc="-5" dirty="0">
                <a:latin typeface="Calibri"/>
                <a:cs typeface="Calibri"/>
              </a:rPr>
              <a:t>of a </a:t>
            </a:r>
            <a:r>
              <a:rPr sz="2500" spc="-15" dirty="0">
                <a:latin typeface="Calibri"/>
                <a:cs typeface="Calibri"/>
              </a:rPr>
              <a:t>stem </a:t>
            </a:r>
            <a:r>
              <a:rPr sz="2500" spc="-5" dirty="0">
                <a:latin typeface="Calibri"/>
                <a:cs typeface="Calibri"/>
              </a:rPr>
              <a:t>or</a:t>
            </a:r>
            <a:r>
              <a:rPr sz="2500" spc="80" dirty="0">
                <a:latin typeface="Calibri"/>
                <a:cs typeface="Calibri"/>
              </a:rPr>
              <a:t> </a:t>
            </a:r>
            <a:r>
              <a:rPr sz="2500" spc="-10" dirty="0">
                <a:latin typeface="Calibri"/>
                <a:cs typeface="Calibri"/>
              </a:rPr>
              <a:t>root</a:t>
            </a:r>
            <a:endParaRPr sz="2500" dirty="0">
              <a:latin typeface="Calibri"/>
              <a:cs typeface="Calibri"/>
            </a:endParaRPr>
          </a:p>
          <a:p>
            <a:pPr marL="355600" indent="-342900">
              <a:lnSpc>
                <a:spcPct val="100000"/>
              </a:lnSpc>
              <a:spcBef>
                <a:spcPts val="3000"/>
              </a:spcBef>
              <a:buClr>
                <a:srgbClr val="FF0000"/>
              </a:buClr>
              <a:buSzPct val="130000"/>
              <a:buFont typeface="Arial"/>
              <a:buChar char="•"/>
              <a:tabLst>
                <a:tab pos="354965" algn="l"/>
                <a:tab pos="355600" algn="l"/>
              </a:tabLst>
            </a:pPr>
            <a:r>
              <a:rPr sz="2500" spc="-5" dirty="0">
                <a:latin typeface="Calibri"/>
                <a:cs typeface="Calibri"/>
              </a:rPr>
              <a:t>Anticlinal cell </a:t>
            </a:r>
            <a:r>
              <a:rPr sz="2500" spc="-10" dirty="0">
                <a:latin typeface="Calibri"/>
                <a:cs typeface="Calibri"/>
              </a:rPr>
              <a:t>divisions increase </a:t>
            </a:r>
            <a:r>
              <a:rPr sz="2500" spc="-5" dirty="0">
                <a:latin typeface="Calibri"/>
                <a:cs typeface="Calibri"/>
              </a:rPr>
              <a:t>the </a:t>
            </a:r>
            <a:r>
              <a:rPr sz="2500" spc="-10" dirty="0">
                <a:latin typeface="Calibri"/>
                <a:cs typeface="Calibri"/>
              </a:rPr>
              <a:t>diameter </a:t>
            </a:r>
            <a:r>
              <a:rPr sz="2500" spc="-5" dirty="0">
                <a:latin typeface="Calibri"/>
                <a:cs typeface="Calibri"/>
              </a:rPr>
              <a:t>of the </a:t>
            </a:r>
            <a:r>
              <a:rPr sz="2500" spc="-10" dirty="0">
                <a:latin typeface="Calibri"/>
                <a:cs typeface="Calibri"/>
              </a:rPr>
              <a:t>vascular</a:t>
            </a:r>
            <a:r>
              <a:rPr sz="2500" spc="130" dirty="0">
                <a:latin typeface="Calibri"/>
                <a:cs typeface="Calibri"/>
              </a:rPr>
              <a:t> </a:t>
            </a:r>
            <a:r>
              <a:rPr sz="2500" spc="-10" dirty="0">
                <a:latin typeface="Calibri"/>
                <a:cs typeface="Calibri"/>
              </a:rPr>
              <a:t>cambium</a:t>
            </a:r>
            <a:endParaRPr sz="2500" dirty="0">
              <a:latin typeface="Calibri"/>
              <a:cs typeface="Calibri"/>
            </a:endParaRPr>
          </a:p>
        </p:txBody>
      </p:sp>
      <p:sp>
        <p:nvSpPr>
          <p:cNvPr id="14" name="TextBox 13"/>
          <p:cNvSpPr txBox="1"/>
          <p:nvPr/>
        </p:nvSpPr>
        <p:spPr>
          <a:xfrm>
            <a:off x="609600" y="228600"/>
            <a:ext cx="7772400" cy="584775"/>
          </a:xfrm>
          <a:prstGeom prst="rect">
            <a:avLst/>
          </a:prstGeom>
          <a:noFill/>
        </p:spPr>
        <p:txBody>
          <a:bodyPr wrap="square" rtlCol="0">
            <a:spAutoFit/>
          </a:bodyPr>
          <a:lstStyle/>
          <a:p>
            <a:r>
              <a:rPr lang="en-US" sz="3200" dirty="0" smtClean="0">
                <a:solidFill>
                  <a:srgbClr val="0070C0"/>
                </a:solidFill>
              </a:rPr>
              <a:t>Growth Pattern in Wood and Bark</a:t>
            </a:r>
            <a:endParaRPr lang="en-IN" dirty="0">
              <a:solidFill>
                <a:srgbClr val="0070C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0392" y="339944"/>
            <a:ext cx="8290333" cy="651805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28600" y="762000"/>
            <a:ext cx="7162800" cy="6013826"/>
          </a:xfrm>
          <a:prstGeom prst="rect">
            <a:avLst/>
          </a:prstGeom>
        </p:spPr>
        <p:txBody>
          <a:bodyPr vert="horz" wrap="square" lIns="0" tIns="12065" rIns="0" bIns="0" rtlCol="0">
            <a:spAutoFit/>
          </a:bodyPr>
          <a:lstStyle/>
          <a:p>
            <a:pPr marL="355600" indent="-342900">
              <a:lnSpc>
                <a:spcPct val="100000"/>
              </a:lnSpc>
              <a:spcBef>
                <a:spcPts val="95"/>
              </a:spcBef>
              <a:buClr>
                <a:srgbClr val="FF0000"/>
              </a:buClr>
              <a:buSzPct val="130000"/>
              <a:buFont typeface="Arial"/>
              <a:buChar char="•"/>
              <a:tabLst>
                <a:tab pos="354965" algn="l"/>
                <a:tab pos="355600" algn="l"/>
              </a:tabLst>
            </a:pPr>
            <a:r>
              <a:rPr sz="2500" spc="-15" dirty="0" smtClean="0">
                <a:latin typeface="Calibri"/>
                <a:cs typeface="Calibri"/>
              </a:rPr>
              <a:t>From </a:t>
            </a:r>
            <a:r>
              <a:rPr sz="2500" spc="-10" dirty="0" smtClean="0">
                <a:latin typeface="Calibri"/>
                <a:cs typeface="Calibri"/>
              </a:rPr>
              <a:t>Latin </a:t>
            </a:r>
            <a:r>
              <a:rPr sz="2500" i="1" spc="-10" dirty="0" err="1" smtClean="0">
                <a:latin typeface="Calibri"/>
                <a:cs typeface="Calibri"/>
              </a:rPr>
              <a:t>fusus</a:t>
            </a:r>
            <a:r>
              <a:rPr sz="2500" spc="-10" dirty="0" smtClean="0">
                <a:latin typeface="Calibri"/>
                <a:cs typeface="Calibri"/>
              </a:rPr>
              <a:t>,</a:t>
            </a:r>
            <a:r>
              <a:rPr sz="2500" spc="40" dirty="0" smtClean="0">
                <a:latin typeface="Calibri"/>
                <a:cs typeface="Calibri"/>
              </a:rPr>
              <a:t> </a:t>
            </a:r>
            <a:r>
              <a:rPr sz="2800" spc="-5" dirty="0" smtClean="0">
                <a:latin typeface="Calibri"/>
                <a:cs typeface="Calibri"/>
              </a:rPr>
              <a:t>“</a:t>
            </a:r>
            <a:r>
              <a:rPr sz="2800" b="1" spc="-5" dirty="0" smtClean="0">
                <a:latin typeface="Calibri"/>
                <a:cs typeface="Calibri"/>
              </a:rPr>
              <a:t>spindle</a:t>
            </a:r>
            <a:r>
              <a:rPr sz="2800" spc="-5" dirty="0" smtClean="0">
                <a:latin typeface="Calibri"/>
                <a:cs typeface="Calibri"/>
              </a:rPr>
              <a:t>”</a:t>
            </a:r>
            <a:endParaRPr sz="2800" dirty="0" smtClean="0">
              <a:latin typeface="Calibri"/>
              <a:cs typeface="Calibri"/>
            </a:endParaRPr>
          </a:p>
          <a:p>
            <a:pPr marL="355600" indent="-342900">
              <a:lnSpc>
                <a:spcPct val="100000"/>
              </a:lnSpc>
              <a:spcBef>
                <a:spcPts val="10"/>
              </a:spcBef>
              <a:buClr>
                <a:srgbClr val="FF0000"/>
              </a:buClr>
              <a:buSzPct val="130000"/>
              <a:buFont typeface="Arial"/>
              <a:buChar char="•"/>
              <a:tabLst>
                <a:tab pos="354965" algn="l"/>
                <a:tab pos="355600" algn="l"/>
              </a:tabLst>
            </a:pPr>
            <a:r>
              <a:rPr sz="2500" spc="-15" dirty="0" smtClean="0">
                <a:latin typeface="Calibri"/>
                <a:cs typeface="Calibri"/>
              </a:rPr>
              <a:t>Elongated </a:t>
            </a:r>
            <a:r>
              <a:rPr sz="2500" spc="-10" dirty="0">
                <a:latin typeface="Calibri"/>
                <a:cs typeface="Calibri"/>
              </a:rPr>
              <a:t>spindle shape </a:t>
            </a:r>
            <a:r>
              <a:rPr sz="2500" spc="-5" dirty="0">
                <a:latin typeface="Calibri"/>
                <a:cs typeface="Calibri"/>
              </a:rPr>
              <a:t>cells </a:t>
            </a:r>
            <a:r>
              <a:rPr sz="2500" spc="-10" dirty="0">
                <a:latin typeface="Calibri"/>
                <a:cs typeface="Calibri"/>
              </a:rPr>
              <a:t>arranged </a:t>
            </a:r>
            <a:r>
              <a:rPr sz="2500" dirty="0">
                <a:latin typeface="Calibri"/>
                <a:cs typeface="Calibri"/>
              </a:rPr>
              <a:t>in </a:t>
            </a:r>
            <a:r>
              <a:rPr sz="2500" spc="-10" dirty="0">
                <a:latin typeface="Calibri"/>
                <a:cs typeface="Calibri"/>
              </a:rPr>
              <a:t>vertical</a:t>
            </a:r>
            <a:r>
              <a:rPr sz="2500" spc="114" dirty="0">
                <a:latin typeface="Calibri"/>
                <a:cs typeface="Calibri"/>
              </a:rPr>
              <a:t> </a:t>
            </a:r>
            <a:r>
              <a:rPr sz="2500" spc="-20" dirty="0">
                <a:latin typeface="Calibri"/>
                <a:cs typeface="Calibri"/>
              </a:rPr>
              <a:t>row</a:t>
            </a:r>
            <a:endParaRPr sz="2500" dirty="0">
              <a:latin typeface="Calibri"/>
              <a:cs typeface="Calibri"/>
            </a:endParaRPr>
          </a:p>
          <a:p>
            <a:pPr marL="355600" indent="-342900">
              <a:lnSpc>
                <a:spcPct val="100000"/>
              </a:lnSpc>
              <a:spcBef>
                <a:spcPts val="5"/>
              </a:spcBef>
              <a:buClr>
                <a:srgbClr val="FF0000"/>
              </a:buClr>
              <a:buSzPct val="130000"/>
              <a:buFont typeface="Arial"/>
              <a:buChar char="•"/>
              <a:tabLst>
                <a:tab pos="354965" algn="l"/>
                <a:tab pos="355600" algn="l"/>
              </a:tabLst>
            </a:pPr>
            <a:r>
              <a:rPr sz="2500" spc="-5" dirty="0">
                <a:latin typeface="Calibri"/>
                <a:cs typeface="Calibri"/>
              </a:rPr>
              <a:t>Arise within the vascular bundles and </a:t>
            </a:r>
            <a:r>
              <a:rPr sz="2500" spc="-10" dirty="0">
                <a:latin typeface="Calibri"/>
                <a:cs typeface="Calibri"/>
              </a:rPr>
              <a:t>produce new </a:t>
            </a:r>
            <a:r>
              <a:rPr sz="2500" spc="-5" dirty="0">
                <a:latin typeface="Calibri"/>
                <a:cs typeface="Calibri"/>
              </a:rPr>
              <a:t>vascular</a:t>
            </a:r>
            <a:r>
              <a:rPr sz="2500" spc="110" dirty="0">
                <a:latin typeface="Calibri"/>
                <a:cs typeface="Calibri"/>
              </a:rPr>
              <a:t> </a:t>
            </a:r>
            <a:r>
              <a:rPr sz="2500" spc="-5" dirty="0">
                <a:latin typeface="Calibri"/>
                <a:cs typeface="Calibri"/>
              </a:rPr>
              <a:t>tissue</a:t>
            </a:r>
            <a:endParaRPr sz="2500" dirty="0">
              <a:latin typeface="Calibri"/>
              <a:cs typeface="Calibri"/>
            </a:endParaRPr>
          </a:p>
          <a:p>
            <a:pPr marL="355600" indent="-342900">
              <a:lnSpc>
                <a:spcPct val="100000"/>
              </a:lnSpc>
              <a:spcBef>
                <a:spcPts val="3000"/>
              </a:spcBef>
              <a:buClr>
                <a:srgbClr val="FF0000"/>
              </a:buClr>
              <a:buSzPct val="130000"/>
              <a:buFont typeface="Arial"/>
              <a:buChar char="•"/>
              <a:tabLst>
                <a:tab pos="354965" algn="l"/>
                <a:tab pos="355600" algn="l"/>
              </a:tabLst>
            </a:pPr>
            <a:r>
              <a:rPr sz="2500" spc="-15" dirty="0">
                <a:latin typeface="Calibri"/>
                <a:cs typeface="Calibri"/>
              </a:rPr>
              <a:t>Xylem </a:t>
            </a:r>
            <a:r>
              <a:rPr sz="2500" spc="-5" dirty="0">
                <a:latin typeface="Calibri"/>
                <a:cs typeface="Calibri"/>
              </a:rPr>
              <a:t>inside and phloem</a:t>
            </a:r>
            <a:r>
              <a:rPr sz="2500" spc="80" dirty="0">
                <a:latin typeface="Calibri"/>
                <a:cs typeface="Calibri"/>
              </a:rPr>
              <a:t> </a:t>
            </a:r>
            <a:r>
              <a:rPr sz="2500" spc="-10" dirty="0">
                <a:latin typeface="Calibri"/>
                <a:cs typeface="Calibri"/>
              </a:rPr>
              <a:t>outside</a:t>
            </a:r>
            <a:endParaRPr sz="2500" dirty="0">
              <a:latin typeface="Calibri"/>
              <a:cs typeface="Calibri"/>
            </a:endParaRPr>
          </a:p>
          <a:p>
            <a:pPr>
              <a:lnSpc>
                <a:spcPct val="100000"/>
              </a:lnSpc>
              <a:spcBef>
                <a:spcPts val="40"/>
              </a:spcBef>
              <a:buClr>
                <a:srgbClr val="FF0000"/>
              </a:buClr>
            </a:pPr>
            <a:endParaRPr sz="2000" dirty="0">
              <a:latin typeface="Calibri"/>
              <a:cs typeface="Calibri"/>
            </a:endParaRPr>
          </a:p>
          <a:p>
            <a:pPr marL="355600" marR="273050" indent="-342900">
              <a:lnSpc>
                <a:spcPts val="2400"/>
              </a:lnSpc>
              <a:buClr>
                <a:srgbClr val="FF0000"/>
              </a:buClr>
              <a:buSzPct val="130000"/>
              <a:buFont typeface="Arial"/>
              <a:buChar char="•"/>
              <a:tabLst>
                <a:tab pos="354965" algn="l"/>
                <a:tab pos="355600" algn="l"/>
              </a:tabLst>
            </a:pPr>
            <a:r>
              <a:rPr sz="2500" spc="-15" dirty="0">
                <a:latin typeface="Calibri"/>
                <a:cs typeface="Calibri"/>
              </a:rPr>
              <a:t>Fusiform </a:t>
            </a:r>
            <a:r>
              <a:rPr sz="2500" dirty="0">
                <a:latin typeface="Calibri"/>
                <a:cs typeface="Calibri"/>
              </a:rPr>
              <a:t>initial </a:t>
            </a:r>
            <a:r>
              <a:rPr sz="2500" spc="-5" dirty="0">
                <a:latin typeface="Calibri"/>
                <a:cs typeface="Calibri"/>
              </a:rPr>
              <a:t>divides so </a:t>
            </a:r>
            <a:r>
              <a:rPr sz="2500" spc="-10" dirty="0">
                <a:latin typeface="Calibri"/>
                <a:cs typeface="Calibri"/>
              </a:rPr>
              <a:t>that </a:t>
            </a:r>
            <a:r>
              <a:rPr sz="2500" spc="-5" dirty="0">
                <a:latin typeface="Calibri"/>
                <a:cs typeface="Calibri"/>
              </a:rPr>
              <a:t>one </a:t>
            </a:r>
            <a:r>
              <a:rPr sz="2500" spc="-10" dirty="0">
                <a:latin typeface="Calibri"/>
                <a:cs typeface="Calibri"/>
              </a:rPr>
              <a:t>daughter </a:t>
            </a:r>
            <a:r>
              <a:rPr sz="2500" spc="-5" dirty="0">
                <a:latin typeface="Calibri"/>
                <a:cs typeface="Calibri"/>
              </a:rPr>
              <a:t>cell </a:t>
            </a:r>
            <a:r>
              <a:rPr sz="2500" spc="-10" dirty="0">
                <a:latin typeface="Calibri"/>
                <a:cs typeface="Calibri"/>
              </a:rPr>
              <a:t>becomes </a:t>
            </a:r>
            <a:r>
              <a:rPr sz="2500" dirty="0">
                <a:latin typeface="Calibri"/>
                <a:cs typeface="Calibri"/>
              </a:rPr>
              <a:t>either  </a:t>
            </a:r>
            <a:r>
              <a:rPr sz="2500" spc="-10" dirty="0">
                <a:latin typeface="Calibri"/>
                <a:cs typeface="Calibri"/>
              </a:rPr>
              <a:t>xylem </a:t>
            </a:r>
            <a:r>
              <a:rPr sz="2500" spc="-5" dirty="0">
                <a:latin typeface="Calibri"/>
                <a:cs typeface="Calibri"/>
              </a:rPr>
              <a:t>or</a:t>
            </a:r>
            <a:r>
              <a:rPr sz="2500" spc="25" dirty="0">
                <a:latin typeface="Calibri"/>
                <a:cs typeface="Calibri"/>
              </a:rPr>
              <a:t> </a:t>
            </a:r>
            <a:r>
              <a:rPr sz="2500" spc="-5" dirty="0">
                <a:latin typeface="Calibri"/>
                <a:cs typeface="Calibri"/>
              </a:rPr>
              <a:t>phloem</a:t>
            </a:r>
            <a:endParaRPr sz="2500" dirty="0">
              <a:latin typeface="Calibri"/>
              <a:cs typeface="Calibri"/>
            </a:endParaRPr>
          </a:p>
          <a:p>
            <a:pPr>
              <a:lnSpc>
                <a:spcPct val="100000"/>
              </a:lnSpc>
              <a:buClr>
                <a:srgbClr val="FF0000"/>
              </a:buClr>
            </a:pPr>
            <a:endParaRPr sz="1600" dirty="0">
              <a:latin typeface="Calibri"/>
              <a:cs typeface="Calibri"/>
            </a:endParaRPr>
          </a:p>
          <a:p>
            <a:pPr marL="355600" marR="321310" indent="-342900">
              <a:lnSpc>
                <a:spcPts val="2400"/>
              </a:lnSpc>
              <a:buClr>
                <a:srgbClr val="FF0000"/>
              </a:buClr>
              <a:buSzPct val="130000"/>
              <a:buFont typeface="Arial"/>
              <a:buChar char="•"/>
              <a:tabLst>
                <a:tab pos="354965" algn="l"/>
                <a:tab pos="355600" algn="l"/>
              </a:tabLst>
            </a:pPr>
            <a:r>
              <a:rPr sz="2500" spc="-5" dirty="0">
                <a:latin typeface="Calibri"/>
                <a:cs typeface="Calibri"/>
              </a:rPr>
              <a:t>A </a:t>
            </a:r>
            <a:r>
              <a:rPr sz="2500" spc="-15" dirty="0">
                <a:latin typeface="Calibri"/>
                <a:cs typeface="Calibri"/>
              </a:rPr>
              <a:t>fusiform </a:t>
            </a:r>
            <a:r>
              <a:rPr sz="2500" dirty="0">
                <a:latin typeface="Calibri"/>
                <a:cs typeface="Calibri"/>
              </a:rPr>
              <a:t>initial </a:t>
            </a:r>
            <a:r>
              <a:rPr sz="2500" spc="-15" dirty="0">
                <a:latin typeface="Calibri"/>
                <a:cs typeface="Calibri"/>
              </a:rPr>
              <a:t>can </a:t>
            </a:r>
            <a:r>
              <a:rPr sz="2500" spc="-5" dirty="0">
                <a:latin typeface="Calibri"/>
                <a:cs typeface="Calibri"/>
              </a:rPr>
              <a:t>also </a:t>
            </a:r>
            <a:r>
              <a:rPr sz="2500" spc="-10" dirty="0">
                <a:latin typeface="Calibri"/>
                <a:cs typeface="Calibri"/>
              </a:rPr>
              <a:t>divide </a:t>
            </a:r>
            <a:r>
              <a:rPr sz="2500" spc="-15" dirty="0">
                <a:latin typeface="Calibri"/>
                <a:cs typeface="Calibri"/>
              </a:rPr>
              <a:t>to produce </a:t>
            </a:r>
            <a:r>
              <a:rPr sz="2500" spc="-10" dirty="0">
                <a:latin typeface="Calibri"/>
                <a:cs typeface="Calibri"/>
              </a:rPr>
              <a:t>two </a:t>
            </a:r>
            <a:r>
              <a:rPr sz="2500" spc="-15" dirty="0">
                <a:latin typeface="Calibri"/>
                <a:cs typeface="Calibri"/>
              </a:rPr>
              <a:t>fusiform </a:t>
            </a:r>
            <a:r>
              <a:rPr sz="2500" spc="-5" dirty="0">
                <a:latin typeface="Calibri"/>
                <a:cs typeface="Calibri"/>
              </a:rPr>
              <a:t>initials  </a:t>
            </a:r>
            <a:r>
              <a:rPr sz="2500" spc="-10" dirty="0">
                <a:latin typeface="Calibri"/>
                <a:cs typeface="Calibri"/>
              </a:rPr>
              <a:t>that </a:t>
            </a:r>
            <a:r>
              <a:rPr sz="2500" spc="-5" dirty="0">
                <a:latin typeface="Calibri"/>
                <a:cs typeface="Calibri"/>
              </a:rPr>
              <a:t>remain within the </a:t>
            </a:r>
            <a:r>
              <a:rPr sz="2500" spc="-10" dirty="0">
                <a:latin typeface="Calibri"/>
                <a:cs typeface="Calibri"/>
              </a:rPr>
              <a:t>vascular</a:t>
            </a:r>
            <a:r>
              <a:rPr sz="2500" spc="35" dirty="0">
                <a:latin typeface="Calibri"/>
                <a:cs typeface="Calibri"/>
              </a:rPr>
              <a:t> </a:t>
            </a:r>
            <a:r>
              <a:rPr sz="2500" spc="-5" dirty="0">
                <a:latin typeface="Calibri"/>
                <a:cs typeface="Calibri"/>
              </a:rPr>
              <a:t>cambium</a:t>
            </a:r>
            <a:endParaRPr sz="2500" dirty="0">
              <a:latin typeface="Calibri"/>
              <a:cs typeface="Calibri"/>
            </a:endParaRPr>
          </a:p>
          <a:p>
            <a:pPr>
              <a:lnSpc>
                <a:spcPct val="100000"/>
              </a:lnSpc>
              <a:buClr>
                <a:srgbClr val="FF0000"/>
              </a:buClr>
            </a:pPr>
            <a:endParaRPr sz="1600" dirty="0">
              <a:latin typeface="Calibri"/>
              <a:cs typeface="Calibri"/>
            </a:endParaRPr>
          </a:p>
          <a:p>
            <a:pPr marL="355600" marR="614045" indent="-342900">
              <a:lnSpc>
                <a:spcPts val="2400"/>
              </a:lnSpc>
              <a:buClr>
                <a:srgbClr val="FF0000"/>
              </a:buClr>
              <a:buSzPct val="130000"/>
              <a:buFont typeface="Arial"/>
              <a:buChar char="•"/>
              <a:tabLst>
                <a:tab pos="354965" algn="l"/>
                <a:tab pos="355600" algn="l"/>
              </a:tabLst>
            </a:pPr>
            <a:r>
              <a:rPr sz="2500" spc="-15" dirty="0">
                <a:latin typeface="Calibri"/>
                <a:cs typeface="Calibri"/>
              </a:rPr>
              <a:t>Fusiform </a:t>
            </a:r>
            <a:r>
              <a:rPr sz="2500" spc="-5" dirty="0">
                <a:latin typeface="Calibri"/>
                <a:cs typeface="Calibri"/>
              </a:rPr>
              <a:t>initials and </a:t>
            </a:r>
            <a:r>
              <a:rPr sz="2500" spc="-10" dirty="0">
                <a:latin typeface="Calibri"/>
                <a:cs typeface="Calibri"/>
              </a:rPr>
              <a:t>conducting </a:t>
            </a:r>
            <a:r>
              <a:rPr sz="2500" spc="-5" dirty="0">
                <a:latin typeface="Calibri"/>
                <a:cs typeface="Calibri"/>
              </a:rPr>
              <a:t>cells </a:t>
            </a:r>
            <a:r>
              <a:rPr sz="2500" spc="-15" dirty="0">
                <a:latin typeface="Calibri"/>
                <a:cs typeface="Calibri"/>
              </a:rPr>
              <a:t>are </a:t>
            </a:r>
            <a:r>
              <a:rPr sz="2500" dirty="0">
                <a:latin typeface="Calibri"/>
                <a:cs typeface="Calibri"/>
              </a:rPr>
              <a:t>aligned </a:t>
            </a:r>
            <a:r>
              <a:rPr sz="2500" b="1" spc="-10" dirty="0">
                <a:latin typeface="Calibri"/>
                <a:cs typeface="Calibri"/>
              </a:rPr>
              <a:t>lengthwise </a:t>
            </a:r>
            <a:r>
              <a:rPr sz="2500" spc="-5" dirty="0">
                <a:latin typeface="Calibri"/>
                <a:cs typeface="Calibri"/>
              </a:rPr>
              <a:t>-  </a:t>
            </a:r>
            <a:r>
              <a:rPr sz="2500" spc="-10" dirty="0">
                <a:latin typeface="Calibri"/>
                <a:cs typeface="Calibri"/>
              </a:rPr>
              <a:t>parallel </a:t>
            </a:r>
            <a:r>
              <a:rPr sz="2500" spc="-15" dirty="0">
                <a:latin typeface="Calibri"/>
                <a:cs typeface="Calibri"/>
              </a:rPr>
              <a:t>to </a:t>
            </a:r>
            <a:r>
              <a:rPr sz="2500" spc="-5" dirty="0">
                <a:latin typeface="Calibri"/>
                <a:cs typeface="Calibri"/>
              </a:rPr>
              <a:t>the </a:t>
            </a:r>
            <a:r>
              <a:rPr sz="2500" spc="-15" dirty="0">
                <a:latin typeface="Calibri"/>
                <a:cs typeface="Calibri"/>
              </a:rPr>
              <a:t>surface </a:t>
            </a:r>
            <a:r>
              <a:rPr sz="2500" spc="-5" dirty="0">
                <a:latin typeface="Calibri"/>
                <a:cs typeface="Calibri"/>
              </a:rPr>
              <a:t>of the </a:t>
            </a:r>
            <a:r>
              <a:rPr sz="2500" spc="-15" dirty="0">
                <a:latin typeface="Calibri"/>
                <a:cs typeface="Calibri"/>
              </a:rPr>
              <a:t>stem </a:t>
            </a:r>
            <a:r>
              <a:rPr sz="2500" spc="-5" dirty="0">
                <a:latin typeface="Calibri"/>
                <a:cs typeface="Calibri"/>
              </a:rPr>
              <a:t>or</a:t>
            </a:r>
            <a:r>
              <a:rPr sz="2500" spc="90" dirty="0">
                <a:latin typeface="Calibri"/>
                <a:cs typeface="Calibri"/>
              </a:rPr>
              <a:t> </a:t>
            </a:r>
            <a:r>
              <a:rPr sz="2500" spc="-10" dirty="0">
                <a:latin typeface="Calibri"/>
                <a:cs typeface="Calibri"/>
              </a:rPr>
              <a:t>root.</a:t>
            </a:r>
            <a:endParaRPr sz="2500" dirty="0">
              <a:latin typeface="Calibri"/>
              <a:cs typeface="Calibri"/>
            </a:endParaRPr>
          </a:p>
        </p:txBody>
      </p:sp>
      <p:grpSp>
        <p:nvGrpSpPr>
          <p:cNvPr id="4" name="object 4"/>
          <p:cNvGrpSpPr/>
          <p:nvPr/>
        </p:nvGrpSpPr>
        <p:grpSpPr>
          <a:xfrm>
            <a:off x="2407540" y="228600"/>
            <a:ext cx="3913251" cy="321309"/>
            <a:chOff x="3210051" y="288290"/>
            <a:chExt cx="5217668" cy="490474"/>
          </a:xfrm>
        </p:grpSpPr>
        <p:sp>
          <p:nvSpPr>
            <p:cNvPr id="5" name="object 5"/>
            <p:cNvSpPr/>
            <p:nvPr/>
          </p:nvSpPr>
          <p:spPr>
            <a:xfrm>
              <a:off x="3218687" y="297180"/>
              <a:ext cx="5209032" cy="481584"/>
            </a:xfrm>
            <a:prstGeom prst="rect">
              <a:avLst/>
            </a:prstGeom>
            <a:blipFill>
              <a:blip r:embed="rId2" cstate="print"/>
              <a:stretch>
                <a:fillRect/>
              </a:stretch>
            </a:blipFill>
          </p:spPr>
          <p:txBody>
            <a:bodyPr wrap="square" lIns="0" tIns="0" rIns="0" bIns="0" rtlCol="0"/>
            <a:lstStyle/>
            <a:p>
              <a:endParaRPr sz="1100"/>
            </a:p>
          </p:txBody>
        </p:sp>
        <p:sp>
          <p:nvSpPr>
            <p:cNvPr id="6" name="object 6"/>
            <p:cNvSpPr/>
            <p:nvPr/>
          </p:nvSpPr>
          <p:spPr>
            <a:xfrm>
              <a:off x="3210051" y="288290"/>
              <a:ext cx="5184013" cy="457835"/>
            </a:xfrm>
            <a:prstGeom prst="rect">
              <a:avLst/>
            </a:prstGeom>
            <a:blipFill>
              <a:blip r:embed="rId3" cstate="print"/>
              <a:stretch>
                <a:fillRect/>
              </a:stretch>
            </a:blipFill>
          </p:spPr>
          <p:txBody>
            <a:bodyPr wrap="square" lIns="0" tIns="0" rIns="0" bIns="0" rtlCol="0"/>
            <a:lstStyle/>
            <a:p>
              <a:endParaRPr sz="1100"/>
            </a:p>
          </p:txBody>
        </p:sp>
      </p:grpSp>
      <p:sp>
        <p:nvSpPr>
          <p:cNvPr id="12" name="object 12"/>
          <p:cNvSpPr/>
          <p:nvPr/>
        </p:nvSpPr>
        <p:spPr>
          <a:xfrm>
            <a:off x="7486650" y="1191319"/>
            <a:ext cx="1105319" cy="5233864"/>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22729" y="236349"/>
            <a:ext cx="7979569" cy="449452"/>
            <a:chOff x="563638" y="236347"/>
            <a:chExt cx="10639425" cy="469265"/>
          </a:xfrm>
        </p:grpSpPr>
        <p:sp>
          <p:nvSpPr>
            <p:cNvPr id="3" name="object 3"/>
            <p:cNvSpPr/>
            <p:nvPr/>
          </p:nvSpPr>
          <p:spPr>
            <a:xfrm>
              <a:off x="579120" y="251460"/>
              <a:ext cx="10623804" cy="454152"/>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563638" y="236347"/>
              <a:ext cx="10620108" cy="450596"/>
            </a:xfrm>
            <a:prstGeom prst="rect">
              <a:avLst/>
            </a:prstGeom>
            <a:blipFill>
              <a:blip r:embed="rId3" cstate="print"/>
              <a:stretch>
                <a:fillRect/>
              </a:stretch>
            </a:blipFill>
          </p:spPr>
          <p:txBody>
            <a:bodyPr wrap="square" lIns="0" tIns="0" rIns="0" bIns="0" rtlCol="0"/>
            <a:lstStyle/>
            <a:p>
              <a:endParaRPr/>
            </a:p>
          </p:txBody>
        </p:sp>
      </p:grpSp>
      <p:sp>
        <p:nvSpPr>
          <p:cNvPr id="5" name="object 5"/>
          <p:cNvSpPr/>
          <p:nvPr/>
        </p:nvSpPr>
        <p:spPr>
          <a:xfrm>
            <a:off x="1143000" y="914400"/>
            <a:ext cx="6629400" cy="5740908"/>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7200" y="1295400"/>
            <a:ext cx="7912418" cy="4533933"/>
          </a:xfrm>
          <a:prstGeom prst="rect">
            <a:avLst/>
          </a:prstGeom>
        </p:spPr>
        <p:txBody>
          <a:bodyPr vert="horz" wrap="square" lIns="0" tIns="12065" rIns="0" bIns="0" rtlCol="0">
            <a:spAutoFit/>
          </a:bodyPr>
          <a:lstStyle/>
          <a:p>
            <a:pPr marL="355600" marR="5080" indent="-342900">
              <a:lnSpc>
                <a:spcPct val="100000"/>
              </a:lnSpc>
              <a:spcBef>
                <a:spcPts val="95"/>
              </a:spcBef>
              <a:buClr>
                <a:srgbClr val="FF0000"/>
              </a:buClr>
              <a:buSzPct val="128571"/>
              <a:buFont typeface="Arial"/>
              <a:buChar char="•"/>
              <a:tabLst>
                <a:tab pos="355600" algn="l"/>
              </a:tabLst>
            </a:pPr>
            <a:r>
              <a:rPr sz="2800" spc="-10" dirty="0">
                <a:latin typeface="Calibri"/>
                <a:cs typeface="Calibri"/>
              </a:rPr>
              <a:t>Cell divisions </a:t>
            </a:r>
            <a:r>
              <a:rPr sz="2800" spc="-5" dirty="0">
                <a:latin typeface="Calibri"/>
                <a:cs typeface="Calibri"/>
              </a:rPr>
              <a:t>of the </a:t>
            </a:r>
            <a:r>
              <a:rPr sz="2800" spc="-15" dirty="0">
                <a:latin typeface="Calibri"/>
                <a:cs typeface="Calibri"/>
              </a:rPr>
              <a:t>fusiform </a:t>
            </a:r>
            <a:r>
              <a:rPr sz="2800" spc="-5" dirty="0">
                <a:latin typeface="Calibri"/>
                <a:cs typeface="Calibri"/>
              </a:rPr>
              <a:t>initials </a:t>
            </a:r>
            <a:r>
              <a:rPr sz="2800" spc="-10" dirty="0">
                <a:latin typeface="Calibri"/>
                <a:cs typeface="Calibri"/>
              </a:rPr>
              <a:t>typically </a:t>
            </a:r>
            <a:r>
              <a:rPr sz="2800" spc="-15" dirty="0">
                <a:latin typeface="Calibri"/>
                <a:cs typeface="Calibri"/>
              </a:rPr>
              <a:t>produce more </a:t>
            </a:r>
            <a:r>
              <a:rPr sz="2800" spc="-5" dirty="0">
                <a:latin typeface="Calibri"/>
                <a:cs typeface="Calibri"/>
              </a:rPr>
              <a:t>xylem than  </a:t>
            </a:r>
            <a:r>
              <a:rPr sz="2800" spc="-10" dirty="0">
                <a:latin typeface="Calibri"/>
                <a:cs typeface="Calibri"/>
              </a:rPr>
              <a:t>phloem</a:t>
            </a:r>
            <a:endParaRPr sz="2800" dirty="0">
              <a:latin typeface="Calibri"/>
              <a:cs typeface="Calibri"/>
            </a:endParaRPr>
          </a:p>
          <a:p>
            <a:pPr marL="355600" indent="-342900">
              <a:lnSpc>
                <a:spcPct val="100000"/>
              </a:lnSpc>
              <a:buClr>
                <a:srgbClr val="FF0000"/>
              </a:buClr>
              <a:buSzPct val="128571"/>
              <a:buFont typeface="Arial"/>
              <a:buChar char="•"/>
              <a:tabLst>
                <a:tab pos="355600" algn="l"/>
              </a:tabLst>
            </a:pPr>
            <a:endParaRPr lang="en-US" sz="2800" spc="-15" dirty="0" smtClean="0">
              <a:latin typeface="Calibri"/>
              <a:cs typeface="Calibri"/>
            </a:endParaRPr>
          </a:p>
          <a:p>
            <a:pPr marL="355600" indent="-342900">
              <a:lnSpc>
                <a:spcPct val="100000"/>
              </a:lnSpc>
              <a:buClr>
                <a:srgbClr val="FF0000"/>
              </a:buClr>
              <a:buSzPct val="128571"/>
              <a:buFont typeface="Arial"/>
              <a:buChar char="•"/>
              <a:tabLst>
                <a:tab pos="355600" algn="l"/>
              </a:tabLst>
            </a:pPr>
            <a:r>
              <a:rPr sz="2800" spc="-15" dirty="0" smtClean="0">
                <a:latin typeface="Calibri"/>
                <a:cs typeface="Calibri"/>
              </a:rPr>
              <a:t>Growth </a:t>
            </a:r>
            <a:r>
              <a:rPr sz="2800" spc="-5" dirty="0">
                <a:latin typeface="Calibri"/>
                <a:cs typeface="Calibri"/>
              </a:rPr>
              <a:t>of the xylem is </a:t>
            </a:r>
            <a:r>
              <a:rPr sz="2800" spc="-10" dirty="0">
                <a:latin typeface="Calibri"/>
                <a:cs typeface="Calibri"/>
              </a:rPr>
              <a:t>visible </a:t>
            </a:r>
            <a:r>
              <a:rPr sz="2800" dirty="0">
                <a:latin typeface="Calibri"/>
                <a:cs typeface="Calibri"/>
              </a:rPr>
              <a:t>each </a:t>
            </a:r>
            <a:r>
              <a:rPr sz="2800" spc="-15" dirty="0">
                <a:latin typeface="Calibri"/>
                <a:cs typeface="Calibri"/>
              </a:rPr>
              <a:t>year </a:t>
            </a:r>
            <a:r>
              <a:rPr sz="2800" dirty="0">
                <a:latin typeface="Calibri"/>
                <a:cs typeface="Calibri"/>
              </a:rPr>
              <a:t>as </a:t>
            </a:r>
            <a:r>
              <a:rPr sz="2800" spc="-5" dirty="0">
                <a:latin typeface="Calibri"/>
                <a:cs typeface="Calibri"/>
              </a:rPr>
              <a:t>a</a:t>
            </a:r>
            <a:r>
              <a:rPr sz="2800" spc="90" dirty="0">
                <a:latin typeface="Calibri"/>
                <a:cs typeface="Calibri"/>
              </a:rPr>
              <a:t> </a:t>
            </a:r>
            <a:r>
              <a:rPr sz="2800" spc="-10" dirty="0">
                <a:latin typeface="Calibri"/>
                <a:cs typeface="Calibri"/>
              </a:rPr>
              <a:t>ring</a:t>
            </a:r>
            <a:endParaRPr sz="2800" dirty="0">
              <a:latin typeface="Calibri"/>
              <a:cs typeface="Calibri"/>
            </a:endParaRPr>
          </a:p>
          <a:p>
            <a:pPr marL="355600" marR="503555" indent="-342900">
              <a:lnSpc>
                <a:spcPct val="100000"/>
              </a:lnSpc>
              <a:spcBef>
                <a:spcPts val="675"/>
              </a:spcBef>
              <a:buClr>
                <a:srgbClr val="FF0000"/>
              </a:buClr>
              <a:buSzPct val="128571"/>
              <a:tabLst>
                <a:tab pos="355600" algn="l"/>
              </a:tabLst>
            </a:pPr>
            <a:r>
              <a:rPr lang="en-US" sz="2800" spc="-5" dirty="0" smtClean="0">
                <a:latin typeface="Calibri"/>
                <a:cs typeface="Calibri"/>
              </a:rPr>
              <a:t>	</a:t>
            </a:r>
            <a:r>
              <a:rPr sz="2800" spc="-5" dirty="0" smtClean="0">
                <a:latin typeface="Calibri"/>
                <a:cs typeface="Calibri"/>
              </a:rPr>
              <a:t>the </a:t>
            </a:r>
            <a:r>
              <a:rPr sz="2800" spc="-10" dirty="0">
                <a:latin typeface="Calibri"/>
                <a:cs typeface="Calibri"/>
              </a:rPr>
              <a:t>ring </a:t>
            </a:r>
            <a:r>
              <a:rPr sz="2800" spc="-15" dirty="0">
                <a:latin typeface="Calibri"/>
                <a:cs typeface="Calibri"/>
              </a:rPr>
              <a:t>formation </a:t>
            </a:r>
            <a:r>
              <a:rPr sz="2800" spc="-5" dirty="0">
                <a:latin typeface="Calibri"/>
                <a:cs typeface="Calibri"/>
              </a:rPr>
              <a:t>is </a:t>
            </a:r>
            <a:r>
              <a:rPr sz="2800" spc="-10" dirty="0">
                <a:latin typeface="Calibri"/>
                <a:cs typeface="Calibri"/>
              </a:rPr>
              <a:t>due </a:t>
            </a:r>
            <a:r>
              <a:rPr sz="2800" spc="-20" dirty="0">
                <a:latin typeface="Calibri"/>
                <a:cs typeface="Calibri"/>
              </a:rPr>
              <a:t>to </a:t>
            </a:r>
            <a:r>
              <a:rPr sz="2800" spc="-5" dirty="0">
                <a:latin typeface="Calibri"/>
                <a:cs typeface="Calibri"/>
              </a:rPr>
              <a:t>the </a:t>
            </a:r>
            <a:r>
              <a:rPr sz="2800" spc="-25" dirty="0">
                <a:latin typeface="Calibri"/>
                <a:cs typeface="Calibri"/>
              </a:rPr>
              <a:t>different size </a:t>
            </a:r>
            <a:r>
              <a:rPr sz="2800" dirty="0">
                <a:latin typeface="Calibri"/>
                <a:cs typeface="Calibri"/>
              </a:rPr>
              <a:t>of </a:t>
            </a:r>
            <a:r>
              <a:rPr sz="2800" spc="-5" dirty="0">
                <a:latin typeface="Calibri"/>
                <a:cs typeface="Calibri"/>
              </a:rPr>
              <a:t>the </a:t>
            </a:r>
            <a:r>
              <a:rPr sz="2800" spc="-10" dirty="0">
                <a:latin typeface="Calibri"/>
                <a:cs typeface="Calibri"/>
              </a:rPr>
              <a:t>new </a:t>
            </a:r>
            <a:r>
              <a:rPr sz="2800" spc="-5" dirty="0">
                <a:latin typeface="Calibri"/>
                <a:cs typeface="Calibri"/>
              </a:rPr>
              <a:t>cells </a:t>
            </a:r>
            <a:r>
              <a:rPr sz="2800" spc="-10" dirty="0">
                <a:latin typeface="Calibri"/>
                <a:cs typeface="Calibri"/>
              </a:rPr>
              <a:t>every  </a:t>
            </a:r>
            <a:r>
              <a:rPr sz="2800" spc="-5" dirty="0">
                <a:latin typeface="Calibri"/>
                <a:cs typeface="Calibri"/>
              </a:rPr>
              <a:t>season</a:t>
            </a:r>
            <a:endParaRPr sz="2800" dirty="0">
              <a:latin typeface="Calibri"/>
              <a:cs typeface="Calibri"/>
            </a:endParaRPr>
          </a:p>
          <a:p>
            <a:pPr>
              <a:lnSpc>
                <a:spcPct val="100000"/>
              </a:lnSpc>
              <a:spcBef>
                <a:spcPts val="5"/>
              </a:spcBef>
              <a:buClr>
                <a:srgbClr val="FF0000"/>
              </a:buClr>
            </a:pPr>
            <a:endParaRPr sz="1600" dirty="0">
              <a:latin typeface="Calibri"/>
              <a:cs typeface="Calibri"/>
            </a:endParaRPr>
          </a:p>
          <a:p>
            <a:pPr marL="355600" marR="731520" indent="-342900">
              <a:lnSpc>
                <a:spcPct val="100000"/>
              </a:lnSpc>
              <a:buClr>
                <a:srgbClr val="FF0000"/>
              </a:buClr>
              <a:buSzPct val="128571"/>
              <a:buFont typeface="Arial"/>
              <a:buChar char="•"/>
              <a:tabLst>
                <a:tab pos="355600" algn="l"/>
              </a:tabLst>
            </a:pPr>
            <a:r>
              <a:rPr sz="2800" spc="-20" dirty="0">
                <a:latin typeface="Calibri"/>
                <a:cs typeface="Calibri"/>
              </a:rPr>
              <a:t>Xylem </a:t>
            </a:r>
            <a:r>
              <a:rPr sz="2800" spc="-5" dirty="0">
                <a:latin typeface="Calibri"/>
                <a:cs typeface="Calibri"/>
              </a:rPr>
              <a:t>ring </a:t>
            </a:r>
            <a:r>
              <a:rPr sz="2800" spc="-10" dirty="0">
                <a:latin typeface="Calibri"/>
                <a:cs typeface="Calibri"/>
              </a:rPr>
              <a:t>accumulate </a:t>
            </a:r>
            <a:r>
              <a:rPr sz="2800" spc="-15" dirty="0">
                <a:latin typeface="Calibri"/>
                <a:cs typeface="Calibri"/>
              </a:rPr>
              <a:t>year </a:t>
            </a:r>
            <a:r>
              <a:rPr sz="2800" spc="-10" dirty="0">
                <a:latin typeface="Calibri"/>
                <a:cs typeface="Calibri"/>
              </a:rPr>
              <a:t>after </a:t>
            </a:r>
            <a:r>
              <a:rPr sz="2800" spc="-60" dirty="0">
                <a:latin typeface="Calibri"/>
                <a:cs typeface="Calibri"/>
              </a:rPr>
              <a:t>year, </a:t>
            </a:r>
            <a:r>
              <a:rPr sz="2800" spc="-10" dirty="0">
                <a:latin typeface="Calibri"/>
                <a:cs typeface="Calibri"/>
              </a:rPr>
              <a:t>but </a:t>
            </a:r>
            <a:r>
              <a:rPr sz="2800" spc="-5" dirty="0">
                <a:latin typeface="Calibri"/>
                <a:cs typeface="Calibri"/>
              </a:rPr>
              <a:t>the </a:t>
            </a:r>
            <a:r>
              <a:rPr sz="2800" spc="-15" dirty="0">
                <a:latin typeface="Calibri"/>
                <a:cs typeface="Calibri"/>
              </a:rPr>
              <a:t>innermost </a:t>
            </a:r>
            <a:r>
              <a:rPr sz="2800" spc="-10" dirty="0">
                <a:latin typeface="Calibri"/>
                <a:cs typeface="Calibri"/>
              </a:rPr>
              <a:t>rings no  longer conduct </a:t>
            </a:r>
            <a:r>
              <a:rPr sz="2800" spc="-20" dirty="0">
                <a:latin typeface="Calibri"/>
                <a:cs typeface="Calibri"/>
              </a:rPr>
              <a:t>water </a:t>
            </a:r>
            <a:r>
              <a:rPr sz="2800" spc="-5" dirty="0">
                <a:latin typeface="Calibri"/>
                <a:cs typeface="Calibri"/>
              </a:rPr>
              <a:t>and</a:t>
            </a:r>
            <a:r>
              <a:rPr sz="2800" spc="90" dirty="0">
                <a:latin typeface="Calibri"/>
                <a:cs typeface="Calibri"/>
              </a:rPr>
              <a:t> </a:t>
            </a:r>
            <a:r>
              <a:rPr sz="2800" spc="-10" dirty="0">
                <a:latin typeface="Calibri"/>
                <a:cs typeface="Calibri"/>
              </a:rPr>
              <a:t>minerals.</a:t>
            </a:r>
            <a:endParaRPr sz="2800" dirty="0">
              <a:latin typeface="Calibri"/>
              <a:cs typeface="Calibri"/>
            </a:endParaRPr>
          </a:p>
          <a:p>
            <a:pPr>
              <a:lnSpc>
                <a:spcPct val="100000"/>
              </a:lnSpc>
              <a:spcBef>
                <a:spcPts val="5"/>
              </a:spcBef>
              <a:buClr>
                <a:srgbClr val="FF0000"/>
              </a:buClr>
            </a:pPr>
            <a:endParaRPr sz="2000" dirty="0">
              <a:latin typeface="Calibri"/>
              <a:cs typeface="Calibri"/>
            </a:endParaRPr>
          </a:p>
        </p:txBody>
      </p:sp>
      <p:grpSp>
        <p:nvGrpSpPr>
          <p:cNvPr id="3" name="object 3"/>
          <p:cNvGrpSpPr/>
          <p:nvPr/>
        </p:nvGrpSpPr>
        <p:grpSpPr>
          <a:xfrm>
            <a:off x="2616804" y="304800"/>
            <a:ext cx="3913346" cy="411480"/>
            <a:chOff x="3489071" y="224790"/>
            <a:chExt cx="5217795" cy="491490"/>
          </a:xfrm>
        </p:grpSpPr>
        <p:sp>
          <p:nvSpPr>
            <p:cNvPr id="4" name="object 4"/>
            <p:cNvSpPr/>
            <p:nvPr/>
          </p:nvSpPr>
          <p:spPr>
            <a:xfrm>
              <a:off x="3497580" y="233172"/>
              <a:ext cx="5209032" cy="483107"/>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3489071" y="224790"/>
              <a:ext cx="5183886" cy="457835"/>
            </a:xfrm>
            <a:prstGeom prst="rect">
              <a:avLst/>
            </a:prstGeom>
            <a:blipFill>
              <a:blip r:embed="rId3" cstate="print"/>
              <a:stretch>
                <a:fillRect/>
              </a:stretch>
            </a:blipFill>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81000" y="851227"/>
            <a:ext cx="8285321" cy="5775940"/>
          </a:xfrm>
          <a:prstGeom prst="rect">
            <a:avLst/>
          </a:prstGeom>
        </p:spPr>
        <p:txBody>
          <a:bodyPr vert="horz" wrap="square" lIns="0" tIns="12700" rIns="0" bIns="0" rtlCol="0">
            <a:spAutoFit/>
          </a:bodyPr>
          <a:lstStyle/>
          <a:p>
            <a:pPr marL="355600" indent="-342900">
              <a:lnSpc>
                <a:spcPct val="100000"/>
              </a:lnSpc>
              <a:spcBef>
                <a:spcPts val="100"/>
              </a:spcBef>
              <a:buClr>
                <a:srgbClr val="FF0000"/>
              </a:buClr>
              <a:buSzPct val="129629"/>
              <a:buFont typeface="Arial"/>
              <a:buChar char="•"/>
              <a:tabLst>
                <a:tab pos="354965" algn="l"/>
                <a:tab pos="355600" algn="l"/>
              </a:tabLst>
            </a:pPr>
            <a:r>
              <a:rPr sz="2700" b="1" spc="-15" dirty="0">
                <a:latin typeface="Calibri"/>
                <a:cs typeface="Calibri"/>
              </a:rPr>
              <a:t>Horizontal </a:t>
            </a:r>
            <a:r>
              <a:rPr sz="2700" b="1" spc="-10" dirty="0">
                <a:latin typeface="Calibri"/>
                <a:cs typeface="Calibri"/>
              </a:rPr>
              <a:t>arranged </a:t>
            </a:r>
            <a:r>
              <a:rPr sz="2700" b="1" spc="-5" dirty="0">
                <a:latin typeface="Calibri"/>
                <a:cs typeface="Calibri"/>
              </a:rPr>
              <a:t>cells </a:t>
            </a:r>
            <a:r>
              <a:rPr sz="2700" b="1" dirty="0">
                <a:latin typeface="Calibri"/>
                <a:cs typeface="Calibri"/>
              </a:rPr>
              <a:t>in the </a:t>
            </a:r>
            <a:r>
              <a:rPr sz="2700" b="1" spc="-10" dirty="0">
                <a:latin typeface="Calibri"/>
                <a:cs typeface="Calibri"/>
              </a:rPr>
              <a:t>vascular</a:t>
            </a:r>
            <a:r>
              <a:rPr sz="2700" b="1" spc="40" dirty="0">
                <a:latin typeface="Calibri"/>
                <a:cs typeface="Calibri"/>
              </a:rPr>
              <a:t> </a:t>
            </a:r>
            <a:r>
              <a:rPr sz="2700" b="1" spc="-5" dirty="0">
                <a:latin typeface="Calibri"/>
                <a:cs typeface="Calibri"/>
              </a:rPr>
              <a:t>cambium</a:t>
            </a:r>
            <a:endParaRPr sz="2700" dirty="0">
              <a:latin typeface="Calibri"/>
              <a:cs typeface="Calibri"/>
            </a:endParaRPr>
          </a:p>
          <a:p>
            <a:pPr>
              <a:lnSpc>
                <a:spcPct val="100000"/>
              </a:lnSpc>
              <a:spcBef>
                <a:spcPts val="40"/>
              </a:spcBef>
              <a:buClr>
                <a:srgbClr val="FF0000"/>
              </a:buClr>
            </a:pPr>
            <a:endParaRPr sz="1400" dirty="0">
              <a:latin typeface="Calibri"/>
              <a:cs typeface="Calibri"/>
            </a:endParaRPr>
          </a:p>
          <a:p>
            <a:pPr marL="355600" indent="-342900">
              <a:lnSpc>
                <a:spcPct val="100000"/>
              </a:lnSpc>
              <a:spcBef>
                <a:spcPts val="5"/>
              </a:spcBef>
              <a:buClr>
                <a:srgbClr val="FF0000"/>
              </a:buClr>
              <a:buSzPct val="129629"/>
              <a:buFont typeface="Arial"/>
              <a:buChar char="•"/>
              <a:tabLst>
                <a:tab pos="354965" algn="l"/>
                <a:tab pos="355600" algn="l"/>
              </a:tabLst>
            </a:pPr>
            <a:r>
              <a:rPr sz="2700" spc="-10" dirty="0">
                <a:latin typeface="Calibri"/>
                <a:cs typeface="Calibri"/>
              </a:rPr>
              <a:t>Helps </a:t>
            </a:r>
            <a:r>
              <a:rPr sz="2700" dirty="0">
                <a:latin typeface="Calibri"/>
                <a:cs typeface="Calibri"/>
              </a:rPr>
              <a:t>in </a:t>
            </a:r>
            <a:r>
              <a:rPr sz="2700" spc="-10" dirty="0">
                <a:latin typeface="Calibri"/>
                <a:cs typeface="Calibri"/>
              </a:rPr>
              <a:t>producing </a:t>
            </a:r>
            <a:r>
              <a:rPr sz="2700" b="1" dirty="0">
                <a:solidFill>
                  <a:srgbClr val="FF0000"/>
                </a:solidFill>
                <a:latin typeface="Calibri"/>
                <a:cs typeface="Calibri"/>
              </a:rPr>
              <a:t>phloem </a:t>
            </a:r>
            <a:r>
              <a:rPr sz="2700" b="1" spc="-30" dirty="0">
                <a:solidFill>
                  <a:srgbClr val="FF0000"/>
                </a:solidFill>
                <a:latin typeface="Calibri"/>
                <a:cs typeface="Calibri"/>
              </a:rPr>
              <a:t>rays </a:t>
            </a:r>
            <a:r>
              <a:rPr sz="2700" dirty="0">
                <a:latin typeface="Calibri"/>
                <a:cs typeface="Calibri"/>
              </a:rPr>
              <a:t>and </a:t>
            </a:r>
            <a:r>
              <a:rPr sz="2700" b="1" spc="-5" dirty="0">
                <a:solidFill>
                  <a:srgbClr val="FF0000"/>
                </a:solidFill>
                <a:latin typeface="Calibri"/>
                <a:cs typeface="Calibri"/>
              </a:rPr>
              <a:t>xylem</a:t>
            </a:r>
            <a:r>
              <a:rPr sz="2700" b="1" spc="-10" dirty="0">
                <a:solidFill>
                  <a:srgbClr val="FF0000"/>
                </a:solidFill>
                <a:latin typeface="Calibri"/>
                <a:cs typeface="Calibri"/>
              </a:rPr>
              <a:t> </a:t>
            </a:r>
            <a:r>
              <a:rPr sz="2700" b="1" spc="-30" dirty="0">
                <a:solidFill>
                  <a:srgbClr val="FF0000"/>
                </a:solidFill>
                <a:latin typeface="Calibri"/>
                <a:cs typeface="Calibri"/>
              </a:rPr>
              <a:t>rays</a:t>
            </a:r>
            <a:endParaRPr sz="2700" dirty="0">
              <a:latin typeface="Calibri"/>
              <a:cs typeface="Calibri"/>
            </a:endParaRPr>
          </a:p>
          <a:p>
            <a:pPr>
              <a:lnSpc>
                <a:spcPct val="100000"/>
              </a:lnSpc>
              <a:spcBef>
                <a:spcPts val="40"/>
              </a:spcBef>
              <a:buClr>
                <a:srgbClr val="FF0000"/>
              </a:buClr>
            </a:pPr>
            <a:endParaRPr sz="1600" dirty="0">
              <a:latin typeface="Calibri"/>
              <a:cs typeface="Calibri"/>
            </a:endParaRPr>
          </a:p>
          <a:p>
            <a:pPr marL="355600" indent="-342900">
              <a:lnSpc>
                <a:spcPct val="100000"/>
              </a:lnSpc>
              <a:buClr>
                <a:srgbClr val="FF0000"/>
              </a:buClr>
              <a:buSzPct val="129629"/>
              <a:buFont typeface="Arial"/>
              <a:buChar char="•"/>
              <a:tabLst>
                <a:tab pos="354965" algn="l"/>
                <a:tab pos="355600" algn="l"/>
              </a:tabLst>
            </a:pPr>
            <a:r>
              <a:rPr sz="2700" spc="-20" dirty="0">
                <a:latin typeface="Calibri"/>
                <a:cs typeface="Calibri"/>
              </a:rPr>
              <a:t>Ray </a:t>
            </a:r>
            <a:r>
              <a:rPr sz="2700" dirty="0">
                <a:latin typeface="Calibri"/>
                <a:cs typeface="Calibri"/>
              </a:rPr>
              <a:t>initials </a:t>
            </a:r>
            <a:r>
              <a:rPr sz="2700" spc="-5" dirty="0">
                <a:latin typeface="Calibri"/>
                <a:cs typeface="Calibri"/>
              </a:rPr>
              <a:t>arise b/t </a:t>
            </a:r>
            <a:r>
              <a:rPr sz="2700" dirty="0">
                <a:latin typeface="Calibri"/>
                <a:cs typeface="Calibri"/>
              </a:rPr>
              <a:t>the </a:t>
            </a:r>
            <a:r>
              <a:rPr sz="2700" spc="-5" dirty="0">
                <a:latin typeface="Calibri"/>
                <a:cs typeface="Calibri"/>
              </a:rPr>
              <a:t>vascular bundles </a:t>
            </a:r>
            <a:r>
              <a:rPr sz="2700" dirty="0">
                <a:latin typeface="Calibri"/>
                <a:cs typeface="Calibri"/>
              </a:rPr>
              <a:t>and </a:t>
            </a:r>
            <a:r>
              <a:rPr sz="2700" spc="-15" dirty="0">
                <a:latin typeface="Calibri"/>
                <a:cs typeface="Calibri"/>
              </a:rPr>
              <a:t>are </a:t>
            </a:r>
            <a:r>
              <a:rPr sz="2700" spc="-10" dirty="0">
                <a:latin typeface="Calibri"/>
                <a:cs typeface="Calibri"/>
              </a:rPr>
              <a:t>often </a:t>
            </a:r>
            <a:r>
              <a:rPr sz="2700" spc="-5" dirty="0">
                <a:latin typeface="Calibri"/>
                <a:cs typeface="Calibri"/>
              </a:rPr>
              <a:t>cubical</a:t>
            </a:r>
            <a:r>
              <a:rPr sz="2700" spc="-125" dirty="0">
                <a:latin typeface="Calibri"/>
                <a:cs typeface="Calibri"/>
              </a:rPr>
              <a:t> </a:t>
            </a:r>
            <a:r>
              <a:rPr sz="2700" spc="-5" dirty="0">
                <a:latin typeface="Calibri"/>
                <a:cs typeface="Calibri"/>
              </a:rPr>
              <a:t>cells</a:t>
            </a:r>
            <a:endParaRPr sz="2700" dirty="0">
              <a:latin typeface="Calibri"/>
              <a:cs typeface="Calibri"/>
            </a:endParaRPr>
          </a:p>
          <a:p>
            <a:pPr marL="355600" indent="-342900">
              <a:lnSpc>
                <a:spcPct val="100000"/>
              </a:lnSpc>
              <a:spcBef>
                <a:spcPts val="330"/>
              </a:spcBef>
              <a:buClr>
                <a:srgbClr val="FF0000"/>
              </a:buClr>
              <a:buSzPct val="129629"/>
              <a:buFont typeface="Arial"/>
              <a:buChar char="•"/>
              <a:tabLst>
                <a:tab pos="354965" algn="l"/>
                <a:tab pos="355600" algn="l"/>
              </a:tabLst>
            </a:pPr>
            <a:r>
              <a:rPr sz="2700" spc="-5" dirty="0">
                <a:latin typeface="Calibri"/>
                <a:cs typeface="Calibri"/>
              </a:rPr>
              <a:t>They </a:t>
            </a:r>
            <a:r>
              <a:rPr sz="2700" spc="-15" dirty="0">
                <a:latin typeface="Calibri"/>
                <a:cs typeface="Calibri"/>
              </a:rPr>
              <a:t>produce </a:t>
            </a:r>
            <a:r>
              <a:rPr sz="2700" spc="-5" dirty="0">
                <a:latin typeface="Calibri"/>
                <a:cs typeface="Calibri"/>
              </a:rPr>
              <a:t>cubical </a:t>
            </a:r>
            <a:r>
              <a:rPr sz="2700" spc="-15" dirty="0">
                <a:latin typeface="Calibri"/>
                <a:cs typeface="Calibri"/>
              </a:rPr>
              <a:t>parenchyma</a:t>
            </a:r>
            <a:r>
              <a:rPr sz="2700" spc="-50" dirty="0">
                <a:latin typeface="Calibri"/>
                <a:cs typeface="Calibri"/>
              </a:rPr>
              <a:t> </a:t>
            </a:r>
            <a:r>
              <a:rPr sz="2700" dirty="0">
                <a:latin typeface="Calibri"/>
                <a:cs typeface="Calibri"/>
              </a:rPr>
              <a:t>cells</a:t>
            </a:r>
          </a:p>
          <a:p>
            <a:pPr>
              <a:lnSpc>
                <a:spcPct val="100000"/>
              </a:lnSpc>
              <a:spcBef>
                <a:spcPts val="40"/>
              </a:spcBef>
              <a:buClr>
                <a:srgbClr val="FF0000"/>
              </a:buClr>
            </a:pPr>
            <a:endParaRPr sz="1600" dirty="0">
              <a:latin typeface="Calibri"/>
              <a:cs typeface="Calibri"/>
            </a:endParaRPr>
          </a:p>
          <a:p>
            <a:pPr marL="355600" indent="-342900">
              <a:lnSpc>
                <a:spcPct val="100000"/>
              </a:lnSpc>
              <a:buClr>
                <a:srgbClr val="FF0000"/>
              </a:buClr>
              <a:buSzPct val="129629"/>
              <a:buFont typeface="Arial"/>
              <a:buChar char="•"/>
              <a:tabLst>
                <a:tab pos="354965" algn="l"/>
                <a:tab pos="355600" algn="l"/>
              </a:tabLst>
            </a:pPr>
            <a:r>
              <a:rPr sz="2700" spc="-5" dirty="0">
                <a:latin typeface="Calibri"/>
                <a:cs typeface="Calibri"/>
              </a:rPr>
              <a:t>These </a:t>
            </a:r>
            <a:r>
              <a:rPr sz="2700" dirty="0">
                <a:latin typeface="Calibri"/>
                <a:cs typeface="Calibri"/>
              </a:rPr>
              <a:t>cells </a:t>
            </a:r>
            <a:r>
              <a:rPr sz="2700" spc="-10" dirty="0">
                <a:latin typeface="Calibri"/>
                <a:cs typeface="Calibri"/>
              </a:rPr>
              <a:t>serve </a:t>
            </a:r>
            <a:r>
              <a:rPr sz="2700" spc="-5" dirty="0">
                <a:latin typeface="Calibri"/>
                <a:cs typeface="Calibri"/>
              </a:rPr>
              <a:t>mainly </a:t>
            </a:r>
            <a:r>
              <a:rPr sz="2700" spc="-20" dirty="0">
                <a:latin typeface="Calibri"/>
                <a:cs typeface="Calibri"/>
              </a:rPr>
              <a:t>for </a:t>
            </a:r>
            <a:r>
              <a:rPr sz="2700" spc="-25" dirty="0">
                <a:latin typeface="Calibri"/>
                <a:cs typeface="Calibri"/>
              </a:rPr>
              <a:t>storage </a:t>
            </a:r>
            <a:r>
              <a:rPr sz="2700" dirty="0">
                <a:latin typeface="Calibri"/>
                <a:cs typeface="Calibri"/>
              </a:rPr>
              <a:t>and also </a:t>
            </a:r>
            <a:r>
              <a:rPr sz="2700" spc="-20" dirty="0">
                <a:latin typeface="Calibri"/>
                <a:cs typeface="Calibri"/>
              </a:rPr>
              <a:t>sideways</a:t>
            </a:r>
            <a:r>
              <a:rPr sz="2700" spc="-75" dirty="0">
                <a:latin typeface="Calibri"/>
                <a:cs typeface="Calibri"/>
              </a:rPr>
              <a:t> </a:t>
            </a:r>
            <a:r>
              <a:rPr sz="2700" spc="-10" dirty="0">
                <a:latin typeface="Calibri"/>
                <a:cs typeface="Calibri"/>
              </a:rPr>
              <a:t>transport</a:t>
            </a:r>
            <a:endParaRPr sz="2700" dirty="0">
              <a:latin typeface="Calibri"/>
              <a:cs typeface="Calibri"/>
            </a:endParaRPr>
          </a:p>
          <a:p>
            <a:pPr marL="355600" marR="5080" indent="-342900">
              <a:lnSpc>
                <a:spcPts val="2920"/>
              </a:lnSpc>
              <a:spcBef>
                <a:spcPts val="690"/>
              </a:spcBef>
              <a:buClr>
                <a:srgbClr val="FF0000"/>
              </a:buClr>
              <a:buSzPct val="129629"/>
              <a:buFont typeface="Arial"/>
              <a:buChar char="•"/>
              <a:tabLst>
                <a:tab pos="354965" algn="l"/>
                <a:tab pos="355600" algn="l"/>
              </a:tabLst>
            </a:pPr>
            <a:r>
              <a:rPr sz="2700" spc="-20" dirty="0">
                <a:latin typeface="Calibri"/>
                <a:cs typeface="Calibri"/>
              </a:rPr>
              <a:t>Ray </a:t>
            </a:r>
            <a:r>
              <a:rPr sz="2700" dirty="0">
                <a:latin typeface="Calibri"/>
                <a:cs typeface="Calibri"/>
              </a:rPr>
              <a:t>initials </a:t>
            </a:r>
            <a:r>
              <a:rPr sz="2700" spc="-5" dirty="0">
                <a:latin typeface="Calibri"/>
                <a:cs typeface="Calibri"/>
              </a:rPr>
              <a:t>division </a:t>
            </a:r>
            <a:r>
              <a:rPr sz="2700" dirty="0">
                <a:latin typeface="Calibri"/>
                <a:cs typeface="Calibri"/>
              </a:rPr>
              <a:t>leads </a:t>
            </a:r>
            <a:r>
              <a:rPr sz="2700" spc="-15" dirty="0">
                <a:latin typeface="Calibri"/>
                <a:cs typeface="Calibri"/>
              </a:rPr>
              <a:t>to </a:t>
            </a:r>
            <a:r>
              <a:rPr sz="2700" dirty="0">
                <a:latin typeface="Calibri"/>
                <a:cs typeface="Calibri"/>
              </a:rPr>
              <a:t>the </a:t>
            </a:r>
            <a:r>
              <a:rPr sz="2700" spc="-15" dirty="0">
                <a:latin typeface="Calibri"/>
                <a:cs typeface="Calibri"/>
              </a:rPr>
              <a:t>formation </a:t>
            </a:r>
            <a:r>
              <a:rPr sz="2700" spc="-5" dirty="0">
                <a:latin typeface="Calibri"/>
                <a:cs typeface="Calibri"/>
              </a:rPr>
              <a:t>of </a:t>
            </a:r>
            <a:r>
              <a:rPr sz="2700" b="1" spc="-10" dirty="0">
                <a:solidFill>
                  <a:srgbClr val="FF0000"/>
                </a:solidFill>
                <a:latin typeface="Calibri"/>
                <a:cs typeface="Calibri"/>
              </a:rPr>
              <a:t>daughter cells </a:t>
            </a:r>
            <a:r>
              <a:rPr sz="2700" dirty="0">
                <a:latin typeface="Calibri"/>
                <a:cs typeface="Calibri"/>
              </a:rPr>
              <a:t>and </a:t>
            </a:r>
            <a:r>
              <a:rPr sz="2700" b="1" spc="-10" dirty="0">
                <a:solidFill>
                  <a:srgbClr val="FF0000"/>
                </a:solidFill>
                <a:latin typeface="Calibri"/>
                <a:cs typeface="Calibri"/>
              </a:rPr>
              <a:t>parenchyma  cells</a:t>
            </a:r>
            <a:endParaRPr sz="2700" dirty="0">
              <a:latin typeface="Calibri"/>
              <a:cs typeface="Calibri"/>
            </a:endParaRPr>
          </a:p>
          <a:p>
            <a:pPr>
              <a:lnSpc>
                <a:spcPct val="100000"/>
              </a:lnSpc>
              <a:spcBef>
                <a:spcPts val="55"/>
              </a:spcBef>
              <a:buClr>
                <a:srgbClr val="FF0000"/>
              </a:buClr>
            </a:pPr>
            <a:endParaRPr sz="1400" dirty="0">
              <a:latin typeface="Calibri"/>
              <a:cs typeface="Calibri"/>
            </a:endParaRPr>
          </a:p>
          <a:p>
            <a:pPr marL="355600" indent="-342900">
              <a:lnSpc>
                <a:spcPct val="100000"/>
              </a:lnSpc>
              <a:buClr>
                <a:srgbClr val="FF0000"/>
              </a:buClr>
              <a:buSzPct val="129629"/>
              <a:buFont typeface="Arial"/>
              <a:buChar char="•"/>
              <a:tabLst>
                <a:tab pos="354965" algn="l"/>
                <a:tab pos="355600" algn="l"/>
              </a:tabLst>
            </a:pPr>
            <a:r>
              <a:rPr sz="2700" spc="-20" dirty="0">
                <a:latin typeface="Calibri"/>
                <a:cs typeface="Calibri"/>
              </a:rPr>
              <a:t>Rays </a:t>
            </a:r>
            <a:r>
              <a:rPr sz="2700" spc="-15" dirty="0">
                <a:latin typeface="Calibri"/>
                <a:cs typeface="Calibri"/>
              </a:rPr>
              <a:t>are </a:t>
            </a:r>
            <a:r>
              <a:rPr sz="2700" spc="-10" dirty="0">
                <a:latin typeface="Calibri"/>
                <a:cs typeface="Calibri"/>
              </a:rPr>
              <a:t>common </a:t>
            </a:r>
            <a:r>
              <a:rPr sz="2700" dirty="0">
                <a:latin typeface="Calibri"/>
                <a:cs typeface="Calibri"/>
              </a:rPr>
              <a:t>in </a:t>
            </a:r>
            <a:r>
              <a:rPr sz="2700" spc="-10" dirty="0">
                <a:latin typeface="Calibri"/>
                <a:cs typeface="Calibri"/>
              </a:rPr>
              <a:t>dicots, where they </a:t>
            </a:r>
            <a:r>
              <a:rPr sz="2700" spc="-15" dirty="0">
                <a:latin typeface="Calibri"/>
                <a:cs typeface="Calibri"/>
              </a:rPr>
              <a:t>are </a:t>
            </a:r>
            <a:r>
              <a:rPr sz="2700" spc="-10" dirty="0">
                <a:latin typeface="Calibri"/>
                <a:cs typeface="Calibri"/>
              </a:rPr>
              <a:t>often more </a:t>
            </a:r>
            <a:r>
              <a:rPr sz="2700" dirty="0">
                <a:latin typeface="Calibri"/>
                <a:cs typeface="Calibri"/>
              </a:rPr>
              <a:t>than </a:t>
            </a:r>
            <a:r>
              <a:rPr sz="2700" spc="-5" dirty="0">
                <a:latin typeface="Calibri"/>
                <a:cs typeface="Calibri"/>
              </a:rPr>
              <a:t>one </a:t>
            </a:r>
            <a:r>
              <a:rPr sz="2700" dirty="0">
                <a:latin typeface="Calibri"/>
                <a:cs typeface="Calibri"/>
              </a:rPr>
              <a:t>cell</a:t>
            </a:r>
            <a:r>
              <a:rPr sz="2700" spc="-55" dirty="0">
                <a:latin typeface="Calibri"/>
                <a:cs typeface="Calibri"/>
              </a:rPr>
              <a:t> </a:t>
            </a:r>
            <a:r>
              <a:rPr sz="2700" dirty="0">
                <a:latin typeface="Calibri"/>
                <a:cs typeface="Calibri"/>
              </a:rPr>
              <a:t>wide</a:t>
            </a:r>
          </a:p>
        </p:txBody>
      </p:sp>
      <p:grpSp>
        <p:nvGrpSpPr>
          <p:cNvPr id="6" name="object 6"/>
          <p:cNvGrpSpPr/>
          <p:nvPr/>
        </p:nvGrpSpPr>
        <p:grpSpPr>
          <a:xfrm>
            <a:off x="3048000" y="228600"/>
            <a:ext cx="2839403" cy="347472"/>
            <a:chOff x="4093209" y="184912"/>
            <a:chExt cx="3785870" cy="543560"/>
          </a:xfrm>
        </p:grpSpPr>
        <p:sp>
          <p:nvSpPr>
            <p:cNvPr id="7" name="object 7"/>
            <p:cNvSpPr/>
            <p:nvPr/>
          </p:nvSpPr>
          <p:spPr>
            <a:xfrm>
              <a:off x="4102607" y="193548"/>
              <a:ext cx="3776472" cy="534924"/>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4093209" y="184912"/>
              <a:ext cx="3749420" cy="507746"/>
            </a:xfrm>
            <a:prstGeom prst="rect">
              <a:avLst/>
            </a:prstGeom>
            <a:blipFill>
              <a:blip r:embed="rId3" cstate="print"/>
              <a:stretch>
                <a:fillRect/>
              </a:stretch>
            </a:blipFill>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31445" y="148603"/>
            <a:ext cx="8468487" cy="505192"/>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57200" y="1026861"/>
            <a:ext cx="8172450" cy="558425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891666"/>
            <a:ext cx="5567680" cy="482600"/>
          </a:xfrm>
          <a:prstGeom prst="rect">
            <a:avLst/>
          </a:prstGeom>
        </p:spPr>
        <p:txBody>
          <a:bodyPr vert="horz" wrap="square" lIns="0" tIns="12700" rIns="0" bIns="0" rtlCol="0">
            <a:spAutoFit/>
          </a:bodyPr>
          <a:lstStyle/>
          <a:p>
            <a:pPr marL="12700">
              <a:lnSpc>
                <a:spcPct val="100000"/>
              </a:lnSpc>
              <a:spcBef>
                <a:spcPts val="100"/>
              </a:spcBef>
            </a:pPr>
            <a:r>
              <a:rPr sz="3000" spc="-5" dirty="0"/>
              <a:t>F</a:t>
            </a:r>
            <a:r>
              <a:rPr spc="-5" dirty="0"/>
              <a:t>USIFORM INITIALS </a:t>
            </a:r>
            <a:r>
              <a:rPr sz="3000" spc="-5" dirty="0"/>
              <a:t>&amp; </a:t>
            </a:r>
            <a:r>
              <a:rPr sz="3000" spc="-75" dirty="0"/>
              <a:t>R</a:t>
            </a:r>
            <a:r>
              <a:rPr spc="-75" dirty="0"/>
              <a:t>AY</a:t>
            </a:r>
            <a:r>
              <a:rPr spc="475" dirty="0"/>
              <a:t> </a:t>
            </a:r>
            <a:r>
              <a:rPr spc="-5" dirty="0"/>
              <a:t>INITIALS</a:t>
            </a:r>
            <a:endParaRPr sz="3000"/>
          </a:p>
        </p:txBody>
      </p:sp>
      <p:sp>
        <p:nvSpPr>
          <p:cNvPr id="3" name="object 3"/>
          <p:cNvSpPr/>
          <p:nvPr/>
        </p:nvSpPr>
        <p:spPr>
          <a:xfrm>
            <a:off x="914400" y="1676400"/>
            <a:ext cx="6934200" cy="46482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072119" cy="369332"/>
          </a:xfrm>
        </p:spPr>
        <p:txBody>
          <a:bodyPr/>
          <a:lstStyle/>
          <a:p>
            <a:r>
              <a:rPr lang="en-US" dirty="0" smtClean="0"/>
              <a:t>Divisions in Vascular Cambium</a:t>
            </a:r>
            <a:endParaRPr lang="en-IN" dirty="0"/>
          </a:p>
        </p:txBody>
      </p:sp>
      <p:sp>
        <p:nvSpPr>
          <p:cNvPr id="3" name="Rectangle 2"/>
          <p:cNvSpPr/>
          <p:nvPr/>
        </p:nvSpPr>
        <p:spPr>
          <a:xfrm>
            <a:off x="381000" y="762000"/>
            <a:ext cx="8229600" cy="1569660"/>
          </a:xfrm>
          <a:prstGeom prst="rect">
            <a:avLst/>
          </a:prstGeom>
        </p:spPr>
        <p:txBody>
          <a:bodyPr wrap="square">
            <a:spAutoFit/>
          </a:bodyPr>
          <a:lstStyle/>
          <a:p>
            <a:pPr algn="just">
              <a:defRPr/>
            </a:pPr>
            <a:r>
              <a:rPr lang="en-US" sz="2400" dirty="0" smtClean="0"/>
              <a:t>If we look closely at the cells of the vascular cambium we see two patterns of division. Initial cells can undergo multiplicative divisions (red line in the following diagram) or they can undergo additive divisions (blue line). </a:t>
            </a:r>
          </a:p>
        </p:txBody>
      </p:sp>
      <p:pic>
        <p:nvPicPr>
          <p:cNvPr id="4" name="Picture 4" descr="secstem06"/>
          <p:cNvPicPr>
            <a:picLocks noChangeAspect="1" noChangeArrowheads="1"/>
          </p:cNvPicPr>
          <p:nvPr/>
        </p:nvPicPr>
        <p:blipFill>
          <a:blip r:embed="rId2" cstate="print"/>
          <a:srcRect/>
          <a:stretch>
            <a:fillRect/>
          </a:stretch>
        </p:blipFill>
        <p:spPr>
          <a:xfrm>
            <a:off x="838200" y="2438400"/>
            <a:ext cx="7086600" cy="4253593"/>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072119" cy="482600"/>
          </a:xfrm>
        </p:spPr>
        <p:txBody>
          <a:bodyPr/>
          <a:lstStyle/>
          <a:p>
            <a:endParaRPr lang="en-IN" dirty="0"/>
          </a:p>
        </p:txBody>
      </p:sp>
      <p:sp>
        <p:nvSpPr>
          <p:cNvPr id="3" name="Rectangle 2"/>
          <p:cNvSpPr/>
          <p:nvPr/>
        </p:nvSpPr>
        <p:spPr>
          <a:xfrm>
            <a:off x="533400" y="1371601"/>
            <a:ext cx="7924800" cy="3970318"/>
          </a:xfrm>
          <a:prstGeom prst="rect">
            <a:avLst/>
          </a:prstGeom>
        </p:spPr>
        <p:txBody>
          <a:bodyPr wrap="square">
            <a:spAutoFit/>
          </a:bodyPr>
          <a:lstStyle/>
          <a:p>
            <a:pPr algn="just">
              <a:defRPr/>
            </a:pPr>
            <a:r>
              <a:rPr lang="en-US" sz="2800" dirty="0" smtClean="0"/>
              <a:t>Multiplicative divisions produce more initial cells and result in the increased circumference of the vascular cambium. </a:t>
            </a:r>
          </a:p>
          <a:p>
            <a:pPr algn="just">
              <a:defRPr/>
            </a:pPr>
            <a:endParaRPr lang="en-US" sz="2800" dirty="0" smtClean="0"/>
          </a:p>
          <a:p>
            <a:pPr algn="just">
              <a:defRPr/>
            </a:pPr>
            <a:r>
              <a:rPr lang="en-US" sz="2800" dirty="0" smtClean="0"/>
              <a:t>Of the two cells produced from an additive division one is retained as an initial cell that will divide again, and the other will become a phloem mother cell or a xylem mother cell. These mother cells will differentiate into their respective cell types.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3400" y="228600"/>
            <a:ext cx="5346065" cy="482600"/>
          </a:xfrm>
          <a:prstGeom prst="rect">
            <a:avLst/>
          </a:prstGeom>
        </p:spPr>
        <p:txBody>
          <a:bodyPr vert="horz" wrap="square" lIns="0" tIns="12700" rIns="0" bIns="0" rtlCol="0">
            <a:spAutoFit/>
          </a:bodyPr>
          <a:lstStyle/>
          <a:p>
            <a:pPr marL="12700">
              <a:lnSpc>
                <a:spcPct val="100000"/>
              </a:lnSpc>
              <a:spcBef>
                <a:spcPts val="100"/>
              </a:spcBef>
            </a:pPr>
            <a:r>
              <a:rPr sz="3000" spc="-5" dirty="0"/>
              <a:t>S</a:t>
            </a:r>
            <a:r>
              <a:rPr spc="-5" dirty="0"/>
              <a:t>EASONAL ACTIVITY </a:t>
            </a:r>
            <a:r>
              <a:rPr dirty="0"/>
              <a:t>OF</a:t>
            </a:r>
            <a:r>
              <a:rPr spc="300" dirty="0"/>
              <a:t> </a:t>
            </a:r>
            <a:r>
              <a:rPr spc="-5" dirty="0"/>
              <a:t>CAMBIUM</a:t>
            </a:r>
            <a:endParaRPr sz="3000" dirty="0"/>
          </a:p>
        </p:txBody>
      </p:sp>
      <p:sp>
        <p:nvSpPr>
          <p:cNvPr id="3" name="object 3"/>
          <p:cNvSpPr txBox="1"/>
          <p:nvPr/>
        </p:nvSpPr>
        <p:spPr>
          <a:xfrm>
            <a:off x="609600" y="838200"/>
            <a:ext cx="7391400" cy="5168081"/>
          </a:xfrm>
          <a:prstGeom prst="rect">
            <a:avLst/>
          </a:prstGeom>
        </p:spPr>
        <p:txBody>
          <a:bodyPr vert="horz" wrap="square" lIns="0" tIns="12700" rIns="0" bIns="0" rtlCol="0">
            <a:spAutoFit/>
          </a:bodyPr>
          <a:lstStyle/>
          <a:p>
            <a:pPr marL="286385" marR="5080" indent="-274320" algn="just">
              <a:lnSpc>
                <a:spcPct val="100000"/>
              </a:lnSpc>
              <a:spcBef>
                <a:spcPts val="100"/>
              </a:spcBef>
              <a:buClr>
                <a:srgbClr val="0E6EC5"/>
              </a:buClr>
              <a:buSzPct val="68750"/>
              <a:buFont typeface="Wingdings"/>
              <a:buChar char=""/>
              <a:tabLst>
                <a:tab pos="287020" algn="l"/>
              </a:tabLst>
            </a:pPr>
            <a:r>
              <a:rPr sz="2400" spc="-5" dirty="0">
                <a:latin typeface="Arial"/>
                <a:cs typeface="Arial"/>
              </a:rPr>
              <a:t>Cambium of some plants remains active </a:t>
            </a:r>
            <a:r>
              <a:rPr sz="2400" dirty="0">
                <a:latin typeface="Arial"/>
                <a:cs typeface="Arial"/>
              </a:rPr>
              <a:t>for the  </a:t>
            </a:r>
            <a:r>
              <a:rPr sz="2400" spc="-5" dirty="0">
                <a:latin typeface="Arial"/>
                <a:cs typeface="Arial"/>
              </a:rPr>
              <a:t>entire </a:t>
            </a:r>
            <a:r>
              <a:rPr sz="2400" dirty="0">
                <a:latin typeface="Arial"/>
                <a:cs typeface="Arial"/>
              </a:rPr>
              <a:t>period </a:t>
            </a:r>
            <a:r>
              <a:rPr sz="2400" spc="-5" dirty="0">
                <a:latin typeface="Arial"/>
                <a:cs typeface="Arial"/>
              </a:rPr>
              <a:t>of their life, i.e., </a:t>
            </a:r>
            <a:r>
              <a:rPr sz="2400" dirty="0">
                <a:latin typeface="Arial"/>
                <a:cs typeface="Arial"/>
              </a:rPr>
              <a:t>cambial </a:t>
            </a:r>
            <a:r>
              <a:rPr sz="2400" spc="-5" dirty="0">
                <a:latin typeface="Arial"/>
                <a:cs typeface="Arial"/>
              </a:rPr>
              <a:t>cells </a:t>
            </a:r>
            <a:r>
              <a:rPr sz="2400" dirty="0">
                <a:latin typeface="Arial"/>
                <a:cs typeface="Arial"/>
              </a:rPr>
              <a:t>divide  </a:t>
            </a:r>
            <a:r>
              <a:rPr sz="2400" spc="-5" dirty="0">
                <a:latin typeface="Arial"/>
                <a:cs typeface="Arial"/>
              </a:rPr>
              <a:t>and </a:t>
            </a:r>
            <a:r>
              <a:rPr sz="2400" dirty="0">
                <a:latin typeface="Arial"/>
                <a:cs typeface="Arial"/>
              </a:rPr>
              <a:t>resulting </a:t>
            </a:r>
            <a:r>
              <a:rPr sz="2400" spc="-5" dirty="0">
                <a:latin typeface="Arial"/>
                <a:cs typeface="Arial"/>
              </a:rPr>
              <a:t>cells </a:t>
            </a:r>
            <a:r>
              <a:rPr sz="2400" dirty="0">
                <a:latin typeface="Arial"/>
                <a:cs typeface="Arial"/>
              </a:rPr>
              <a:t>mature to form </a:t>
            </a:r>
            <a:r>
              <a:rPr sz="2400" spc="-10" dirty="0">
                <a:latin typeface="Arial"/>
                <a:cs typeface="Arial"/>
              </a:rPr>
              <a:t>xylem </a:t>
            </a:r>
            <a:r>
              <a:rPr sz="2400" dirty="0">
                <a:latin typeface="Arial"/>
                <a:cs typeface="Arial"/>
              </a:rPr>
              <a:t>and </a:t>
            </a:r>
            <a:r>
              <a:rPr sz="2400" spc="-5" dirty="0">
                <a:latin typeface="Arial"/>
                <a:cs typeface="Arial"/>
              </a:rPr>
              <a:t>phloem  elements.</a:t>
            </a:r>
            <a:endParaRPr sz="2400" dirty="0">
              <a:latin typeface="Arial"/>
              <a:cs typeface="Arial"/>
            </a:endParaRPr>
          </a:p>
          <a:p>
            <a:pPr marL="286385" marR="5080" indent="-274320" algn="just">
              <a:lnSpc>
                <a:spcPct val="100000"/>
              </a:lnSpc>
              <a:spcBef>
                <a:spcPts val="600"/>
              </a:spcBef>
              <a:buClr>
                <a:srgbClr val="0E6EC5"/>
              </a:buClr>
              <a:buSzPct val="68750"/>
              <a:buFont typeface="Wingdings"/>
              <a:buChar char=""/>
              <a:tabLst>
                <a:tab pos="287020" algn="l"/>
              </a:tabLst>
            </a:pPr>
            <a:r>
              <a:rPr sz="2400" spc="-5" dirty="0">
                <a:latin typeface="Arial"/>
                <a:cs typeface="Arial"/>
              </a:rPr>
              <a:t>This </a:t>
            </a:r>
            <a:r>
              <a:rPr sz="2400" dirty="0">
                <a:latin typeface="Arial"/>
                <a:cs typeface="Arial"/>
              </a:rPr>
              <a:t>type </a:t>
            </a:r>
            <a:r>
              <a:rPr sz="2400" spc="-5" dirty="0">
                <a:latin typeface="Arial"/>
                <a:cs typeface="Arial"/>
              </a:rPr>
              <a:t>of seasonal </a:t>
            </a:r>
            <a:r>
              <a:rPr sz="2400" dirty="0">
                <a:latin typeface="Arial"/>
                <a:cs typeface="Arial"/>
              </a:rPr>
              <a:t>activity </a:t>
            </a:r>
            <a:r>
              <a:rPr sz="2400" spc="-5" dirty="0">
                <a:latin typeface="Arial"/>
                <a:cs typeface="Arial"/>
              </a:rPr>
              <a:t>usually </a:t>
            </a:r>
            <a:r>
              <a:rPr sz="2400" dirty="0">
                <a:latin typeface="Arial"/>
                <a:cs typeface="Arial"/>
              </a:rPr>
              <a:t>found </a:t>
            </a:r>
            <a:r>
              <a:rPr sz="2400" spc="-5" dirty="0">
                <a:latin typeface="Arial"/>
                <a:cs typeface="Arial"/>
              </a:rPr>
              <a:t>in </a:t>
            </a:r>
            <a:r>
              <a:rPr sz="2400" dirty="0">
                <a:latin typeface="Arial"/>
                <a:cs typeface="Arial"/>
              </a:rPr>
              <a:t>the  </a:t>
            </a:r>
            <a:r>
              <a:rPr sz="2400" spc="-5" dirty="0">
                <a:latin typeface="Arial"/>
                <a:cs typeface="Arial"/>
              </a:rPr>
              <a:t>plants present in </a:t>
            </a:r>
            <a:r>
              <a:rPr sz="2400" dirty="0">
                <a:latin typeface="Arial"/>
                <a:cs typeface="Arial"/>
              </a:rPr>
              <a:t>the </a:t>
            </a:r>
            <a:r>
              <a:rPr sz="2400" spc="-5" dirty="0">
                <a:latin typeface="Arial"/>
                <a:cs typeface="Arial"/>
              </a:rPr>
              <a:t>tropical </a:t>
            </a:r>
            <a:r>
              <a:rPr sz="2400" dirty="0">
                <a:latin typeface="Arial"/>
                <a:cs typeface="Arial"/>
              </a:rPr>
              <a:t>regions, </a:t>
            </a:r>
            <a:r>
              <a:rPr sz="2400" spc="-5" dirty="0">
                <a:latin typeface="Arial"/>
                <a:cs typeface="Arial"/>
              </a:rPr>
              <a:t>and </a:t>
            </a:r>
            <a:r>
              <a:rPr sz="2400" dirty="0">
                <a:latin typeface="Arial"/>
                <a:cs typeface="Arial"/>
              </a:rPr>
              <a:t>not </a:t>
            </a:r>
            <a:r>
              <a:rPr sz="2400" spc="-5" dirty="0">
                <a:latin typeface="Arial"/>
                <a:cs typeface="Arial"/>
              </a:rPr>
              <a:t>all  plants show cambial</a:t>
            </a:r>
            <a:r>
              <a:rPr sz="2400" spc="35" dirty="0">
                <a:latin typeface="Arial"/>
                <a:cs typeface="Arial"/>
              </a:rPr>
              <a:t> </a:t>
            </a:r>
            <a:r>
              <a:rPr sz="2400" spc="-25" dirty="0">
                <a:latin typeface="Arial"/>
                <a:cs typeface="Arial"/>
              </a:rPr>
              <a:t>activity.</a:t>
            </a:r>
            <a:endParaRPr sz="2400" dirty="0">
              <a:latin typeface="Arial"/>
              <a:cs typeface="Arial"/>
            </a:endParaRPr>
          </a:p>
          <a:p>
            <a:pPr marL="286385" marR="450850" indent="-274320" algn="just">
              <a:lnSpc>
                <a:spcPct val="100000"/>
              </a:lnSpc>
              <a:spcBef>
                <a:spcPts val="605"/>
              </a:spcBef>
              <a:buClr>
                <a:srgbClr val="0E6EC5"/>
              </a:buClr>
              <a:buSzPct val="68750"/>
              <a:buFont typeface="Wingdings"/>
              <a:buChar char=""/>
              <a:tabLst>
                <a:tab pos="287020" algn="l"/>
              </a:tabLst>
            </a:pPr>
            <a:r>
              <a:rPr sz="2400" spc="-5" dirty="0">
                <a:latin typeface="Arial"/>
                <a:cs typeface="Arial"/>
              </a:rPr>
              <a:t>Percentage </a:t>
            </a:r>
            <a:r>
              <a:rPr sz="2400" dirty="0">
                <a:latin typeface="Arial"/>
                <a:cs typeface="Arial"/>
              </a:rPr>
              <a:t>of </a:t>
            </a:r>
            <a:r>
              <a:rPr sz="2400" spc="-5" dirty="0">
                <a:latin typeface="Arial"/>
                <a:cs typeface="Arial"/>
              </a:rPr>
              <a:t>ringless </a:t>
            </a:r>
            <a:r>
              <a:rPr sz="2400" dirty="0">
                <a:latin typeface="Arial"/>
                <a:cs typeface="Arial"/>
              </a:rPr>
              <a:t>trees </a:t>
            </a:r>
            <a:r>
              <a:rPr sz="2400" spc="-5" dirty="0">
                <a:latin typeface="Arial"/>
                <a:cs typeface="Arial"/>
              </a:rPr>
              <a:t>in </a:t>
            </a:r>
            <a:r>
              <a:rPr sz="2400" dirty="0">
                <a:latin typeface="Arial"/>
                <a:cs typeface="Arial"/>
              </a:rPr>
              <a:t>the </a:t>
            </a:r>
            <a:r>
              <a:rPr sz="2400" spc="-5" dirty="0">
                <a:latin typeface="Arial"/>
                <a:cs typeface="Arial"/>
              </a:rPr>
              <a:t>rain </a:t>
            </a:r>
            <a:r>
              <a:rPr sz="2400" dirty="0">
                <a:latin typeface="Arial"/>
                <a:cs typeface="Arial"/>
              </a:rPr>
              <a:t>forests of;  </a:t>
            </a:r>
            <a:r>
              <a:rPr sz="2400" spc="-5" dirty="0">
                <a:latin typeface="Arial"/>
                <a:cs typeface="Arial"/>
              </a:rPr>
              <a:t>India </a:t>
            </a:r>
            <a:r>
              <a:rPr lang="en-US" sz="2400" dirty="0" smtClean="0">
                <a:latin typeface="Arial"/>
                <a:cs typeface="Arial"/>
              </a:rPr>
              <a:t>- </a:t>
            </a:r>
            <a:r>
              <a:rPr sz="2400" spc="-5" dirty="0" smtClean="0">
                <a:latin typeface="Arial"/>
                <a:cs typeface="Arial"/>
              </a:rPr>
              <a:t>75%</a:t>
            </a:r>
            <a:r>
              <a:rPr lang="en-US" sz="2400" dirty="0" smtClean="0">
                <a:latin typeface="Arial"/>
                <a:cs typeface="Arial"/>
              </a:rPr>
              <a:t>, </a:t>
            </a:r>
            <a:r>
              <a:rPr sz="2400" spc="-5" dirty="0" smtClean="0">
                <a:latin typeface="Arial"/>
                <a:cs typeface="Arial"/>
              </a:rPr>
              <a:t>Amazon </a:t>
            </a:r>
            <a:r>
              <a:rPr lang="en-US" sz="2400" dirty="0" smtClean="0">
                <a:latin typeface="Arial"/>
                <a:cs typeface="Arial"/>
              </a:rPr>
              <a:t>-</a:t>
            </a:r>
            <a:r>
              <a:rPr sz="2400" spc="-15" dirty="0" smtClean="0">
                <a:latin typeface="Arial"/>
                <a:cs typeface="Arial"/>
              </a:rPr>
              <a:t> </a:t>
            </a:r>
            <a:r>
              <a:rPr sz="2400" spc="-5" dirty="0" smtClean="0">
                <a:latin typeface="Arial"/>
                <a:cs typeface="Arial"/>
              </a:rPr>
              <a:t>43%</a:t>
            </a:r>
            <a:r>
              <a:rPr lang="en-US" sz="2400" dirty="0" smtClean="0">
                <a:latin typeface="Arial"/>
                <a:cs typeface="Arial"/>
              </a:rPr>
              <a:t> and </a:t>
            </a:r>
            <a:r>
              <a:rPr sz="2400" spc="-5" dirty="0" smtClean="0">
                <a:latin typeface="Arial"/>
                <a:cs typeface="Arial"/>
              </a:rPr>
              <a:t>Malaysia</a:t>
            </a:r>
            <a:r>
              <a:rPr lang="en-US" sz="2400" spc="-5" dirty="0" smtClean="0">
                <a:latin typeface="Arial"/>
                <a:cs typeface="Arial"/>
              </a:rPr>
              <a:t> -</a:t>
            </a:r>
            <a:r>
              <a:rPr sz="2400" spc="-5" dirty="0" smtClean="0">
                <a:latin typeface="Arial"/>
                <a:cs typeface="Arial"/>
              </a:rPr>
              <a:t>15%</a:t>
            </a:r>
            <a:r>
              <a:rPr lang="en-US" sz="2400" spc="-5" dirty="0" smtClean="0">
                <a:latin typeface="Arial"/>
                <a:cs typeface="Arial"/>
              </a:rPr>
              <a:t>.</a:t>
            </a:r>
          </a:p>
          <a:p>
            <a:pPr marL="286385" marR="450850" indent="-274320" algn="just">
              <a:lnSpc>
                <a:spcPct val="100000"/>
              </a:lnSpc>
              <a:spcBef>
                <a:spcPts val="605"/>
              </a:spcBef>
              <a:buClr>
                <a:srgbClr val="0E6EC5"/>
              </a:buClr>
              <a:buSzPct val="68750"/>
              <a:tabLst>
                <a:tab pos="287020" algn="l"/>
              </a:tabLst>
            </a:pPr>
            <a:r>
              <a:rPr lang="en-IN" sz="2400" dirty="0" smtClean="0"/>
              <a:t>	</a:t>
            </a:r>
            <a:r>
              <a:rPr lang="en-IN" sz="2000" dirty="0" smtClean="0"/>
              <a:t>In the tropical rain forest, relatively few species of trees, such as teak, have visible annual rings. The difference between wet and dry seasons for most trees is too subtle to make noticeable differences in the cell size and density between wet and dry seasonal growth.</a:t>
            </a:r>
            <a:endParaRPr sz="2400" dirty="0">
              <a:latin typeface="Arial"/>
              <a:cs typeface="Aria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1092453"/>
            <a:ext cx="7464425" cy="3426579"/>
          </a:xfrm>
          <a:prstGeom prst="rect">
            <a:avLst/>
          </a:prstGeom>
        </p:spPr>
        <p:txBody>
          <a:bodyPr vert="horz" wrap="square" lIns="0" tIns="12700" rIns="0" bIns="0" rtlCol="0">
            <a:spAutoFit/>
          </a:bodyPr>
          <a:lstStyle/>
          <a:p>
            <a:pPr marL="286385" marR="5080" indent="-274320" algn="just">
              <a:lnSpc>
                <a:spcPct val="100000"/>
              </a:lnSpc>
              <a:spcBef>
                <a:spcPts val="100"/>
              </a:spcBef>
              <a:buClr>
                <a:srgbClr val="0E6EC5"/>
              </a:buClr>
              <a:buSzPct val="68750"/>
              <a:buFont typeface="Wingdings"/>
              <a:buChar char=""/>
              <a:tabLst>
                <a:tab pos="287020" algn="l"/>
              </a:tabLst>
            </a:pPr>
            <a:r>
              <a:rPr sz="2400" dirty="0">
                <a:latin typeface="Arial"/>
                <a:cs typeface="Arial"/>
              </a:rPr>
              <a:t>In </a:t>
            </a:r>
            <a:r>
              <a:rPr sz="2400" spc="-5" dirty="0">
                <a:latin typeface="Arial"/>
                <a:cs typeface="Arial"/>
              </a:rPr>
              <a:t>regions with definite </a:t>
            </a:r>
            <a:r>
              <a:rPr sz="2400" dirty="0">
                <a:latin typeface="Arial"/>
                <a:cs typeface="Arial"/>
              </a:rPr>
              <a:t>seasonal </a:t>
            </a:r>
            <a:r>
              <a:rPr sz="2400" spc="-5" dirty="0">
                <a:latin typeface="Arial"/>
                <a:cs typeface="Arial"/>
              </a:rPr>
              <a:t>climate; </a:t>
            </a:r>
            <a:r>
              <a:rPr sz="2400" dirty="0">
                <a:latin typeface="Arial"/>
                <a:cs typeface="Arial"/>
              </a:rPr>
              <a:t>seasonal  activity </a:t>
            </a:r>
            <a:r>
              <a:rPr sz="2400" spc="-5" dirty="0">
                <a:latin typeface="Arial"/>
                <a:cs typeface="Arial"/>
              </a:rPr>
              <a:t>of cambium </a:t>
            </a:r>
            <a:r>
              <a:rPr sz="2400" dirty="0">
                <a:latin typeface="Arial"/>
                <a:cs typeface="Arial"/>
              </a:rPr>
              <a:t>ceased </a:t>
            </a:r>
            <a:r>
              <a:rPr sz="2400" spc="-5" dirty="0">
                <a:latin typeface="Arial"/>
                <a:cs typeface="Arial"/>
              </a:rPr>
              <a:t>with onset of unfavorable  </a:t>
            </a:r>
            <a:r>
              <a:rPr sz="2400" dirty="0">
                <a:latin typeface="Arial"/>
                <a:cs typeface="Arial"/>
              </a:rPr>
              <a:t>conditions; In </a:t>
            </a:r>
            <a:r>
              <a:rPr sz="2400" spc="-5" dirty="0">
                <a:latin typeface="Arial"/>
                <a:cs typeface="Arial"/>
              </a:rPr>
              <a:t>Autumn, it enters </a:t>
            </a:r>
            <a:r>
              <a:rPr sz="2400" dirty="0">
                <a:latin typeface="Arial"/>
                <a:cs typeface="Arial"/>
              </a:rPr>
              <a:t>the </a:t>
            </a:r>
            <a:r>
              <a:rPr sz="2400" spc="-5" dirty="0">
                <a:latin typeface="Arial"/>
                <a:cs typeface="Arial"/>
              </a:rPr>
              <a:t>dormant state  and lasts for the end of summer; </a:t>
            </a:r>
            <a:r>
              <a:rPr sz="2400" dirty="0">
                <a:latin typeface="Arial"/>
                <a:cs typeface="Arial"/>
              </a:rPr>
              <a:t>In </a:t>
            </a:r>
            <a:r>
              <a:rPr sz="2400" spc="-5" dirty="0">
                <a:latin typeface="Arial"/>
                <a:cs typeface="Arial"/>
              </a:rPr>
              <a:t>Spring, cambium  again becomes</a:t>
            </a:r>
            <a:r>
              <a:rPr sz="2400" spc="35" dirty="0">
                <a:latin typeface="Arial"/>
                <a:cs typeface="Arial"/>
              </a:rPr>
              <a:t> </a:t>
            </a:r>
            <a:r>
              <a:rPr sz="2400" spc="-5" dirty="0">
                <a:latin typeface="Arial"/>
                <a:cs typeface="Arial"/>
              </a:rPr>
              <a:t>active</a:t>
            </a:r>
            <a:r>
              <a:rPr sz="2400" spc="-5" dirty="0" smtClean="0">
                <a:latin typeface="Arial"/>
                <a:cs typeface="Arial"/>
              </a:rPr>
              <a:t>.</a:t>
            </a:r>
            <a:endParaRPr lang="en-US" sz="2400" spc="-5" dirty="0" smtClean="0">
              <a:latin typeface="Arial"/>
              <a:cs typeface="Arial"/>
            </a:endParaRPr>
          </a:p>
          <a:p>
            <a:pPr marL="286385" marR="5080" indent="-274320" algn="just">
              <a:lnSpc>
                <a:spcPct val="100000"/>
              </a:lnSpc>
              <a:spcBef>
                <a:spcPts val="100"/>
              </a:spcBef>
              <a:buClr>
                <a:srgbClr val="0E6EC5"/>
              </a:buClr>
              <a:buSzPct val="68750"/>
              <a:tabLst>
                <a:tab pos="287020" algn="l"/>
              </a:tabLst>
            </a:pPr>
            <a:endParaRPr sz="2400" dirty="0">
              <a:latin typeface="Arial"/>
              <a:cs typeface="Arial"/>
            </a:endParaRPr>
          </a:p>
          <a:p>
            <a:pPr marL="286385" marR="5080" indent="-274320" algn="just">
              <a:lnSpc>
                <a:spcPct val="100000"/>
              </a:lnSpc>
              <a:spcBef>
                <a:spcPts val="600"/>
              </a:spcBef>
              <a:buClr>
                <a:srgbClr val="0E6EC5"/>
              </a:buClr>
              <a:buSzPct val="68750"/>
              <a:buFont typeface="Wingdings"/>
              <a:buChar char=""/>
              <a:tabLst>
                <a:tab pos="287020" algn="l"/>
              </a:tabLst>
            </a:pPr>
            <a:r>
              <a:rPr sz="2400" spc="-5" dirty="0">
                <a:latin typeface="Arial"/>
                <a:cs typeface="Arial"/>
              </a:rPr>
              <a:t>Duration of cambial </a:t>
            </a:r>
            <a:r>
              <a:rPr sz="2400" dirty="0">
                <a:latin typeface="Arial"/>
                <a:cs typeface="Arial"/>
              </a:rPr>
              <a:t>activity </a:t>
            </a:r>
            <a:r>
              <a:rPr sz="2400" spc="-5" dirty="0">
                <a:latin typeface="Arial"/>
                <a:cs typeface="Arial"/>
              </a:rPr>
              <a:t>is also </a:t>
            </a:r>
            <a:r>
              <a:rPr sz="2400" spc="-10" dirty="0">
                <a:latin typeface="Arial"/>
                <a:cs typeface="Arial"/>
              </a:rPr>
              <a:t>affected </a:t>
            </a:r>
            <a:r>
              <a:rPr sz="2400" spc="-5" dirty="0">
                <a:latin typeface="Arial"/>
                <a:cs typeface="Arial"/>
              </a:rPr>
              <a:t>by day-  </a:t>
            </a:r>
            <a:r>
              <a:rPr sz="2400" dirty="0">
                <a:latin typeface="Arial"/>
                <a:cs typeface="Arial"/>
              </a:rPr>
              <a:t>length, </a:t>
            </a:r>
            <a:r>
              <a:rPr sz="2400" spc="-5" dirty="0">
                <a:latin typeface="Arial"/>
                <a:cs typeface="Arial"/>
              </a:rPr>
              <a:t>e.g., </a:t>
            </a:r>
            <a:r>
              <a:rPr sz="2400" dirty="0">
                <a:latin typeface="Arial"/>
                <a:cs typeface="Arial"/>
              </a:rPr>
              <a:t>In </a:t>
            </a:r>
            <a:r>
              <a:rPr sz="2400" b="1" i="1" spc="-5" dirty="0">
                <a:latin typeface="Arial"/>
                <a:cs typeface="Arial"/>
              </a:rPr>
              <a:t>Robinia pseudoacacia, </a:t>
            </a:r>
            <a:r>
              <a:rPr sz="2400" dirty="0">
                <a:latin typeface="Arial"/>
                <a:cs typeface="Arial"/>
              </a:rPr>
              <a:t>cambium </a:t>
            </a:r>
            <a:r>
              <a:rPr sz="2400" spc="-10" dirty="0">
                <a:latin typeface="Arial"/>
                <a:cs typeface="Arial"/>
              </a:rPr>
              <a:t>is  </a:t>
            </a:r>
            <a:r>
              <a:rPr sz="2400" spc="-5" dirty="0">
                <a:latin typeface="Arial"/>
                <a:cs typeface="Arial"/>
              </a:rPr>
              <a:t>dormant under short-day</a:t>
            </a:r>
            <a:r>
              <a:rPr sz="2400" spc="35" dirty="0">
                <a:latin typeface="Arial"/>
                <a:cs typeface="Arial"/>
              </a:rPr>
              <a:t> </a:t>
            </a:r>
            <a:r>
              <a:rPr sz="2400" spc="-5" dirty="0">
                <a:latin typeface="Arial"/>
                <a:cs typeface="Arial"/>
              </a:rPr>
              <a:t>condition.</a:t>
            </a:r>
            <a:endParaRPr sz="2400" dirty="0">
              <a:latin typeface="Arial"/>
              <a:cs typeface="Aria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891666"/>
            <a:ext cx="4866005" cy="482600"/>
          </a:xfrm>
          <a:prstGeom prst="rect">
            <a:avLst/>
          </a:prstGeom>
        </p:spPr>
        <p:txBody>
          <a:bodyPr vert="horz" wrap="square" lIns="0" tIns="12700" rIns="0" bIns="0" rtlCol="0">
            <a:spAutoFit/>
          </a:bodyPr>
          <a:lstStyle/>
          <a:p>
            <a:pPr marL="12700">
              <a:lnSpc>
                <a:spcPct val="100000"/>
              </a:lnSpc>
              <a:spcBef>
                <a:spcPts val="100"/>
              </a:spcBef>
            </a:pPr>
            <a:r>
              <a:rPr sz="3000" spc="-15" dirty="0"/>
              <a:t>S</a:t>
            </a:r>
            <a:r>
              <a:rPr spc="-15" dirty="0"/>
              <a:t>ECONDARY </a:t>
            </a:r>
            <a:r>
              <a:rPr dirty="0"/>
              <a:t>GROWTH IN</a:t>
            </a:r>
            <a:r>
              <a:rPr spc="420" dirty="0"/>
              <a:t> </a:t>
            </a:r>
            <a:r>
              <a:rPr spc="-5" dirty="0"/>
              <a:t>STEM</a:t>
            </a:r>
            <a:endParaRPr sz="3000" dirty="0"/>
          </a:p>
        </p:txBody>
      </p:sp>
      <p:sp>
        <p:nvSpPr>
          <p:cNvPr id="3" name="object 3"/>
          <p:cNvSpPr txBox="1"/>
          <p:nvPr/>
        </p:nvSpPr>
        <p:spPr>
          <a:xfrm>
            <a:off x="535940" y="1625853"/>
            <a:ext cx="5968365" cy="1199515"/>
          </a:xfrm>
          <a:prstGeom prst="rect">
            <a:avLst/>
          </a:prstGeom>
        </p:spPr>
        <p:txBody>
          <a:bodyPr vert="horz" wrap="square" lIns="0" tIns="12700" rIns="0" bIns="0" rtlCol="0">
            <a:spAutoFit/>
          </a:bodyPr>
          <a:lstStyle/>
          <a:p>
            <a:pPr marL="286385" marR="5715" indent="-274320">
              <a:lnSpc>
                <a:spcPct val="100000"/>
              </a:lnSpc>
              <a:spcBef>
                <a:spcPts val="100"/>
              </a:spcBef>
              <a:buClr>
                <a:srgbClr val="0E6EC5"/>
              </a:buClr>
              <a:buSzPct val="68750"/>
              <a:buFont typeface="Wingdings"/>
              <a:buChar char=""/>
              <a:tabLst>
                <a:tab pos="287020" algn="l"/>
                <a:tab pos="1036955" algn="l"/>
                <a:tab pos="2499995" algn="l"/>
                <a:tab pos="3336925" algn="l"/>
                <a:tab pos="4511675" algn="l"/>
                <a:tab pos="4973955" algn="l"/>
              </a:tabLst>
            </a:pPr>
            <a:r>
              <a:rPr sz="2400" spc="-5" dirty="0">
                <a:latin typeface="Arial"/>
                <a:cs typeface="Arial"/>
              </a:rPr>
              <a:t>Th</a:t>
            </a:r>
            <a:r>
              <a:rPr sz="2400" dirty="0">
                <a:latin typeface="Arial"/>
                <a:cs typeface="Arial"/>
              </a:rPr>
              <a:t>e	</a:t>
            </a:r>
            <a:r>
              <a:rPr sz="2400" spc="-5" dirty="0">
                <a:latin typeface="Arial"/>
                <a:cs typeface="Arial"/>
              </a:rPr>
              <a:t>cam</a:t>
            </a:r>
            <a:r>
              <a:rPr sz="2400" dirty="0">
                <a:latin typeface="Arial"/>
                <a:cs typeface="Arial"/>
              </a:rPr>
              <a:t>b</a:t>
            </a:r>
            <a:r>
              <a:rPr sz="2400" spc="-5" dirty="0">
                <a:latin typeface="Arial"/>
                <a:cs typeface="Arial"/>
              </a:rPr>
              <a:t>i</a:t>
            </a:r>
            <a:r>
              <a:rPr sz="2400" spc="-15" dirty="0">
                <a:latin typeface="Arial"/>
                <a:cs typeface="Arial"/>
              </a:rPr>
              <a:t>u</a:t>
            </a:r>
            <a:r>
              <a:rPr sz="2400" dirty="0">
                <a:latin typeface="Arial"/>
                <a:cs typeface="Arial"/>
              </a:rPr>
              <a:t>m	</a:t>
            </a:r>
            <a:r>
              <a:rPr sz="2400" spc="-5" dirty="0">
                <a:latin typeface="Arial"/>
                <a:cs typeface="Arial"/>
              </a:rPr>
              <a:t>c</a:t>
            </a:r>
            <a:r>
              <a:rPr sz="2400" dirty="0">
                <a:latin typeface="Arial"/>
                <a:cs typeface="Arial"/>
              </a:rPr>
              <a:t>e</a:t>
            </a:r>
            <a:r>
              <a:rPr sz="2400" spc="-5" dirty="0">
                <a:latin typeface="Arial"/>
                <a:cs typeface="Arial"/>
              </a:rPr>
              <a:t>l</a:t>
            </a:r>
            <a:r>
              <a:rPr sz="2400" spc="-15" dirty="0">
                <a:latin typeface="Arial"/>
                <a:cs typeface="Arial"/>
              </a:rPr>
              <a:t>l</a:t>
            </a:r>
            <a:r>
              <a:rPr sz="2400" dirty="0">
                <a:latin typeface="Arial"/>
                <a:cs typeface="Arial"/>
              </a:rPr>
              <a:t>s	for</a:t>
            </a:r>
            <a:r>
              <a:rPr sz="2400" spc="-5" dirty="0">
                <a:latin typeface="Arial"/>
                <a:cs typeface="Arial"/>
              </a:rPr>
              <a:t>med</a:t>
            </a:r>
            <a:r>
              <a:rPr sz="2400" dirty="0">
                <a:latin typeface="Arial"/>
                <a:cs typeface="Arial"/>
              </a:rPr>
              <a:t>	</a:t>
            </a:r>
            <a:r>
              <a:rPr sz="2400" spc="-10" dirty="0">
                <a:latin typeface="Arial"/>
                <a:cs typeface="Arial"/>
              </a:rPr>
              <a:t>i</a:t>
            </a:r>
            <a:r>
              <a:rPr sz="2400" spc="-5" dirty="0">
                <a:latin typeface="Arial"/>
                <a:cs typeface="Arial"/>
              </a:rPr>
              <a:t>n</a:t>
            </a:r>
            <a:r>
              <a:rPr sz="2400" dirty="0">
                <a:latin typeface="Arial"/>
                <a:cs typeface="Arial"/>
              </a:rPr>
              <a:t>	</a:t>
            </a:r>
            <a:r>
              <a:rPr sz="2400" spc="-5" dirty="0">
                <a:latin typeface="Arial"/>
                <a:cs typeface="Arial"/>
              </a:rPr>
              <a:t>circu</a:t>
            </a:r>
            <a:r>
              <a:rPr sz="2400" spc="-15" dirty="0">
                <a:latin typeface="Arial"/>
                <a:cs typeface="Arial"/>
              </a:rPr>
              <a:t>l</a:t>
            </a:r>
            <a:r>
              <a:rPr sz="2400" spc="-5" dirty="0">
                <a:latin typeface="Arial"/>
                <a:cs typeface="Arial"/>
              </a:rPr>
              <a:t>ar  section </a:t>
            </a:r>
            <a:r>
              <a:rPr sz="2400" dirty="0">
                <a:latin typeface="Arial"/>
                <a:cs typeface="Arial"/>
              </a:rPr>
              <a:t>from the </a:t>
            </a:r>
            <a:r>
              <a:rPr sz="2400" spc="-5" dirty="0">
                <a:latin typeface="Arial"/>
                <a:cs typeface="Arial"/>
              </a:rPr>
              <a:t>beginning</a:t>
            </a:r>
            <a:r>
              <a:rPr sz="2400" spc="30" dirty="0">
                <a:latin typeface="Arial"/>
                <a:cs typeface="Arial"/>
              </a:rPr>
              <a:t> </a:t>
            </a:r>
            <a:r>
              <a:rPr sz="2400" spc="-5" dirty="0">
                <a:latin typeface="Arial"/>
                <a:cs typeface="Arial"/>
              </a:rPr>
              <a:t>onwards.</a:t>
            </a:r>
            <a:endParaRPr sz="2400" dirty="0">
              <a:latin typeface="Arial"/>
              <a:cs typeface="Arial"/>
            </a:endParaRPr>
          </a:p>
          <a:p>
            <a:pPr marL="287020" indent="-274320">
              <a:lnSpc>
                <a:spcPct val="100000"/>
              </a:lnSpc>
              <a:spcBef>
                <a:spcPts val="600"/>
              </a:spcBef>
              <a:buClr>
                <a:srgbClr val="0E6EC5"/>
              </a:buClr>
              <a:buSzPct val="68750"/>
              <a:buFont typeface="Wingdings"/>
              <a:buChar char=""/>
              <a:tabLst>
                <a:tab pos="287020" algn="l"/>
                <a:tab pos="1031875" algn="l"/>
                <a:tab pos="2303145" algn="l"/>
                <a:tab pos="3033395" algn="l"/>
                <a:tab pos="3474085" algn="l"/>
                <a:tab pos="4745355" algn="l"/>
              </a:tabLst>
            </a:pPr>
            <a:r>
              <a:rPr sz="2400" spc="-5" dirty="0">
                <a:latin typeface="Arial"/>
                <a:cs typeface="Arial"/>
              </a:rPr>
              <a:t>The	cambial	</a:t>
            </a:r>
            <a:r>
              <a:rPr sz="2400" dirty="0">
                <a:latin typeface="Arial"/>
                <a:cs typeface="Arial"/>
              </a:rPr>
              <a:t>ring	</a:t>
            </a:r>
            <a:r>
              <a:rPr sz="2400" spc="-5" dirty="0">
                <a:latin typeface="Arial"/>
                <a:cs typeface="Arial"/>
              </a:rPr>
              <a:t>is	partially	primary</a:t>
            </a:r>
            <a:endParaRPr sz="2400" dirty="0">
              <a:latin typeface="Arial"/>
              <a:cs typeface="Arial"/>
            </a:endParaRPr>
          </a:p>
        </p:txBody>
      </p:sp>
      <p:sp>
        <p:nvSpPr>
          <p:cNvPr id="4" name="object 4"/>
          <p:cNvSpPr txBox="1"/>
          <p:nvPr/>
        </p:nvSpPr>
        <p:spPr>
          <a:xfrm>
            <a:off x="6506336" y="1625853"/>
            <a:ext cx="1415415" cy="1199515"/>
          </a:xfrm>
          <a:prstGeom prst="rect">
            <a:avLst/>
          </a:prstGeom>
        </p:spPr>
        <p:txBody>
          <a:bodyPr vert="horz" wrap="square" lIns="0" tIns="12700" rIns="0" bIns="0" rtlCol="0">
            <a:spAutoFit/>
          </a:bodyPr>
          <a:lstStyle/>
          <a:p>
            <a:pPr marR="5080" algn="r">
              <a:lnSpc>
                <a:spcPct val="100000"/>
              </a:lnSpc>
              <a:spcBef>
                <a:spcPts val="100"/>
              </a:spcBef>
              <a:tabLst>
                <a:tab pos="463550" algn="l"/>
              </a:tabLst>
            </a:pPr>
            <a:r>
              <a:rPr sz="2400" dirty="0">
                <a:latin typeface="Arial"/>
                <a:cs typeface="Arial"/>
              </a:rPr>
              <a:t>i</a:t>
            </a:r>
            <a:r>
              <a:rPr sz="2400" spc="-5" dirty="0">
                <a:latin typeface="Arial"/>
                <a:cs typeface="Arial"/>
              </a:rPr>
              <a:t>n</a:t>
            </a:r>
            <a:r>
              <a:rPr sz="2400" dirty="0">
                <a:latin typeface="Arial"/>
                <a:cs typeface="Arial"/>
              </a:rPr>
              <a:t>	cross</a:t>
            </a:r>
            <a:endParaRPr sz="2400">
              <a:latin typeface="Arial"/>
              <a:cs typeface="Arial"/>
            </a:endParaRPr>
          </a:p>
          <a:p>
            <a:pPr>
              <a:lnSpc>
                <a:spcPct val="100000"/>
              </a:lnSpc>
              <a:spcBef>
                <a:spcPts val="30"/>
              </a:spcBef>
            </a:pPr>
            <a:endParaRPr sz="3000">
              <a:latin typeface="Arial"/>
              <a:cs typeface="Arial"/>
            </a:endParaRPr>
          </a:p>
          <a:p>
            <a:pPr marR="6350" algn="r">
              <a:lnSpc>
                <a:spcPct val="100000"/>
              </a:lnSpc>
            </a:pPr>
            <a:r>
              <a:rPr sz="2400" spc="-5" dirty="0">
                <a:latin typeface="Arial"/>
                <a:cs typeface="Arial"/>
              </a:rPr>
              <a:t>(fasc</a:t>
            </a:r>
            <a:r>
              <a:rPr sz="2400" spc="-10" dirty="0">
                <a:latin typeface="Arial"/>
                <a:cs typeface="Arial"/>
              </a:rPr>
              <a:t>i</a:t>
            </a:r>
            <a:r>
              <a:rPr sz="2400" dirty="0">
                <a:latin typeface="Arial"/>
                <a:cs typeface="Arial"/>
              </a:rPr>
              <a:t>c</a:t>
            </a:r>
            <a:r>
              <a:rPr sz="2400" spc="-5" dirty="0">
                <a:latin typeface="Arial"/>
                <a:cs typeface="Arial"/>
              </a:rPr>
              <a:t>ular</a:t>
            </a:r>
            <a:endParaRPr sz="2400">
              <a:latin typeface="Arial"/>
              <a:cs typeface="Arial"/>
            </a:endParaRPr>
          </a:p>
        </p:txBody>
      </p:sp>
      <p:sp>
        <p:nvSpPr>
          <p:cNvPr id="5" name="object 5"/>
          <p:cNvSpPr txBox="1">
            <a:spLocks noGrp="1"/>
          </p:cNvSpPr>
          <p:nvPr>
            <p:ph type="body" idx="1"/>
          </p:nvPr>
        </p:nvSpPr>
        <p:spPr>
          <a:prstGeom prst="rect">
            <a:avLst/>
          </a:prstGeom>
        </p:spPr>
        <p:txBody>
          <a:bodyPr vert="horz" wrap="square" lIns="0" tIns="12700" rIns="0" bIns="0" rtlCol="0">
            <a:spAutoFit/>
          </a:bodyPr>
          <a:lstStyle/>
          <a:p>
            <a:pPr marL="286385" marR="7620" algn="just">
              <a:lnSpc>
                <a:spcPct val="100000"/>
              </a:lnSpc>
              <a:spcBef>
                <a:spcPts val="100"/>
              </a:spcBef>
            </a:pPr>
            <a:r>
              <a:rPr spc="-5" dirty="0"/>
              <a:t>cambium) and </a:t>
            </a:r>
            <a:r>
              <a:rPr dirty="0"/>
              <a:t>partially </a:t>
            </a:r>
            <a:r>
              <a:rPr spc="-5" dirty="0"/>
              <a:t>secondary (interfascicular  cambium).</a:t>
            </a:r>
          </a:p>
          <a:p>
            <a:pPr marL="286385" marR="5080" indent="-274320" algn="just">
              <a:lnSpc>
                <a:spcPct val="100000"/>
              </a:lnSpc>
              <a:spcBef>
                <a:spcPts val="600"/>
              </a:spcBef>
              <a:buClr>
                <a:srgbClr val="0E6EC5"/>
              </a:buClr>
              <a:buSzPct val="68750"/>
              <a:buFont typeface="Wingdings"/>
              <a:buChar char=""/>
              <a:tabLst>
                <a:tab pos="287020" algn="l"/>
              </a:tabLst>
            </a:pPr>
            <a:r>
              <a:rPr spc="-5" dirty="0"/>
              <a:t>Periderm originates </a:t>
            </a:r>
            <a:r>
              <a:rPr dirty="0"/>
              <a:t>from the </a:t>
            </a:r>
            <a:r>
              <a:rPr spc="-5" dirty="0"/>
              <a:t>cortical cells </a:t>
            </a:r>
            <a:r>
              <a:rPr dirty="0"/>
              <a:t>(extra  </a:t>
            </a:r>
            <a:r>
              <a:rPr spc="-5" dirty="0"/>
              <a:t>stelar in</a:t>
            </a:r>
            <a:r>
              <a:rPr spc="5" dirty="0"/>
              <a:t> </a:t>
            </a:r>
            <a:r>
              <a:rPr spc="-5" dirty="0"/>
              <a:t>origin).</a:t>
            </a:r>
          </a:p>
          <a:p>
            <a:pPr marL="286385" marR="5080" indent="-274320" algn="just">
              <a:lnSpc>
                <a:spcPct val="100000"/>
              </a:lnSpc>
              <a:spcBef>
                <a:spcPts val="600"/>
              </a:spcBef>
              <a:buClr>
                <a:srgbClr val="0E6EC5"/>
              </a:buClr>
              <a:buSzPct val="68750"/>
              <a:buFont typeface="Wingdings"/>
              <a:buChar char=""/>
              <a:tabLst>
                <a:tab pos="287020" algn="l"/>
              </a:tabLst>
            </a:pPr>
            <a:r>
              <a:rPr dirty="0"/>
              <a:t>In </a:t>
            </a:r>
            <a:r>
              <a:rPr spc="-5" dirty="0"/>
              <a:t>Dicot stem, </a:t>
            </a:r>
            <a:r>
              <a:rPr dirty="0"/>
              <a:t>for </a:t>
            </a:r>
            <a:r>
              <a:rPr spc="-5" dirty="0"/>
              <a:t>mechanical </a:t>
            </a:r>
            <a:r>
              <a:rPr dirty="0"/>
              <a:t>support </a:t>
            </a:r>
            <a:r>
              <a:rPr spc="-5" dirty="0"/>
              <a:t>xylem is with  comparatively </a:t>
            </a:r>
            <a:r>
              <a:rPr dirty="0"/>
              <a:t>smaller </a:t>
            </a:r>
            <a:r>
              <a:rPr spc="-5" dirty="0"/>
              <a:t>vessels, greater fibers </a:t>
            </a:r>
            <a:r>
              <a:rPr spc="-10" dirty="0"/>
              <a:t>and  </a:t>
            </a:r>
            <a:r>
              <a:rPr spc="-5" dirty="0"/>
              <a:t>less</a:t>
            </a:r>
            <a:r>
              <a:rPr dirty="0"/>
              <a:t> </a:t>
            </a:r>
            <a:r>
              <a:rPr spc="-5" dirty="0"/>
              <a:t>parenchyma.</a:t>
            </a:r>
          </a:p>
          <a:p>
            <a:pPr marL="287020" indent="-274320" algn="just">
              <a:lnSpc>
                <a:spcPct val="100000"/>
              </a:lnSpc>
              <a:spcBef>
                <a:spcPts val="605"/>
              </a:spcBef>
              <a:buClr>
                <a:srgbClr val="0E6EC5"/>
              </a:buClr>
              <a:buSzPct val="68750"/>
              <a:buFont typeface="Wingdings"/>
              <a:buChar char=""/>
              <a:tabLst>
                <a:tab pos="287020" algn="l"/>
              </a:tabLst>
            </a:pPr>
            <a:r>
              <a:rPr spc="-5" dirty="0"/>
              <a:t>More amount of </a:t>
            </a:r>
            <a:r>
              <a:rPr dirty="0"/>
              <a:t>cork </a:t>
            </a:r>
            <a:r>
              <a:rPr spc="-5" dirty="0"/>
              <a:t>is produces </a:t>
            </a:r>
            <a:r>
              <a:rPr dirty="0"/>
              <a:t>for</a:t>
            </a:r>
            <a:r>
              <a:rPr spc="45" dirty="0"/>
              <a:t> </a:t>
            </a:r>
            <a:r>
              <a:rPr spc="-5" dirty="0"/>
              <a:t>protection.</a:t>
            </a:r>
          </a:p>
          <a:p>
            <a:pPr marL="287020" indent="-274320" algn="just">
              <a:lnSpc>
                <a:spcPct val="100000"/>
              </a:lnSpc>
              <a:spcBef>
                <a:spcPts val="600"/>
              </a:spcBef>
              <a:buClr>
                <a:srgbClr val="0E6EC5"/>
              </a:buClr>
              <a:buSzPct val="68750"/>
              <a:buFont typeface="Wingdings"/>
              <a:buChar char=""/>
              <a:tabLst>
                <a:tab pos="287020" algn="l"/>
              </a:tabLst>
            </a:pPr>
            <a:r>
              <a:rPr spc="-5" dirty="0"/>
              <a:t>Lenticels on periderm are </a:t>
            </a:r>
            <a:r>
              <a:rPr dirty="0"/>
              <a:t>very</a:t>
            </a:r>
            <a:r>
              <a:rPr spc="70" dirty="0"/>
              <a:t> </a:t>
            </a:r>
            <a:r>
              <a:rPr spc="-5" dirty="0"/>
              <a:t>prominent.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43000" y="609600"/>
            <a:ext cx="6550152" cy="573328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891666"/>
            <a:ext cx="4901565" cy="482600"/>
          </a:xfrm>
          <a:prstGeom prst="rect">
            <a:avLst/>
          </a:prstGeom>
        </p:spPr>
        <p:txBody>
          <a:bodyPr vert="horz" wrap="square" lIns="0" tIns="12700" rIns="0" bIns="0" rtlCol="0">
            <a:spAutoFit/>
          </a:bodyPr>
          <a:lstStyle/>
          <a:p>
            <a:pPr marL="12700">
              <a:lnSpc>
                <a:spcPct val="100000"/>
              </a:lnSpc>
              <a:spcBef>
                <a:spcPts val="100"/>
              </a:spcBef>
            </a:pPr>
            <a:r>
              <a:rPr sz="3000" spc="-15" dirty="0"/>
              <a:t>S</a:t>
            </a:r>
            <a:r>
              <a:rPr spc="-15" dirty="0"/>
              <a:t>ECONDARY </a:t>
            </a:r>
            <a:r>
              <a:rPr dirty="0"/>
              <a:t>GROWTH IN</a:t>
            </a:r>
            <a:r>
              <a:rPr spc="415" dirty="0"/>
              <a:t> </a:t>
            </a:r>
            <a:r>
              <a:rPr dirty="0"/>
              <a:t>ROOT</a:t>
            </a:r>
            <a:endParaRPr sz="3000"/>
          </a:p>
        </p:txBody>
      </p:sp>
      <p:sp>
        <p:nvSpPr>
          <p:cNvPr id="3" name="object 3"/>
          <p:cNvSpPr txBox="1"/>
          <p:nvPr/>
        </p:nvSpPr>
        <p:spPr>
          <a:xfrm>
            <a:off x="535940" y="1625853"/>
            <a:ext cx="7386320" cy="4065270"/>
          </a:xfrm>
          <a:prstGeom prst="rect">
            <a:avLst/>
          </a:prstGeom>
        </p:spPr>
        <p:txBody>
          <a:bodyPr vert="horz" wrap="square" lIns="0" tIns="12700" rIns="0" bIns="0" rtlCol="0">
            <a:spAutoFit/>
          </a:bodyPr>
          <a:lstStyle/>
          <a:p>
            <a:pPr marL="286385" marR="6985" indent="-274320">
              <a:lnSpc>
                <a:spcPct val="100000"/>
              </a:lnSpc>
              <a:spcBef>
                <a:spcPts val="100"/>
              </a:spcBef>
              <a:buClr>
                <a:srgbClr val="0E6EC5"/>
              </a:buClr>
              <a:buSzPct val="68750"/>
              <a:buFont typeface="Wingdings"/>
              <a:buChar char=""/>
              <a:tabLst>
                <a:tab pos="287020" algn="l"/>
                <a:tab pos="955675" algn="l"/>
                <a:tab pos="2150745" algn="l"/>
                <a:tab pos="2803525" algn="l"/>
                <a:tab pos="3897629" algn="l"/>
                <a:tab pos="4262120" algn="l"/>
                <a:tab pos="5100320" algn="l"/>
                <a:tab pos="5480050" algn="l"/>
                <a:tab pos="6046470" algn="l"/>
              </a:tabLst>
            </a:pPr>
            <a:r>
              <a:rPr sz="2400" spc="-5" dirty="0">
                <a:latin typeface="Arial"/>
                <a:cs typeface="Arial"/>
              </a:rPr>
              <a:t>Th</a:t>
            </a:r>
            <a:r>
              <a:rPr sz="2400" dirty="0">
                <a:latin typeface="Arial"/>
                <a:cs typeface="Arial"/>
              </a:rPr>
              <a:t>e	</a:t>
            </a:r>
            <a:r>
              <a:rPr sz="2400" spc="-5" dirty="0">
                <a:latin typeface="Arial"/>
                <a:cs typeface="Arial"/>
              </a:rPr>
              <a:t>cambial</a:t>
            </a:r>
            <a:r>
              <a:rPr sz="2400" dirty="0">
                <a:latin typeface="Arial"/>
                <a:cs typeface="Arial"/>
              </a:rPr>
              <a:t>	</a:t>
            </a:r>
            <a:r>
              <a:rPr sz="2400" spc="-5" dirty="0">
                <a:latin typeface="Arial"/>
                <a:cs typeface="Arial"/>
              </a:rPr>
              <a:t>ring</a:t>
            </a:r>
            <a:r>
              <a:rPr sz="2400" dirty="0">
                <a:latin typeface="Arial"/>
                <a:cs typeface="Arial"/>
              </a:rPr>
              <a:t>	for</a:t>
            </a:r>
            <a:r>
              <a:rPr sz="2400" spc="-5" dirty="0">
                <a:latin typeface="Arial"/>
                <a:cs typeface="Arial"/>
              </a:rPr>
              <a:t>med</a:t>
            </a:r>
            <a:r>
              <a:rPr sz="2400" dirty="0">
                <a:latin typeface="Arial"/>
                <a:cs typeface="Arial"/>
              </a:rPr>
              <a:t>	</a:t>
            </a:r>
            <a:r>
              <a:rPr sz="2400" spc="-10" dirty="0">
                <a:latin typeface="Arial"/>
                <a:cs typeface="Arial"/>
              </a:rPr>
              <a:t>i</a:t>
            </a:r>
            <a:r>
              <a:rPr sz="2400" spc="-5" dirty="0">
                <a:latin typeface="Arial"/>
                <a:cs typeface="Arial"/>
              </a:rPr>
              <a:t>s</a:t>
            </a:r>
            <a:r>
              <a:rPr sz="2400" dirty="0">
                <a:latin typeface="Arial"/>
                <a:cs typeface="Arial"/>
              </a:rPr>
              <a:t>	</a:t>
            </a:r>
            <a:r>
              <a:rPr sz="2400" spc="-5" dirty="0">
                <a:latin typeface="Arial"/>
                <a:cs typeface="Arial"/>
              </a:rPr>
              <a:t>w</a:t>
            </a:r>
            <a:r>
              <a:rPr sz="2400" spc="-15" dirty="0">
                <a:latin typeface="Arial"/>
                <a:cs typeface="Arial"/>
              </a:rPr>
              <a:t>a</a:t>
            </a:r>
            <a:r>
              <a:rPr sz="2400" dirty="0">
                <a:latin typeface="Arial"/>
                <a:cs typeface="Arial"/>
              </a:rPr>
              <a:t>vy	</a:t>
            </a:r>
            <a:r>
              <a:rPr sz="2400" spc="-10" dirty="0">
                <a:latin typeface="Arial"/>
                <a:cs typeface="Arial"/>
              </a:rPr>
              <a:t>i</a:t>
            </a:r>
            <a:r>
              <a:rPr sz="2400" spc="-5" dirty="0">
                <a:latin typeface="Arial"/>
                <a:cs typeface="Arial"/>
              </a:rPr>
              <a:t>n</a:t>
            </a:r>
            <a:r>
              <a:rPr sz="2400" dirty="0">
                <a:latin typeface="Arial"/>
                <a:cs typeface="Arial"/>
              </a:rPr>
              <a:t>	the	</a:t>
            </a:r>
            <a:r>
              <a:rPr sz="2400" spc="-5" dirty="0">
                <a:latin typeface="Arial"/>
                <a:cs typeface="Arial"/>
              </a:rPr>
              <a:t>beg</a:t>
            </a:r>
            <a:r>
              <a:rPr sz="2400" dirty="0">
                <a:latin typeface="Arial"/>
                <a:cs typeface="Arial"/>
              </a:rPr>
              <a:t>i</a:t>
            </a:r>
            <a:r>
              <a:rPr sz="2400" spc="-5" dirty="0">
                <a:latin typeface="Arial"/>
                <a:cs typeface="Arial"/>
              </a:rPr>
              <a:t>nning  and later becomes</a:t>
            </a:r>
            <a:r>
              <a:rPr sz="2400" spc="40" dirty="0">
                <a:latin typeface="Arial"/>
                <a:cs typeface="Arial"/>
              </a:rPr>
              <a:t> </a:t>
            </a:r>
            <a:r>
              <a:rPr sz="2400" spc="-20" dirty="0">
                <a:latin typeface="Arial"/>
                <a:cs typeface="Arial"/>
              </a:rPr>
              <a:t>circular.</a:t>
            </a:r>
            <a:endParaRPr sz="2400">
              <a:latin typeface="Arial"/>
              <a:cs typeface="Arial"/>
            </a:endParaRPr>
          </a:p>
          <a:p>
            <a:pPr marL="287020" indent="-274320">
              <a:lnSpc>
                <a:spcPct val="100000"/>
              </a:lnSpc>
              <a:spcBef>
                <a:spcPts val="600"/>
              </a:spcBef>
              <a:buClr>
                <a:srgbClr val="0E6EC5"/>
              </a:buClr>
              <a:buSzPct val="68750"/>
              <a:buFont typeface="Wingdings"/>
              <a:buChar char=""/>
              <a:tabLst>
                <a:tab pos="287020" algn="l"/>
              </a:tabLst>
            </a:pPr>
            <a:r>
              <a:rPr sz="2400" spc="-5" dirty="0">
                <a:latin typeface="Arial"/>
                <a:cs typeface="Arial"/>
              </a:rPr>
              <a:t>The cambium ring is completely secondary in</a:t>
            </a:r>
            <a:r>
              <a:rPr sz="2400" spc="140" dirty="0">
                <a:latin typeface="Arial"/>
                <a:cs typeface="Arial"/>
              </a:rPr>
              <a:t> </a:t>
            </a:r>
            <a:r>
              <a:rPr sz="2400" spc="-5" dirty="0">
                <a:latin typeface="Arial"/>
                <a:cs typeface="Arial"/>
              </a:rPr>
              <a:t>origin.</a:t>
            </a:r>
            <a:endParaRPr sz="2400">
              <a:latin typeface="Arial"/>
              <a:cs typeface="Arial"/>
            </a:endParaRPr>
          </a:p>
          <a:p>
            <a:pPr marL="286385" marR="5080" indent="-274320">
              <a:lnSpc>
                <a:spcPct val="100000"/>
              </a:lnSpc>
              <a:spcBef>
                <a:spcPts val="600"/>
              </a:spcBef>
              <a:buClr>
                <a:srgbClr val="0E6EC5"/>
              </a:buClr>
              <a:buSzPct val="68750"/>
              <a:buFont typeface="Wingdings"/>
              <a:buChar char=""/>
              <a:tabLst>
                <a:tab pos="287020" algn="l"/>
              </a:tabLst>
            </a:pPr>
            <a:r>
              <a:rPr sz="2400" spc="-5" dirty="0">
                <a:latin typeface="Arial"/>
                <a:cs typeface="Arial"/>
              </a:rPr>
              <a:t>Periderm </a:t>
            </a:r>
            <a:r>
              <a:rPr sz="2400" dirty="0">
                <a:latin typeface="Arial"/>
                <a:cs typeface="Arial"/>
              </a:rPr>
              <a:t>originates from the </a:t>
            </a:r>
            <a:r>
              <a:rPr sz="2400" spc="-5" dirty="0">
                <a:latin typeface="Arial"/>
                <a:cs typeface="Arial"/>
              </a:rPr>
              <a:t>pericycle (intra stelar </a:t>
            </a:r>
            <a:r>
              <a:rPr sz="2400" spc="-10" dirty="0">
                <a:latin typeface="Arial"/>
                <a:cs typeface="Arial"/>
              </a:rPr>
              <a:t>in  </a:t>
            </a:r>
            <a:r>
              <a:rPr sz="2400" spc="-5" dirty="0">
                <a:latin typeface="Arial"/>
                <a:cs typeface="Arial"/>
              </a:rPr>
              <a:t>origin).</a:t>
            </a:r>
            <a:endParaRPr sz="2400">
              <a:latin typeface="Arial"/>
              <a:cs typeface="Arial"/>
            </a:endParaRPr>
          </a:p>
          <a:p>
            <a:pPr marL="286385" marR="6350" indent="-274320">
              <a:lnSpc>
                <a:spcPct val="100000"/>
              </a:lnSpc>
              <a:spcBef>
                <a:spcPts val="605"/>
              </a:spcBef>
              <a:buClr>
                <a:srgbClr val="0E6EC5"/>
              </a:buClr>
              <a:buSzPct val="68750"/>
              <a:buFont typeface="Wingdings"/>
              <a:buChar char=""/>
              <a:tabLst>
                <a:tab pos="287020" algn="l"/>
                <a:tab pos="673735" algn="l"/>
                <a:tab pos="1499870" algn="l"/>
                <a:tab pos="2240915" algn="l"/>
                <a:tab pos="3167380" algn="l"/>
                <a:tab pos="3521075" algn="l"/>
                <a:tab pos="4194810" algn="l"/>
                <a:tab pos="4733290" algn="l"/>
                <a:tab pos="5356225" algn="l"/>
                <a:tab pos="6356350" algn="l"/>
              </a:tabLst>
            </a:pPr>
            <a:r>
              <a:rPr sz="2400" dirty="0">
                <a:latin typeface="Arial"/>
                <a:cs typeface="Arial"/>
              </a:rPr>
              <a:t>In	</a:t>
            </a:r>
            <a:r>
              <a:rPr sz="2400" spc="-5" dirty="0">
                <a:latin typeface="Arial"/>
                <a:cs typeface="Arial"/>
              </a:rPr>
              <a:t>D</a:t>
            </a:r>
            <a:r>
              <a:rPr sz="2400" spc="-15" dirty="0">
                <a:latin typeface="Arial"/>
                <a:cs typeface="Arial"/>
              </a:rPr>
              <a:t>i</a:t>
            </a:r>
            <a:r>
              <a:rPr sz="2400" dirty="0">
                <a:latin typeface="Arial"/>
                <a:cs typeface="Arial"/>
              </a:rPr>
              <a:t>cot	</a:t>
            </a:r>
            <a:r>
              <a:rPr sz="2400" spc="-5" dirty="0">
                <a:latin typeface="Arial"/>
                <a:cs typeface="Arial"/>
              </a:rPr>
              <a:t>r</a:t>
            </a:r>
            <a:r>
              <a:rPr sz="2400" spc="-15" dirty="0">
                <a:latin typeface="Arial"/>
                <a:cs typeface="Arial"/>
              </a:rPr>
              <a:t>o</a:t>
            </a:r>
            <a:r>
              <a:rPr sz="2400" dirty="0">
                <a:latin typeface="Arial"/>
                <a:cs typeface="Arial"/>
              </a:rPr>
              <a:t>ot,	</a:t>
            </a:r>
            <a:r>
              <a:rPr sz="2400" spc="-15" dirty="0">
                <a:latin typeface="Arial"/>
                <a:cs typeface="Arial"/>
              </a:rPr>
              <a:t>x</a:t>
            </a:r>
            <a:r>
              <a:rPr sz="2400" spc="-5" dirty="0">
                <a:latin typeface="Arial"/>
                <a:cs typeface="Arial"/>
              </a:rPr>
              <a:t>yl</a:t>
            </a:r>
            <a:r>
              <a:rPr sz="2400" spc="-15" dirty="0">
                <a:latin typeface="Arial"/>
                <a:cs typeface="Arial"/>
              </a:rPr>
              <a:t>e</a:t>
            </a:r>
            <a:r>
              <a:rPr sz="2400" dirty="0">
                <a:latin typeface="Arial"/>
                <a:cs typeface="Arial"/>
              </a:rPr>
              <a:t>m	i</a:t>
            </a:r>
            <a:r>
              <a:rPr sz="2400" spc="-5" dirty="0">
                <a:latin typeface="Arial"/>
                <a:cs typeface="Arial"/>
              </a:rPr>
              <a:t>s</a:t>
            </a:r>
            <a:r>
              <a:rPr sz="2400" dirty="0">
                <a:latin typeface="Arial"/>
                <a:cs typeface="Arial"/>
              </a:rPr>
              <a:t>	</a:t>
            </a:r>
            <a:r>
              <a:rPr sz="2400" spc="-5" dirty="0">
                <a:latin typeface="Arial"/>
                <a:cs typeface="Arial"/>
              </a:rPr>
              <a:t>w</a:t>
            </a:r>
            <a:r>
              <a:rPr sz="2400" spc="-15" dirty="0">
                <a:latin typeface="Arial"/>
                <a:cs typeface="Arial"/>
              </a:rPr>
              <a:t>i</a:t>
            </a:r>
            <a:r>
              <a:rPr sz="2400" dirty="0">
                <a:latin typeface="Arial"/>
                <a:cs typeface="Arial"/>
              </a:rPr>
              <a:t>th	</a:t>
            </a:r>
            <a:r>
              <a:rPr sz="2400" spc="-5" dirty="0">
                <a:latin typeface="Arial"/>
                <a:cs typeface="Arial"/>
              </a:rPr>
              <a:t>b</a:t>
            </a:r>
            <a:r>
              <a:rPr sz="2400" spc="-15" dirty="0">
                <a:latin typeface="Arial"/>
                <a:cs typeface="Arial"/>
              </a:rPr>
              <a:t>i</a:t>
            </a:r>
            <a:r>
              <a:rPr sz="2400" spc="-5" dirty="0">
                <a:latin typeface="Arial"/>
                <a:cs typeface="Arial"/>
              </a:rPr>
              <a:t>g</a:t>
            </a:r>
            <a:r>
              <a:rPr sz="2400" dirty="0">
                <a:latin typeface="Arial"/>
                <a:cs typeface="Arial"/>
              </a:rPr>
              <a:t>	</a:t>
            </a:r>
            <a:r>
              <a:rPr sz="2400" spc="-5" dirty="0">
                <a:latin typeface="Arial"/>
                <a:cs typeface="Arial"/>
              </a:rPr>
              <a:t>thin</a:t>
            </a:r>
            <a:r>
              <a:rPr sz="2400" dirty="0">
                <a:latin typeface="Arial"/>
                <a:cs typeface="Arial"/>
              </a:rPr>
              <a:t>	</a:t>
            </a:r>
            <a:r>
              <a:rPr sz="2400" spc="-5" dirty="0">
                <a:latin typeface="Arial"/>
                <a:cs typeface="Arial"/>
              </a:rPr>
              <a:t>wa</a:t>
            </a:r>
            <a:r>
              <a:rPr sz="2400" dirty="0">
                <a:latin typeface="Arial"/>
                <a:cs typeface="Arial"/>
              </a:rPr>
              <a:t>l</a:t>
            </a:r>
            <a:r>
              <a:rPr sz="2400" spc="-5" dirty="0">
                <a:latin typeface="Arial"/>
                <a:cs typeface="Arial"/>
              </a:rPr>
              <a:t>led</a:t>
            </a:r>
            <a:r>
              <a:rPr sz="2400" dirty="0">
                <a:latin typeface="Arial"/>
                <a:cs typeface="Arial"/>
              </a:rPr>
              <a:t>	</a:t>
            </a:r>
            <a:r>
              <a:rPr sz="2400" spc="-5" dirty="0">
                <a:latin typeface="Arial"/>
                <a:cs typeface="Arial"/>
              </a:rPr>
              <a:t>vesse</a:t>
            </a:r>
            <a:r>
              <a:rPr sz="2400" spc="-15" dirty="0">
                <a:latin typeface="Arial"/>
                <a:cs typeface="Arial"/>
              </a:rPr>
              <a:t>l</a:t>
            </a:r>
            <a:r>
              <a:rPr sz="2400" dirty="0">
                <a:latin typeface="Arial"/>
                <a:cs typeface="Arial"/>
              </a:rPr>
              <a:t>s  </a:t>
            </a:r>
            <a:r>
              <a:rPr sz="2400" spc="-5" dirty="0">
                <a:latin typeface="Arial"/>
                <a:cs typeface="Arial"/>
              </a:rPr>
              <a:t>with few fibers and more</a:t>
            </a:r>
            <a:r>
              <a:rPr sz="2400" spc="35" dirty="0">
                <a:latin typeface="Arial"/>
                <a:cs typeface="Arial"/>
              </a:rPr>
              <a:t> </a:t>
            </a:r>
            <a:r>
              <a:rPr sz="2400" spc="-5" dirty="0">
                <a:latin typeface="Arial"/>
                <a:cs typeface="Arial"/>
              </a:rPr>
              <a:t>parenchyma.</a:t>
            </a:r>
            <a:endParaRPr sz="2400">
              <a:latin typeface="Arial"/>
              <a:cs typeface="Arial"/>
            </a:endParaRPr>
          </a:p>
          <a:p>
            <a:pPr marL="286385" marR="5080" indent="-274320">
              <a:lnSpc>
                <a:spcPct val="100000"/>
              </a:lnSpc>
              <a:spcBef>
                <a:spcPts val="600"/>
              </a:spcBef>
              <a:buClr>
                <a:srgbClr val="0E6EC5"/>
              </a:buClr>
              <a:buSzPct val="68750"/>
              <a:buFont typeface="Wingdings"/>
              <a:buChar char=""/>
              <a:tabLst>
                <a:tab pos="287020" algn="l"/>
                <a:tab pos="1184275" algn="l"/>
                <a:tab pos="2456815" algn="l"/>
                <a:tab pos="2966720" algn="l"/>
                <a:tab pos="3795395" algn="l"/>
                <a:tab pos="4269740" algn="l"/>
                <a:tab pos="5795010" algn="l"/>
                <a:tab pos="6372860" algn="l"/>
                <a:tab pos="7153275" algn="l"/>
              </a:tabLst>
            </a:pPr>
            <a:r>
              <a:rPr sz="2400" spc="-5" dirty="0">
                <a:latin typeface="Arial"/>
                <a:cs typeface="Arial"/>
              </a:rPr>
              <a:t>Less	am</a:t>
            </a:r>
            <a:r>
              <a:rPr sz="2400" dirty="0">
                <a:latin typeface="Arial"/>
                <a:cs typeface="Arial"/>
              </a:rPr>
              <a:t>o</a:t>
            </a:r>
            <a:r>
              <a:rPr sz="2400" spc="-5" dirty="0">
                <a:latin typeface="Arial"/>
                <a:cs typeface="Arial"/>
              </a:rPr>
              <a:t>unt</a:t>
            </a:r>
            <a:r>
              <a:rPr sz="2400" dirty="0">
                <a:latin typeface="Arial"/>
                <a:cs typeface="Arial"/>
              </a:rPr>
              <a:t>	of	</a:t>
            </a:r>
            <a:r>
              <a:rPr sz="2400" spc="-5" dirty="0">
                <a:latin typeface="Arial"/>
                <a:cs typeface="Arial"/>
              </a:rPr>
              <a:t>c</a:t>
            </a:r>
            <a:r>
              <a:rPr sz="2400" spc="-20" dirty="0">
                <a:latin typeface="Arial"/>
                <a:cs typeface="Arial"/>
              </a:rPr>
              <a:t>o</a:t>
            </a:r>
            <a:r>
              <a:rPr sz="2400" dirty="0">
                <a:latin typeface="Arial"/>
                <a:cs typeface="Arial"/>
              </a:rPr>
              <a:t>rk	</a:t>
            </a:r>
            <a:r>
              <a:rPr sz="2400" spc="-10" dirty="0">
                <a:latin typeface="Arial"/>
                <a:cs typeface="Arial"/>
              </a:rPr>
              <a:t>i</a:t>
            </a:r>
            <a:r>
              <a:rPr sz="2400" spc="-5" dirty="0">
                <a:latin typeface="Arial"/>
                <a:cs typeface="Arial"/>
              </a:rPr>
              <a:t>s</a:t>
            </a:r>
            <a:r>
              <a:rPr sz="2400" dirty="0">
                <a:latin typeface="Arial"/>
                <a:cs typeface="Arial"/>
              </a:rPr>
              <a:t>	</a:t>
            </a:r>
            <a:r>
              <a:rPr sz="2400" spc="-5" dirty="0">
                <a:latin typeface="Arial"/>
                <a:cs typeface="Arial"/>
              </a:rPr>
              <a:t>produced</a:t>
            </a:r>
            <a:r>
              <a:rPr sz="2400" dirty="0">
                <a:latin typeface="Arial"/>
                <a:cs typeface="Arial"/>
              </a:rPr>
              <a:t>	</a:t>
            </a:r>
            <a:r>
              <a:rPr sz="2400" spc="-10" dirty="0">
                <a:latin typeface="Arial"/>
                <a:cs typeface="Arial"/>
              </a:rPr>
              <a:t>a</a:t>
            </a:r>
            <a:r>
              <a:rPr sz="2400" spc="-5" dirty="0">
                <a:latin typeface="Arial"/>
                <a:cs typeface="Arial"/>
              </a:rPr>
              <a:t>s</a:t>
            </a:r>
            <a:r>
              <a:rPr sz="2400" dirty="0">
                <a:latin typeface="Arial"/>
                <a:cs typeface="Arial"/>
              </a:rPr>
              <a:t>	root	</a:t>
            </a:r>
            <a:r>
              <a:rPr sz="2400" spc="-10" dirty="0">
                <a:latin typeface="Arial"/>
                <a:cs typeface="Arial"/>
              </a:rPr>
              <a:t>is  </a:t>
            </a:r>
            <a:r>
              <a:rPr sz="2400" spc="-5" dirty="0">
                <a:latin typeface="Arial"/>
                <a:cs typeface="Arial"/>
              </a:rPr>
              <a:t>underground.</a:t>
            </a:r>
            <a:endParaRPr sz="2400">
              <a:latin typeface="Arial"/>
              <a:cs typeface="Arial"/>
            </a:endParaRPr>
          </a:p>
          <a:p>
            <a:pPr marL="287020" indent="-274320">
              <a:lnSpc>
                <a:spcPct val="100000"/>
              </a:lnSpc>
              <a:spcBef>
                <a:spcPts val="600"/>
              </a:spcBef>
              <a:buClr>
                <a:srgbClr val="0E6EC5"/>
              </a:buClr>
              <a:buSzPct val="68750"/>
              <a:buFont typeface="Wingdings"/>
              <a:buChar char=""/>
              <a:tabLst>
                <a:tab pos="287020" algn="l"/>
              </a:tabLst>
            </a:pPr>
            <a:r>
              <a:rPr sz="2400" spc="-5" dirty="0">
                <a:latin typeface="Arial"/>
                <a:cs typeface="Arial"/>
              </a:rPr>
              <a:t>Lenticels on periderm are not </a:t>
            </a:r>
            <a:r>
              <a:rPr sz="2400" dirty="0">
                <a:latin typeface="Arial"/>
                <a:cs typeface="Arial"/>
              </a:rPr>
              <a:t>very</a:t>
            </a:r>
            <a:r>
              <a:rPr sz="2400" spc="70" dirty="0">
                <a:latin typeface="Arial"/>
                <a:cs typeface="Arial"/>
              </a:rPr>
              <a:t> </a:t>
            </a:r>
            <a:r>
              <a:rPr sz="2400" spc="-5" dirty="0">
                <a:latin typeface="Arial"/>
                <a:cs typeface="Arial"/>
              </a:rPr>
              <a:t>prominent.</a:t>
            </a:r>
            <a:endParaRPr sz="2400">
              <a:latin typeface="Arial"/>
              <a:cs typeface="Aria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38655" y="571500"/>
            <a:ext cx="6266688" cy="57150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29453" y="304800"/>
            <a:ext cx="8357347" cy="6324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228600" y="381000"/>
            <a:ext cx="8510023" cy="6019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49752" y="2667000"/>
            <a:ext cx="2238755" cy="248259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969</TotalTime>
  <Words>1303</Words>
  <Application>Microsoft Office PowerPoint</Application>
  <PresentationFormat>On-screen Show (4:3)</PresentationFormat>
  <Paragraphs>120</Paragraphs>
  <Slides>35</Slides>
  <Notes>1</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PowerPoint Presentation</vt:lpstr>
      <vt:lpstr>PowerPoint Presentation</vt:lpstr>
      <vt:lpstr>PowerPoint Presentation</vt:lpstr>
      <vt:lpstr>VASCULAR CAMBIUM</vt:lpstr>
      <vt:lpstr>PowerPoint Presentation</vt:lpstr>
      <vt:lpstr>VASCULAR CAMBIUM</vt:lpstr>
      <vt:lpstr>LOCATION OF VASCULAR CAMBIUM</vt:lpstr>
      <vt:lpstr>PowerPoint Presentation</vt:lpstr>
      <vt:lpstr>PowerPoint Presentation</vt:lpstr>
      <vt:lpstr>PowerPoint Presentation</vt:lpstr>
      <vt:lpstr>PowerPoint Presentation</vt:lpstr>
      <vt:lpstr>PowerPoint Presentation</vt:lpstr>
      <vt:lpstr>PowerPoint Presentation</vt:lpstr>
      <vt:lpstr>TYPES OF CELLS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FUSIFORM INITIALS &amp; RAY INITIALS</vt:lpstr>
      <vt:lpstr>Divisions in Vascular Cambium</vt:lpstr>
      <vt:lpstr>PowerPoint Presentation</vt:lpstr>
      <vt:lpstr>SEASONAL ACTIVITY OF CAMBIUM</vt:lpstr>
      <vt:lpstr>PowerPoint Presentation</vt:lpstr>
      <vt:lpstr>SECONDARY GROWTH IN STEM</vt:lpstr>
      <vt:lpstr>PowerPoint Presentation</vt:lpstr>
      <vt:lpstr>SECONDARY GROWTH IN ROOT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dc:creator>
  <cp:lastModifiedBy>SSD</cp:lastModifiedBy>
  <cp:revision>60</cp:revision>
  <dcterms:created xsi:type="dcterms:W3CDTF">2020-09-15T06:41:34Z</dcterms:created>
  <dcterms:modified xsi:type="dcterms:W3CDTF">2026-04-12T15:12:39Z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2017-10-22T00:00:00Z</vt:filetime>
  </property>
  <property fmtid="{D5CDD505-2E9C-101B-9397-08002B2CF9AE}" pid="3" name="Creator">
    <vt:lpwstr>Microsoft® PowerPoint® 2013</vt:lpwstr>
  </property>
  <property fmtid="{D5CDD505-2E9C-101B-9397-08002B2CF9AE}" pid="4" name="LastSaved">
    <vt:filetime>2020-09-15T00:00:00Z</vt:filetime>
  </property>
</Properties>
</file>