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-576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2445C-D51F-40C7-AEB2-81A552181F6C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3A48D-558A-47BD-AECD-1F08A7BEA4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149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5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5F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Contributions to Plant Embryology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Timeline of Discovery from 1824 to 1980s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914400" y="384048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5F5F5"/>
                </a:solidFill>
              </a:rPr>
              <a:t>Exploring plant reproductive development through the eyes of pioneering scientists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Overview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" cy="393192"/>
          </a:xfrm>
          <a:prstGeom prst="rect">
            <a:avLst/>
          </a:prstGeom>
          <a:solidFill>
            <a:srgbClr val="97BC62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371600" y="1097280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Giovanni Battista Amici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389120" y="1097280"/>
            <a:ext cx="42976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microscopy work on plant reproduction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57200" y="1536192"/>
            <a:ext cx="822960" cy="393192"/>
          </a:xfrm>
          <a:prstGeom prst="rect">
            <a:avLst/>
          </a:prstGeom>
          <a:solidFill>
            <a:srgbClr val="97BC62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536192"/>
            <a:ext cx="8229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1851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371600" y="1536192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Wilhelm Hofmeister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389120" y="1536192"/>
            <a:ext cx="42976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 life cycles &amp; alternation of generations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1975104"/>
            <a:ext cx="822960" cy="393192"/>
          </a:xfrm>
          <a:prstGeom prst="rect">
            <a:avLst/>
          </a:prstGeom>
          <a:solidFill>
            <a:srgbClr val="97BC62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1975104"/>
            <a:ext cx="8229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1884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371600" y="1975104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Eduard Strasburger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89120" y="1975104"/>
            <a:ext cx="42976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Cytological studies of plant reproduction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2414016"/>
            <a:ext cx="822960" cy="393192"/>
          </a:xfrm>
          <a:prstGeom prst="rect">
            <a:avLst/>
          </a:prstGeom>
          <a:solidFill>
            <a:srgbClr val="97BC62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414016"/>
            <a:ext cx="8229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1898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371600" y="2414016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Sergei G. Nawaschin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89120" y="2414016"/>
            <a:ext cx="42976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of double fertilization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" y="2852928"/>
            <a:ext cx="822960" cy="393192"/>
          </a:xfrm>
          <a:prstGeom prst="rect">
            <a:avLst/>
          </a:prstGeom>
          <a:solidFill>
            <a:srgbClr val="97BC62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52928"/>
            <a:ext cx="8229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1950s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371600" y="2852928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Panchanan Maheshwari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389120" y="2852928"/>
            <a:ext cx="42976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embryological studies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57200" y="3291840"/>
            <a:ext cx="822960" cy="393192"/>
          </a:xfrm>
          <a:prstGeom prst="rect">
            <a:avLst/>
          </a:prstGeom>
          <a:solidFill>
            <a:srgbClr val="97BC62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3291840"/>
            <a:ext cx="8229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1960s–70s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371600" y="3291840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 A. Jensen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389120" y="3291840"/>
            <a:ext cx="42976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Ultrastructural reproductive tissue studies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57200" y="3730752"/>
            <a:ext cx="822960" cy="393192"/>
          </a:xfrm>
          <a:prstGeom prst="rect">
            <a:avLst/>
          </a:prstGeom>
          <a:solidFill>
            <a:srgbClr val="97BC62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3730752"/>
            <a:ext cx="8229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1960s–80s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371600" y="3730752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B.M. Johri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389120" y="3730752"/>
            <a:ext cx="42976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embryology &amp; seed development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4169664"/>
            <a:ext cx="822960" cy="393192"/>
          </a:xfrm>
          <a:prstGeom prst="rect">
            <a:avLst/>
          </a:prstGeom>
          <a:solidFill>
            <a:srgbClr val="97BC62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169664"/>
            <a:ext cx="8229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1970s–80s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371600" y="4169664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J. Heslop-Harrison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389120" y="4169664"/>
            <a:ext cx="429768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Pollen &amp; embryo sac development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solidFill>
            <a:srgbClr val="97BC62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688721" y="282099"/>
            <a:ext cx="5042819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Giovanni Battista Amici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922179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Pioneer of Plant Microscopy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734842"/>
            <a:ext cx="7863840" cy="1828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888139"/>
            <a:ext cx="8046720" cy="10982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Italian naturalist and instrument maker, </a:t>
            </a:r>
            <a:endParaRPr lang="en-US" sz="13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microscope technology for biological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of plant reproductive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groundwork for cellular-level plant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research.</a:t>
            </a:r>
            <a:endParaRPr lang="en-US" sz="1300" dirty="0"/>
          </a:p>
          <a:p>
            <a:pPr>
              <a:lnSpc>
                <a:spcPct val="150000"/>
              </a:lnSpc>
              <a:buSzPct val="100000"/>
            </a:pPr>
            <a:endParaRPr lang="en-US" sz="1300" dirty="0"/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endParaRPr lang="en-US" sz="130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278212" y="3166146"/>
            <a:ext cx="8503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IN" b="1" dirty="0" smtClean="0"/>
              <a:t>Observation</a:t>
            </a:r>
            <a:r>
              <a:rPr lang="en-IN" dirty="0" smtClean="0"/>
              <a:t>: While </a:t>
            </a:r>
            <a:r>
              <a:rPr lang="en-IN" dirty="0"/>
              <a:t>observing the stigma of </a:t>
            </a:r>
            <a:r>
              <a:rPr lang="en-IN" i="1" dirty="0" err="1"/>
              <a:t>Portulaca</a:t>
            </a:r>
            <a:r>
              <a:rPr lang="en-IN" i="1" dirty="0"/>
              <a:t> </a:t>
            </a:r>
            <a:r>
              <a:rPr lang="en-IN" i="1" dirty="0" err="1"/>
              <a:t>oleracea</a:t>
            </a:r>
            <a:r>
              <a:rPr lang="en-IN" dirty="0"/>
              <a:t>, Amici noticed that pollen grains did not simply dissolve, but germinated to produce a tube. He later traced this tube all the way to the ovule. This debunked the "aura </a:t>
            </a:r>
            <a:r>
              <a:rPr lang="en-IN" dirty="0" err="1"/>
              <a:t>pollinaris</a:t>
            </a:r>
            <a:r>
              <a:rPr lang="en-IN" dirty="0"/>
              <a:t>" theory (which suggested a mystical </a:t>
            </a:r>
            <a:r>
              <a:rPr lang="en-IN" dirty="0" err="1"/>
              <a:t>vapor</a:t>
            </a:r>
            <a:r>
              <a:rPr lang="en-IN" dirty="0"/>
              <a:t> fertilized plants) and proved a physical connection between pollen and egg.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1365510"/>
            <a:ext cx="5166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b="1" dirty="0">
                <a:solidFill>
                  <a:prstClr val="black"/>
                </a:solidFill>
              </a:rPr>
              <a:t>Contribution:</a:t>
            </a:r>
            <a:r>
              <a:rPr lang="en-IN" dirty="0">
                <a:solidFill>
                  <a:prstClr val="black"/>
                </a:solidFill>
              </a:rPr>
              <a:t> Discovery of the </a:t>
            </a:r>
            <a:r>
              <a:rPr lang="en-IN" b="1" dirty="0">
                <a:solidFill>
                  <a:prstClr val="black"/>
                </a:solidFill>
              </a:rPr>
              <a:t>Pollen Tube</a:t>
            </a:r>
            <a:r>
              <a:rPr lang="en-IN" dirty="0">
                <a:solidFill>
                  <a:prstClr val="black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solidFill>
            <a:srgbClr val="97BC62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1851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698450" y="365760"/>
            <a:ext cx="4196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Wilhelm Hofmeister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913428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Discoverer of Alternation of Generations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70624" y="1722784"/>
            <a:ext cx="7863840" cy="1828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279184" y="1818076"/>
            <a:ext cx="8046720" cy="11880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German botanist and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zoologist, </a:t>
            </a:r>
            <a:endParaRPr lang="en-US" sz="13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fundamental life cycle pattern in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plants,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Demonstrated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between bryophytes and seed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plants,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understanding plant evolution and development</a:t>
            </a:r>
            <a:endParaRPr lang="en-US" sz="1300" dirty="0"/>
          </a:p>
          <a:p>
            <a:pPr marL="342900" indent="-342900">
              <a:buSzPct val="100000"/>
              <a:buFontTx/>
              <a:buChar char="•"/>
            </a:pPr>
            <a:endParaRPr lang="en-US" sz="1300" dirty="0"/>
          </a:p>
          <a:p>
            <a:pPr>
              <a:buSzPct val="100000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365760" y="3323272"/>
            <a:ext cx="86770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IN" b="1" dirty="0"/>
              <a:t>Observation</a:t>
            </a:r>
            <a:r>
              <a:rPr lang="en-IN" dirty="0"/>
              <a:t>: </a:t>
            </a:r>
            <a:r>
              <a:rPr lang="en-IN" dirty="0" err="1" smtClean="0"/>
              <a:t>Hofmeister</a:t>
            </a:r>
            <a:r>
              <a:rPr lang="en-IN" dirty="0" smtClean="0"/>
              <a:t> </a:t>
            </a:r>
            <a:r>
              <a:rPr lang="en-IN" dirty="0"/>
              <a:t>published a monumental work comparing the reproductive cycles of mosses, ferns, gymnosperms, and angiosperms. He proved that all land plants cycle between a haploid gametophyte and a diploid sporophyte. This unified plant biology and showed that the embryo sac in angiosperms is actually a highly reduced female gametophyte.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1337888"/>
            <a:ext cx="6060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b="1" dirty="0">
                <a:solidFill>
                  <a:prstClr val="black"/>
                </a:solidFill>
              </a:rPr>
              <a:t>Contribution:</a:t>
            </a:r>
            <a:r>
              <a:rPr lang="en-IN" dirty="0">
                <a:solidFill>
                  <a:prstClr val="black"/>
                </a:solidFill>
              </a:rPr>
              <a:t> Discovery of the </a:t>
            </a:r>
            <a:r>
              <a:rPr lang="en-IN" b="1" dirty="0">
                <a:solidFill>
                  <a:prstClr val="black"/>
                </a:solidFill>
              </a:rPr>
              <a:t>Alternation of Generations</a:t>
            </a:r>
            <a:r>
              <a:rPr lang="en-IN" dirty="0">
                <a:solidFill>
                  <a:prstClr val="black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solidFill>
            <a:srgbClr val="97BC62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1884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620628" y="36576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Eduard Strasburger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930275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Father of Plant Cytology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890230"/>
            <a:ext cx="7863840" cy="1828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2042808"/>
            <a:ext cx="8046720" cy="15564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ct val="150000"/>
              </a:lnSpc>
              <a:buSzPct val="100000"/>
            </a:pPr>
            <a:endParaRPr lang="en-US" sz="7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German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botanist specializing in cell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biology, </a:t>
            </a:r>
            <a:endParaRPr lang="en-US" sz="13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cytological observations of plant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cells, </a:t>
            </a:r>
          </a:p>
          <a:p>
            <a:pPr marL="342900" indent="-342900" algn="just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Pioneered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techniques for studying plant reproduction at cellular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level, </a:t>
            </a:r>
          </a:p>
          <a:p>
            <a:pPr marL="342900" indent="-342900" algn="just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Contributions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understanding mitosis and meiosis in plants</a:t>
            </a:r>
            <a:endParaRPr lang="en-US" sz="1300" dirty="0"/>
          </a:p>
          <a:p>
            <a:pPr marL="342900" indent="-342900">
              <a:buSzPct val="100000"/>
              <a:buFontTx/>
              <a:buChar char="•"/>
            </a:pPr>
            <a:endParaRPr lang="en-US" sz="1300" dirty="0"/>
          </a:p>
          <a:p>
            <a:pPr marL="342900" indent="-342900">
              <a:buSzPct val="100000"/>
              <a:buFontTx/>
              <a:buChar char="•"/>
            </a:pPr>
            <a:endParaRPr lang="en-US" sz="1300" dirty="0"/>
          </a:p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365760" y="3752022"/>
            <a:ext cx="8138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IN" b="1" dirty="0"/>
              <a:t>Observation</a:t>
            </a:r>
            <a:r>
              <a:rPr lang="en-IN" dirty="0"/>
              <a:t>: </a:t>
            </a:r>
            <a:r>
              <a:rPr lang="en-IN" dirty="0" smtClean="0"/>
              <a:t>Using </a:t>
            </a:r>
            <a:r>
              <a:rPr lang="en-IN" dirty="0"/>
              <a:t>improved staining techniques, </a:t>
            </a:r>
            <a:r>
              <a:rPr lang="en-IN" dirty="0" err="1"/>
              <a:t>Strasburger</a:t>
            </a:r>
            <a:r>
              <a:rPr lang="en-IN" dirty="0"/>
              <a:t> was the first to accurately describe the fusion of the male gamete nucleus with the female egg nucleus in </a:t>
            </a:r>
            <a:r>
              <a:rPr lang="en-IN" i="1" dirty="0" err="1"/>
              <a:t>Monotropa</a:t>
            </a:r>
            <a:r>
              <a:rPr lang="en-IN" dirty="0"/>
              <a:t> and </a:t>
            </a:r>
            <a:r>
              <a:rPr lang="en-IN" i="1" dirty="0" err="1"/>
              <a:t>Orchis</a:t>
            </a:r>
            <a:r>
              <a:rPr lang="en-IN" dirty="0"/>
              <a:t>. He established that the nucleus is the carrier of hereditary information in plants.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1387475"/>
            <a:ext cx="6575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b="1" dirty="0">
                <a:solidFill>
                  <a:prstClr val="black"/>
                </a:solidFill>
              </a:rPr>
              <a:t>Contribution:</a:t>
            </a:r>
            <a:r>
              <a:rPr lang="en-IN" dirty="0">
                <a:solidFill>
                  <a:prstClr val="black"/>
                </a:solidFill>
              </a:rPr>
              <a:t> Observation of </a:t>
            </a:r>
            <a:r>
              <a:rPr lang="en-IN" b="1" dirty="0" err="1">
                <a:solidFill>
                  <a:prstClr val="black"/>
                </a:solidFill>
              </a:rPr>
              <a:t>Syngamy</a:t>
            </a:r>
            <a:r>
              <a:rPr lang="en-IN" dirty="0">
                <a:solidFill>
                  <a:prstClr val="black"/>
                </a:solidFill>
              </a:rPr>
              <a:t> (Fertilization).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solidFill>
            <a:srgbClr val="97BC62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737360" y="365761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Sergei G. Nawaschin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94261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Discoverer of Double Fertilization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844365"/>
            <a:ext cx="7863840" cy="1828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2011681"/>
            <a:ext cx="8046720" cy="14513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Russian botanist and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cytologist,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Revolutionary,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of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fertilization in flowering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plants,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 fertilizes egg cell, other fuses with polar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nuclei,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 of endosperm in angiosperm seeds</a:t>
            </a:r>
            <a:endParaRPr lang="en-US" sz="1300" dirty="0"/>
          </a:p>
          <a:p>
            <a:pPr>
              <a:buSzPct val="100000"/>
            </a:pPr>
            <a:endParaRPr lang="en-US" sz="1300" dirty="0"/>
          </a:p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365760" y="3737431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IN" b="1" dirty="0" smtClean="0"/>
              <a:t>Impact</a:t>
            </a:r>
            <a:r>
              <a:rPr lang="en-IN" b="1" dirty="0"/>
              <a:t>:</a:t>
            </a:r>
            <a:r>
              <a:rPr lang="en-IN" dirty="0"/>
              <a:t> Working with </a:t>
            </a:r>
            <a:r>
              <a:rPr lang="en-IN" i="1" dirty="0" err="1"/>
              <a:t>Lilium</a:t>
            </a:r>
            <a:r>
              <a:rPr lang="en-IN" i="1" dirty="0"/>
              <a:t> </a:t>
            </a:r>
            <a:r>
              <a:rPr lang="en-IN" i="1" dirty="0" err="1"/>
              <a:t>martagon</a:t>
            </a:r>
            <a:r>
              <a:rPr lang="en-IN" dirty="0"/>
              <a:t> and </a:t>
            </a:r>
            <a:r>
              <a:rPr lang="en-IN" i="1" dirty="0" err="1"/>
              <a:t>Fritillaria</a:t>
            </a:r>
            <a:r>
              <a:rPr lang="en-IN" i="1" dirty="0"/>
              <a:t> </a:t>
            </a:r>
            <a:r>
              <a:rPr lang="en-IN" i="1" dirty="0" err="1"/>
              <a:t>tenella</a:t>
            </a:r>
            <a:r>
              <a:rPr lang="en-IN" dirty="0"/>
              <a:t>, </a:t>
            </a:r>
            <a:r>
              <a:rPr lang="en-IN" dirty="0" err="1"/>
              <a:t>Nawaschin</a:t>
            </a:r>
            <a:r>
              <a:rPr lang="en-IN" dirty="0"/>
              <a:t> observed that two male gametes enter the embryo sac: one fuses with the egg (forming the zygote), and the other fuses with the polar nuclei (forming the endosperm). This process is the defining characteristic of angiosperms.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1399810"/>
            <a:ext cx="49455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b="1" dirty="0">
                <a:solidFill>
                  <a:prstClr val="black"/>
                </a:solidFill>
              </a:rPr>
              <a:t>Contribution:</a:t>
            </a:r>
            <a:r>
              <a:rPr lang="en-IN" dirty="0">
                <a:solidFill>
                  <a:prstClr val="black"/>
                </a:solidFill>
              </a:rPr>
              <a:t> Discovery of </a:t>
            </a:r>
            <a:r>
              <a:rPr lang="en-IN" b="1" dirty="0">
                <a:solidFill>
                  <a:prstClr val="black"/>
                </a:solidFill>
              </a:rPr>
              <a:t>Double Fertilization</a:t>
            </a:r>
            <a:r>
              <a:rPr lang="en-IN" dirty="0">
                <a:solidFill>
                  <a:prstClr val="black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solidFill>
            <a:srgbClr val="97BC62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1950s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571990" y="323931"/>
            <a:ext cx="4770444" cy="4990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Panchanan Maheshwari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932882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Plant Embryology Pioneer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863819"/>
            <a:ext cx="7863840" cy="1828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996116"/>
            <a:ext cx="8046720" cy="1330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Indian botanist and plant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embryologist, </a:t>
            </a:r>
            <a:endParaRPr lang="en-US" sz="13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of embryo development across plant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protocols for studying plant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embryogenesis,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foundational works on embryology methods</a:t>
            </a:r>
            <a:endParaRPr lang="en-US" sz="1300" dirty="0"/>
          </a:p>
          <a:p>
            <a:pPr>
              <a:lnSpc>
                <a:spcPct val="150000"/>
              </a:lnSpc>
              <a:buSzPct val="100000"/>
            </a:pPr>
            <a:endParaRPr lang="en-US" sz="1300" dirty="0"/>
          </a:p>
          <a:p>
            <a:pPr marL="342900" indent="-342900">
              <a:buSzPct val="100000"/>
              <a:buFontTx/>
              <a:buChar char="•"/>
            </a:pPr>
            <a:endParaRPr lang="en-US" sz="1300" dirty="0"/>
          </a:p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206226" y="3489068"/>
            <a:ext cx="8182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IN" b="1" dirty="0"/>
              <a:t>Observation</a:t>
            </a:r>
            <a:r>
              <a:rPr lang="en-IN" dirty="0"/>
              <a:t>: </a:t>
            </a:r>
            <a:r>
              <a:rPr lang="en-IN" dirty="0" smtClean="0"/>
              <a:t>Often </a:t>
            </a:r>
            <a:r>
              <a:rPr lang="en-IN" dirty="0"/>
              <a:t>called the "Father of Indian Plant Embryology," his book </a:t>
            </a:r>
            <a:r>
              <a:rPr lang="en-IN" i="1" dirty="0"/>
              <a:t>An Introduction to the Embryology of Angiosperms</a:t>
            </a:r>
            <a:r>
              <a:rPr lang="en-IN" dirty="0"/>
              <a:t> (1950) is a global classic. He established the world-renowned "Delhi School" of embryology and was a pioneer in using embryological characters to solve problems in plant taxonomy (Systematic Embryology).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1375718"/>
            <a:ext cx="6060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b="1" dirty="0">
                <a:solidFill>
                  <a:prstClr val="black"/>
                </a:solidFill>
              </a:rPr>
              <a:t>Contribution:</a:t>
            </a:r>
            <a:r>
              <a:rPr lang="en-IN" dirty="0">
                <a:solidFill>
                  <a:prstClr val="black"/>
                </a:solidFill>
              </a:rPr>
              <a:t> Systematization of Angiosperm Embryology.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solidFill>
            <a:srgbClr val="97BC62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1960s–1970s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571990" y="371597"/>
            <a:ext cx="37684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 A. Jensen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962066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Ultrastructural Specialist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883275"/>
            <a:ext cx="7863840" cy="1828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2029774"/>
            <a:ext cx="8046720" cy="15305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American plant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biologist, </a:t>
            </a:r>
            <a:endParaRPr lang="en-US" sz="13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 microscopy to study reproductive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tissues,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Fine-scale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 of megaspore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of pollen grain structure and function</a:t>
            </a:r>
            <a:endParaRPr lang="en-US" sz="1300" dirty="0"/>
          </a:p>
          <a:p>
            <a:pPr>
              <a:buSzPct val="100000"/>
            </a:pPr>
            <a:endParaRPr lang="en-US" sz="1300" dirty="0"/>
          </a:p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Rectangle 14"/>
          <p:cNvSpPr/>
          <p:nvPr/>
        </p:nvSpPr>
        <p:spPr>
          <a:xfrm>
            <a:off x="365762" y="3612528"/>
            <a:ext cx="80467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IN" b="1" dirty="0"/>
              <a:t>Observation</a:t>
            </a:r>
            <a:r>
              <a:rPr lang="en-IN" dirty="0"/>
              <a:t>: </a:t>
            </a:r>
            <a:r>
              <a:rPr lang="en-IN" dirty="0" smtClean="0"/>
              <a:t>Jensen </a:t>
            </a:r>
            <a:r>
              <a:rPr lang="en-IN" dirty="0"/>
              <a:t>was among the first to use electron microscopy to study the embryo sac. His work revealed the fine structure of the </a:t>
            </a:r>
            <a:r>
              <a:rPr lang="en-IN" b="1" dirty="0" err="1"/>
              <a:t>synergids</a:t>
            </a:r>
            <a:r>
              <a:rPr lang="en-IN" dirty="0"/>
              <a:t> (cells next to the egg) and the "</a:t>
            </a:r>
            <a:r>
              <a:rPr lang="en-IN" dirty="0" err="1"/>
              <a:t>filiform</a:t>
            </a:r>
            <a:r>
              <a:rPr lang="en-IN" dirty="0"/>
              <a:t> apparatus," explaining how these cells guide the pollen tube into the embryo sac.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1" y="1364605"/>
            <a:ext cx="6998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b="1" dirty="0">
                <a:solidFill>
                  <a:prstClr val="black"/>
                </a:solidFill>
              </a:rPr>
              <a:t>Contribution:</a:t>
            </a:r>
            <a:r>
              <a:rPr lang="en-IN" dirty="0">
                <a:solidFill>
                  <a:prstClr val="black"/>
                </a:solidFill>
              </a:rPr>
              <a:t> </a:t>
            </a:r>
            <a:r>
              <a:rPr lang="en-IN" b="1" dirty="0" err="1">
                <a:solidFill>
                  <a:prstClr val="black"/>
                </a:solidFill>
              </a:rPr>
              <a:t>Ultrastructural</a:t>
            </a:r>
            <a:r>
              <a:rPr lang="en-IN" b="1" dirty="0">
                <a:solidFill>
                  <a:prstClr val="black"/>
                </a:solidFill>
              </a:rPr>
              <a:t> Embryology</a:t>
            </a:r>
            <a:r>
              <a:rPr lang="en-IN" dirty="0">
                <a:solidFill>
                  <a:prstClr val="black"/>
                </a:solidFill>
              </a:rPr>
              <a:t> (Electron Microscopy).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solidFill>
            <a:srgbClr val="97BC62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1960s–1980s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620628" y="348250"/>
            <a:ext cx="2357985" cy="492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B.M. Johri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932883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Embryologist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961097"/>
            <a:ext cx="7863840" cy="1828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2081719"/>
            <a:ext cx="8046720" cy="115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Indian plant embryologist, </a:t>
            </a:r>
            <a:endParaRPr lang="en-US" sz="13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approaches to understanding seed development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abnormal embryo development, </a:t>
            </a:r>
            <a:endParaRPr lang="en-US" sz="13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molecular approaches with traditional embryology</a:t>
            </a:r>
            <a:endParaRPr lang="en-US" sz="1300" dirty="0"/>
          </a:p>
          <a:p>
            <a:pPr>
              <a:lnSpc>
                <a:spcPct val="150000"/>
              </a:lnSpc>
              <a:buSzPct val="100000"/>
            </a:pPr>
            <a:endParaRPr lang="en-US" sz="13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FontTx/>
              <a:buChar char="•"/>
            </a:pPr>
            <a:endParaRPr lang="en-US" sz="13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buSzPct val="100000"/>
            </a:pPr>
            <a:endParaRPr lang="en-US" sz="1300" dirty="0"/>
          </a:p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365761" y="3460432"/>
            <a:ext cx="79319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IN" b="1" dirty="0"/>
              <a:t>Observation</a:t>
            </a:r>
            <a:r>
              <a:rPr lang="en-IN" dirty="0"/>
              <a:t>: </a:t>
            </a:r>
            <a:r>
              <a:rPr lang="en-IN" dirty="0" smtClean="0"/>
              <a:t>A </a:t>
            </a:r>
            <a:r>
              <a:rPr lang="en-IN" dirty="0"/>
              <a:t>student of </a:t>
            </a:r>
            <a:r>
              <a:rPr lang="en-IN" dirty="0" err="1"/>
              <a:t>Maheshwari</a:t>
            </a:r>
            <a:r>
              <a:rPr lang="en-IN" dirty="0"/>
              <a:t>, </a:t>
            </a:r>
            <a:r>
              <a:rPr lang="en-IN" dirty="0" err="1"/>
              <a:t>Johri</a:t>
            </a:r>
            <a:r>
              <a:rPr lang="en-IN" dirty="0"/>
              <a:t> expanded the field into the experimental realm. He was a pioneer in </a:t>
            </a:r>
            <a:r>
              <a:rPr lang="en-IN" b="1" dirty="0"/>
              <a:t>endosperm culture</a:t>
            </a:r>
            <a:r>
              <a:rPr lang="en-IN" dirty="0"/>
              <a:t> and the study of parasitic angiosperms. He edited the comprehensive volume </a:t>
            </a:r>
            <a:r>
              <a:rPr lang="en-IN" i="1" dirty="0"/>
              <a:t>Embryology of Angiosperms</a:t>
            </a:r>
            <a:r>
              <a:rPr lang="en-IN" dirty="0"/>
              <a:t> (1984), which integrated traditional morphology with modern experimental data.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1" y="1413589"/>
            <a:ext cx="6239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b="1" dirty="0">
                <a:solidFill>
                  <a:prstClr val="black"/>
                </a:solidFill>
              </a:rPr>
              <a:t>Contribution:</a:t>
            </a:r>
            <a:r>
              <a:rPr lang="en-IN" dirty="0">
                <a:solidFill>
                  <a:prstClr val="black"/>
                </a:solidFill>
              </a:rPr>
              <a:t> </a:t>
            </a:r>
            <a:r>
              <a:rPr lang="en-IN" b="1" dirty="0">
                <a:solidFill>
                  <a:prstClr val="black"/>
                </a:solidFill>
              </a:rPr>
              <a:t>Experimental Embryology</a:t>
            </a:r>
            <a:r>
              <a:rPr lang="en-IN" dirty="0">
                <a:solidFill>
                  <a:prstClr val="black"/>
                </a:solidFill>
              </a:rPr>
              <a:t> and Tissue Culture.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solidFill>
            <a:srgbClr val="97BC62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1970s–1980s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552534" y="365760"/>
            <a:ext cx="391441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J. Heslop-Harrison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1000977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Developmental Specialist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838732"/>
            <a:ext cx="7863840" cy="1828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965960"/>
            <a:ext cx="8046720" cy="17008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FontTx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British/Canadian plant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scientist, </a:t>
            </a:r>
            <a:endParaRPr lang="en-US" sz="1300" dirty="0" smtClean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FontTx/>
              <a:buChar char="•"/>
            </a:pPr>
            <a:endParaRPr lang="en-US" sz="13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Detailed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on pollen development and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maturation, </a:t>
            </a:r>
          </a:p>
          <a:p>
            <a:pPr marL="342900" indent="-342900">
              <a:buSzPct val="100000"/>
              <a:buFontTx/>
              <a:buChar char="•"/>
            </a:pPr>
            <a:endParaRPr lang="en-US" sz="13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female gametophyte (embryo sac) </a:t>
            </a: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formation, </a:t>
            </a:r>
          </a:p>
          <a:p>
            <a:pPr marL="342900" indent="-342900">
              <a:buSzPct val="100000"/>
              <a:buFontTx/>
              <a:buChar char="•"/>
            </a:pPr>
            <a:endParaRPr lang="en-US" sz="13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FontTx/>
              <a:buChar char="•"/>
            </a:pPr>
            <a:r>
              <a:rPr lang="en-US" sz="1300" dirty="0" smtClean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Connections </a:t>
            </a: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pollen biology and plant productivity</a:t>
            </a:r>
            <a:endParaRPr lang="en-US" sz="1300" dirty="0"/>
          </a:p>
          <a:p>
            <a:pPr>
              <a:buSzPct val="100000"/>
            </a:pPr>
            <a:endParaRPr lang="en-US" sz="1300" dirty="0"/>
          </a:p>
          <a:p>
            <a:pPr>
              <a:buSzPct val="100000"/>
            </a:pPr>
            <a:endParaRPr lang="en-US" sz="1300" dirty="0"/>
          </a:p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2311536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28017" y="27843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320964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365760" y="1469400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Contribution:</a:t>
            </a:r>
            <a:r>
              <a:rPr lang="en-IN" dirty="0"/>
              <a:t> </a:t>
            </a:r>
            <a:r>
              <a:rPr lang="en-IN" b="1" dirty="0"/>
              <a:t>Pollen-Stigma Interactions</a:t>
            </a:r>
            <a:r>
              <a:rPr lang="en-IN" dirty="0"/>
              <a:t> </a:t>
            </a:r>
            <a:r>
              <a:rPr lang="en-IN" b="1" dirty="0"/>
              <a:t>and</a:t>
            </a:r>
            <a:r>
              <a:rPr lang="en-IN" dirty="0"/>
              <a:t> </a:t>
            </a:r>
            <a:r>
              <a:rPr lang="en-IN" b="1" dirty="0"/>
              <a:t>Physiology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3624718"/>
            <a:ext cx="79358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IN" b="1" dirty="0"/>
              <a:t>Observation</a:t>
            </a:r>
            <a:r>
              <a:rPr lang="en-IN" dirty="0"/>
              <a:t>: </a:t>
            </a:r>
            <a:r>
              <a:rPr lang="en-IN" dirty="0" smtClean="0"/>
              <a:t>He </a:t>
            </a:r>
            <a:r>
              <a:rPr lang="en-IN" dirty="0"/>
              <a:t>focused on the "recognition" phase of reproduction. He described how the pollen wall (</a:t>
            </a:r>
            <a:r>
              <a:rPr lang="en-IN" dirty="0" err="1"/>
              <a:t>exine</a:t>
            </a:r>
            <a:r>
              <a:rPr lang="en-IN" dirty="0"/>
              <a:t> and </a:t>
            </a:r>
            <a:r>
              <a:rPr lang="en-IN" dirty="0" err="1"/>
              <a:t>intine</a:t>
            </a:r>
            <a:r>
              <a:rPr lang="en-IN" dirty="0"/>
              <a:t>) contains proteins that interact with the stigma to determine compatibility. His work was fundamental to our understanding of </a:t>
            </a:r>
            <a:r>
              <a:rPr lang="en-IN" b="1" dirty="0"/>
              <a:t>self-incompatibility</a:t>
            </a:r>
            <a:r>
              <a:rPr lang="en-IN" dirty="0"/>
              <a:t> (how plants prevent self-pollination).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Evolution of Methods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0" cy="822960"/>
          </a:xfrm>
          <a:prstGeom prst="rect">
            <a:avLst/>
          </a:prstGeom>
          <a:solidFill>
            <a:srgbClr val="E8F0E6"/>
          </a:solidFill>
          <a:ln w="19050">
            <a:solidFill>
              <a:srgbClr val="97BC6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1824–1884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103120" y="114300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Microscopy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840480" y="114300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optical observation of plant structures and cellular organization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2011680"/>
            <a:ext cx="8229600" cy="822960"/>
          </a:xfrm>
          <a:prstGeom prst="rect">
            <a:avLst/>
          </a:prstGeom>
          <a:solidFill>
            <a:srgbClr val="E8F0E6"/>
          </a:solidFill>
          <a:ln w="19050">
            <a:solidFill>
              <a:srgbClr val="97BC6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0574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1884–1950s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103120" y="205740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Cytological Staining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840480" y="205740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of staining techniques to visualize chromosomes and nuclei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926080"/>
            <a:ext cx="8229600" cy="822960"/>
          </a:xfrm>
          <a:prstGeom prst="rect">
            <a:avLst/>
          </a:prstGeom>
          <a:solidFill>
            <a:srgbClr val="E8F0E6"/>
          </a:solidFill>
          <a:ln w="19050">
            <a:solidFill>
              <a:srgbClr val="97BC6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9718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1950s–1970s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103120" y="297180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 Microscopy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840480" y="297180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Ultrastructural analysis revealing fine details of organelles and tissues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3840480"/>
            <a:ext cx="8229600" cy="822960"/>
          </a:xfrm>
          <a:prstGeom prst="rect">
            <a:avLst/>
          </a:prstGeom>
          <a:solidFill>
            <a:srgbClr val="E8F0E6"/>
          </a:solidFill>
          <a:ln w="19050">
            <a:solidFill>
              <a:srgbClr val="97BC6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8862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1970s–1980s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103120" y="388620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Embryology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840480" y="388620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Manipulation and culture of developing embryos to understand development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C5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5F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and Legacy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12801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5F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Transformed plant reproduction from mystery to detailed science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19202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5F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 standardized methods for embryological research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4400" y="25603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5F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Enabled modern understanding of plant genetic development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5F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for agricultural improvement and biotechnology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38404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5F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Opened doors to molecular-level embryology studies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7BC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Microscopes to Molecules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457200" y="27432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F5F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160-year journey of discovery in plant embryology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995</Words>
  <Application>Microsoft Office PowerPoint</Application>
  <PresentationFormat>On-screen Show (16:9)</PresentationFormat>
  <Paragraphs>154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Historical Contributions to Plant Embryology</dc:title>
  <dc:subject>PptxGenJS Presentation</dc:subject>
  <dc:creator>Claude</dc:creator>
  <cp:lastModifiedBy>SSD</cp:lastModifiedBy>
  <cp:revision>18</cp:revision>
  <dcterms:created xsi:type="dcterms:W3CDTF">2026-03-03T16:33:53Z</dcterms:created>
  <dcterms:modified xsi:type="dcterms:W3CDTF">2026-03-17T14:36:17Z</dcterms:modified>
</cp:coreProperties>
</file>