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 id="273" r:id="rId18"/>
    <p:sldId id="282" r:id="rId19"/>
    <p:sldId id="274" r:id="rId20"/>
    <p:sldId id="275" r:id="rId21"/>
    <p:sldId id="276" r:id="rId22"/>
    <p:sldId id="280" r:id="rId23"/>
    <p:sldId id="281" r:id="rId24"/>
    <p:sldId id="279" r:id="rId25"/>
    <p:sldId id="283" r:id="rId26"/>
    <p:sldId id="284" r:id="rId27"/>
    <p:sldId id="285" r:id="rId28"/>
    <p:sldId id="287" r:id="rId29"/>
    <p:sldId id="286" r:id="rId30"/>
    <p:sldId id="27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iologyonline.com/dictionary/energ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byjus.com/biology/biomolecul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biologyonline.com/dictionary/mineral" TargetMode="External"/><Relationship Id="rId3" Type="http://schemas.openxmlformats.org/officeDocument/2006/relationships/hyperlink" Target="https://www.biologyonline.com/dictionary/carbohydrate" TargetMode="External"/><Relationship Id="rId7" Type="http://schemas.openxmlformats.org/officeDocument/2006/relationships/hyperlink" Target="https://www.biologyonline.com/dictionary/coenzyme" TargetMode="External"/><Relationship Id="rId2" Type="http://schemas.openxmlformats.org/officeDocument/2006/relationships/hyperlink" Target="https://byjus.com/biology/metabolism/" TargetMode="External"/><Relationship Id="rId1" Type="http://schemas.openxmlformats.org/officeDocument/2006/relationships/slideLayout" Target="../slideLayouts/slideLayout2.xml"/><Relationship Id="rId6" Type="http://schemas.openxmlformats.org/officeDocument/2006/relationships/hyperlink" Target="https://www.biologyonline.com/dictionary/protein" TargetMode="External"/><Relationship Id="rId5" Type="http://schemas.openxmlformats.org/officeDocument/2006/relationships/hyperlink" Target="https://www.biologyonline.com/dictionary/nucleic-acid" TargetMode="External"/><Relationship Id="rId4" Type="http://schemas.openxmlformats.org/officeDocument/2006/relationships/hyperlink" Target="https://www.biologyonline.com/dictionary/lipid"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biologyonline.com/dictionary/catabolis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iologyonline.com/dictionary/synthesis" TargetMode="External"/><Relationship Id="rId2" Type="http://schemas.openxmlformats.org/officeDocument/2006/relationships/hyperlink" Target="https://www.biologyonline.com/dictionary/anabolism" TargetMode="External"/><Relationship Id="rId1" Type="http://schemas.openxmlformats.org/officeDocument/2006/relationships/slideLayout" Target="../slideLayouts/slideLayout2.xml"/><Relationship Id="rId4" Type="http://schemas.openxmlformats.org/officeDocument/2006/relationships/hyperlink" Target="https://www.biologyonline.com/dictionary/monome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Homeostasis" TargetMode="External"/><Relationship Id="rId2" Type="http://schemas.openxmlformats.org/officeDocument/2006/relationships/hyperlink" Target="https://en.wikipedia.org/wiki/Control_theory" TargetMode="External"/><Relationship Id="rId1" Type="http://schemas.openxmlformats.org/officeDocument/2006/relationships/slideLayout" Target="../slideLayouts/slideLayout2.xml"/><Relationship Id="rId4" Type="http://schemas.openxmlformats.org/officeDocument/2006/relationships/hyperlink" Target="https://en.wikipedia.org/wiki/Flux"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en.wikipedia.org/wiki/Phosphorylation" TargetMode="External"/><Relationship Id="rId3" Type="http://schemas.openxmlformats.org/officeDocument/2006/relationships/hyperlink" Target="https://en.wikipedia.org/wiki/Allosteric_regulation" TargetMode="External"/><Relationship Id="rId7" Type="http://schemas.openxmlformats.org/officeDocument/2006/relationships/hyperlink" Target="https://en.wikipedia.org/wiki/Second_messenger_system" TargetMode="External"/><Relationship Id="rId2" Type="http://schemas.openxmlformats.org/officeDocument/2006/relationships/hyperlink" Target="https://en.wikipedia.org/wiki/Flux" TargetMode="External"/><Relationship Id="rId1" Type="http://schemas.openxmlformats.org/officeDocument/2006/relationships/slideLayout" Target="../slideLayouts/slideLayout2.xml"/><Relationship Id="rId6" Type="http://schemas.openxmlformats.org/officeDocument/2006/relationships/hyperlink" Target="https://en.wikipedia.org/wiki/Receptor_(biochemistry)" TargetMode="External"/><Relationship Id="rId5" Type="http://schemas.openxmlformats.org/officeDocument/2006/relationships/hyperlink" Target="https://en.wikipedia.org/wiki/Growth_factor" TargetMode="External"/><Relationship Id="rId4" Type="http://schemas.openxmlformats.org/officeDocument/2006/relationships/hyperlink" Target="https://en.wikipedia.org/wiki/Hormon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a:bodyPr>
          <a:lstStyle/>
          <a:p>
            <a:r>
              <a:rPr lang="en-US" sz="7200" b="1" dirty="0" smtClean="0">
                <a:solidFill>
                  <a:srgbClr val="C00000"/>
                </a:solidFill>
              </a:rPr>
              <a:t>METABOLISM</a:t>
            </a:r>
            <a:endParaRPr lang="en-IN" sz="7200"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610600" cy="6096000"/>
          </a:xfrm>
        </p:spPr>
        <p:txBody>
          <a:bodyPr>
            <a:noAutofit/>
          </a:bodyPr>
          <a:lstStyle/>
          <a:p>
            <a:pPr marL="0" indent="0" algn="just">
              <a:buNone/>
            </a:pPr>
            <a:r>
              <a:rPr lang="en-IN" sz="2400" dirty="0" smtClean="0">
                <a:solidFill>
                  <a:srgbClr val="002060"/>
                </a:solidFill>
              </a:rPr>
              <a:t>The entire spectrum of chemical reactions occurring in the living system is collectively referred to as </a:t>
            </a:r>
            <a:r>
              <a:rPr lang="en-IN" sz="2400" b="1" dirty="0" smtClean="0">
                <a:solidFill>
                  <a:srgbClr val="002060"/>
                </a:solidFill>
              </a:rPr>
              <a:t>metabolism</a:t>
            </a:r>
            <a:r>
              <a:rPr lang="en-IN" sz="2400" dirty="0" smtClean="0"/>
              <a:t>. </a:t>
            </a:r>
          </a:p>
          <a:p>
            <a:pPr marL="0" indent="0" algn="just">
              <a:buNone/>
            </a:pPr>
            <a:endParaRPr lang="en-IN" sz="1200" dirty="0" smtClean="0"/>
          </a:p>
          <a:p>
            <a:pPr marL="0" indent="0" algn="just">
              <a:buNone/>
            </a:pPr>
            <a:r>
              <a:rPr lang="en-IN" sz="2400" dirty="0" smtClean="0">
                <a:solidFill>
                  <a:srgbClr val="C00000"/>
                </a:solidFill>
              </a:rPr>
              <a:t>Metabolism is the total amount of the biochemical reactions involved in maintaining the living conditions of the cells in an organism. </a:t>
            </a:r>
          </a:p>
          <a:p>
            <a:pPr marL="0" indent="0" algn="just">
              <a:buNone/>
            </a:pPr>
            <a:endParaRPr lang="en-IN" sz="1200" dirty="0" smtClean="0"/>
          </a:p>
          <a:p>
            <a:pPr marL="0" indent="0" algn="just">
              <a:buNone/>
            </a:pPr>
            <a:r>
              <a:rPr lang="en-IN" sz="2400" dirty="0" smtClean="0">
                <a:solidFill>
                  <a:srgbClr val="0070C0"/>
                </a:solidFill>
              </a:rPr>
              <a:t>Metabolism encompasses the various biochemical processes, reactions, and conversions that transform one form of </a:t>
            </a:r>
            <a:r>
              <a:rPr lang="en-IN" sz="2400" u="sng" dirty="0" smtClean="0">
                <a:solidFill>
                  <a:srgbClr val="0070C0"/>
                </a:solidFill>
                <a:hlinkClick r:id="rId2"/>
              </a:rPr>
              <a:t>energy</a:t>
            </a:r>
            <a:r>
              <a:rPr lang="en-IN" sz="2400" dirty="0" smtClean="0">
                <a:solidFill>
                  <a:srgbClr val="0070C0"/>
                </a:solidFill>
              </a:rPr>
              <a:t> to another.</a:t>
            </a:r>
          </a:p>
          <a:p>
            <a:pPr marL="0" indent="0" algn="just">
              <a:buNone/>
            </a:pPr>
            <a:endParaRPr lang="en-IN" sz="1200" dirty="0" smtClean="0"/>
          </a:p>
          <a:p>
            <a:pPr marL="0" indent="0" algn="just">
              <a:buNone/>
            </a:pPr>
            <a:r>
              <a:rPr lang="en-IN" sz="2400" dirty="0" smtClean="0">
                <a:solidFill>
                  <a:srgbClr val="C00000"/>
                </a:solidFill>
              </a:rPr>
              <a:t>All living organisms require energy for different essential processes and for producing new organic substances.</a:t>
            </a:r>
          </a:p>
          <a:p>
            <a:pPr marL="0" indent="0" algn="just">
              <a:buNone/>
            </a:pPr>
            <a:endParaRPr lang="en-IN" sz="1200" dirty="0" smtClean="0"/>
          </a:p>
          <a:p>
            <a:pPr marL="0" indent="0" algn="just">
              <a:buNone/>
            </a:pPr>
            <a:r>
              <a:rPr lang="en-IN" sz="2400" dirty="0" smtClean="0">
                <a:solidFill>
                  <a:srgbClr val="0070C0"/>
                </a:solidFill>
              </a:rPr>
              <a:t>Any molecule that is synthesized or utilized in metabolism is a physically-recognizable form of energy. </a:t>
            </a:r>
          </a:p>
          <a:p>
            <a:pPr algn="just"/>
            <a:endParaRPr lang="en-IN"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382000" cy="6172200"/>
          </a:xfrm>
        </p:spPr>
        <p:txBody>
          <a:bodyPr>
            <a:noAutofit/>
          </a:bodyPr>
          <a:lstStyle/>
          <a:p>
            <a:pPr marL="0" indent="0" algn="just">
              <a:buNone/>
            </a:pPr>
            <a:r>
              <a:rPr lang="en-IN" sz="2000" dirty="0" smtClean="0">
                <a:solidFill>
                  <a:srgbClr val="C00000"/>
                </a:solidFill>
              </a:rPr>
              <a:t>In Biology, the definition of metabolism goes by</a:t>
            </a:r>
            <a:r>
              <a:rPr lang="en-IN" sz="2000" i="1" dirty="0" smtClean="0">
                <a:solidFill>
                  <a:srgbClr val="C00000"/>
                </a:solidFill>
              </a:rPr>
              <a:t> “life-sustaining chemical reactions involving biologically-active chemical compounds and molecules”</a:t>
            </a:r>
            <a:r>
              <a:rPr lang="en-IN" sz="2000" dirty="0" smtClean="0">
                <a:solidFill>
                  <a:srgbClr val="C00000"/>
                </a:solidFill>
              </a:rPr>
              <a:t>. </a:t>
            </a:r>
          </a:p>
          <a:p>
            <a:pPr marL="0" indent="0" algn="just">
              <a:buNone/>
            </a:pPr>
            <a:endParaRPr lang="en-IN" sz="1100" dirty="0" smtClean="0"/>
          </a:p>
          <a:p>
            <a:pPr marL="0" indent="0" algn="just">
              <a:buNone/>
            </a:pPr>
            <a:r>
              <a:rPr lang="en-IN" sz="2000" dirty="0" smtClean="0"/>
              <a:t>Therefore, metabolism is the biological way to conserve energy in some or the other form when different types of organisms produce or metabolize biologically-active chemical molecules.</a:t>
            </a:r>
          </a:p>
          <a:p>
            <a:pPr>
              <a:buNone/>
            </a:pPr>
            <a:endParaRPr lang="en-IN" sz="1100" dirty="0" smtClean="0"/>
          </a:p>
          <a:p>
            <a:pPr marL="0" indent="0" algn="just">
              <a:buNone/>
            </a:pPr>
            <a:r>
              <a:rPr lang="en-IN" sz="2000" dirty="0" smtClean="0">
                <a:solidFill>
                  <a:srgbClr val="C00000"/>
                </a:solidFill>
              </a:rPr>
              <a:t>The entire process of nutrition has two main parts- </a:t>
            </a:r>
            <a:r>
              <a:rPr lang="en-IN" sz="2000" b="1" dirty="0" smtClean="0">
                <a:solidFill>
                  <a:srgbClr val="C00000"/>
                </a:solidFill>
              </a:rPr>
              <a:t>ingestion</a:t>
            </a:r>
            <a:r>
              <a:rPr lang="en-IN" sz="2000" dirty="0" smtClean="0">
                <a:solidFill>
                  <a:srgbClr val="C00000"/>
                </a:solidFill>
              </a:rPr>
              <a:t> of food and </a:t>
            </a:r>
            <a:r>
              <a:rPr lang="en-IN" sz="2000" b="1" dirty="0" smtClean="0">
                <a:solidFill>
                  <a:srgbClr val="C00000"/>
                </a:solidFill>
              </a:rPr>
              <a:t>utilization</a:t>
            </a:r>
            <a:r>
              <a:rPr lang="en-IN" sz="2000" dirty="0" smtClean="0">
                <a:solidFill>
                  <a:srgbClr val="C00000"/>
                </a:solidFill>
              </a:rPr>
              <a:t> of food for energy. In every living organism, let it be a simple prokaryotic bacterial cell or a eukaryotic cell, the process of nutrition is the same. </a:t>
            </a:r>
          </a:p>
          <a:p>
            <a:pPr marL="0" indent="0" algn="just">
              <a:buNone/>
            </a:pPr>
            <a:endParaRPr lang="en-IN" sz="1100" dirty="0" smtClean="0"/>
          </a:p>
          <a:p>
            <a:pPr marL="0" indent="0" algn="just">
              <a:buNone/>
            </a:pPr>
            <a:r>
              <a:rPr lang="en-IN" sz="2000" dirty="0" smtClean="0"/>
              <a:t>The food which we eat happens to be useless until and unless it undergoes metabolic changes. </a:t>
            </a:r>
          </a:p>
          <a:p>
            <a:pPr marL="0" indent="0" algn="just">
              <a:buNone/>
            </a:pPr>
            <a:endParaRPr lang="en-IN" sz="1100" dirty="0" smtClean="0"/>
          </a:p>
          <a:p>
            <a:pPr marL="0" indent="0" algn="just">
              <a:buNone/>
            </a:pPr>
            <a:r>
              <a:rPr lang="en-IN" sz="2000" dirty="0" smtClean="0">
                <a:solidFill>
                  <a:srgbClr val="C00000"/>
                </a:solidFill>
              </a:rPr>
              <a:t>During metabolism, </a:t>
            </a:r>
            <a:r>
              <a:rPr lang="en-IN" sz="2000" b="1" dirty="0" err="1" smtClean="0">
                <a:solidFill>
                  <a:srgbClr val="C00000"/>
                </a:solidFill>
                <a:hlinkClick r:id="rId2"/>
              </a:rPr>
              <a:t>biomolecules</a:t>
            </a:r>
            <a:r>
              <a:rPr lang="en-IN" sz="2000" dirty="0" smtClean="0">
                <a:solidFill>
                  <a:srgbClr val="C00000"/>
                </a:solidFill>
              </a:rPr>
              <a:t> present in the food get utilized to extract the energy from the cell. In addition, conversion and formation of the </a:t>
            </a:r>
            <a:r>
              <a:rPr lang="en-IN" sz="2000" dirty="0" err="1" smtClean="0">
                <a:solidFill>
                  <a:srgbClr val="C00000"/>
                </a:solidFill>
              </a:rPr>
              <a:t>biomolecules</a:t>
            </a:r>
            <a:r>
              <a:rPr lang="en-IN" sz="2000" dirty="0" smtClean="0">
                <a:solidFill>
                  <a:srgbClr val="C00000"/>
                </a:solidFill>
              </a:rPr>
              <a:t> take place. </a:t>
            </a:r>
            <a:r>
              <a:rPr lang="en-IN" sz="2000" dirty="0" smtClean="0"/>
              <a:t>In other words, the transformation of one compound results in the formation of another molecule. For example, the proteins we obtained from the food are metabolized into amino acids, which are later utilized to synthesize another protein required by the cell.</a:t>
            </a:r>
          </a:p>
          <a:p>
            <a:pPr marL="0" indent="0" algn="just">
              <a:buNone/>
            </a:pPr>
            <a:endParaRPr lang="en-IN" sz="2000" dirty="0" smtClean="0"/>
          </a:p>
          <a:p>
            <a:pPr>
              <a:buNone/>
            </a:pPr>
            <a:endParaRPr lang="en-IN"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305800" cy="6096000"/>
          </a:xfrm>
        </p:spPr>
        <p:txBody>
          <a:bodyPr>
            <a:normAutofit lnSpcReduction="10000"/>
          </a:bodyPr>
          <a:lstStyle/>
          <a:p>
            <a:pPr marL="0" indent="0" algn="just">
              <a:buNone/>
            </a:pPr>
            <a:r>
              <a:rPr lang="en-IN" sz="2000" dirty="0" smtClean="0">
                <a:solidFill>
                  <a:srgbClr val="C00000"/>
                </a:solidFill>
              </a:rPr>
              <a:t>The concept of metabolic reactions concentrates on the utilization of food for energy. Ingested food needs to be utilized for the turnover. The nutrition is the key and energy extraction is the target of metabolism. The dynamic state of body constituents and the concept of </a:t>
            </a:r>
            <a:r>
              <a:rPr lang="en-IN" sz="2000" b="1" dirty="0" smtClean="0">
                <a:solidFill>
                  <a:srgbClr val="C00000"/>
                </a:solidFill>
                <a:hlinkClick r:id="rId2"/>
              </a:rPr>
              <a:t>metabolism</a:t>
            </a:r>
            <a:r>
              <a:rPr lang="en-IN" sz="2000" dirty="0" smtClean="0">
                <a:solidFill>
                  <a:srgbClr val="C00000"/>
                </a:solidFill>
              </a:rPr>
              <a:t> are discussed below in detail.</a:t>
            </a:r>
          </a:p>
          <a:p>
            <a:pPr marL="0" indent="0" algn="just">
              <a:buNone/>
            </a:pPr>
            <a:endParaRPr lang="en-IN" sz="2000" dirty="0" smtClean="0"/>
          </a:p>
          <a:p>
            <a:pPr marL="0" indent="0" algn="just">
              <a:buNone/>
            </a:pPr>
            <a:r>
              <a:rPr lang="en-IN" sz="2000" dirty="0" smtClean="0">
                <a:solidFill>
                  <a:srgbClr val="002060"/>
                </a:solidFill>
              </a:rPr>
              <a:t>When we refer to biologically-active molecules, we are actually referring to chemical molecules that have biological activity and play a pivotal role in sustaining essential biological pathways. </a:t>
            </a:r>
          </a:p>
          <a:p>
            <a:pPr marL="0" indent="0" algn="just">
              <a:buNone/>
            </a:pPr>
            <a:endParaRPr lang="en-IN" sz="2000" dirty="0" smtClean="0"/>
          </a:p>
          <a:p>
            <a:pPr marL="0" indent="0" algn="just">
              <a:buNone/>
            </a:pPr>
            <a:r>
              <a:rPr lang="en-IN" sz="2000" dirty="0" smtClean="0">
                <a:solidFill>
                  <a:srgbClr val="C00000"/>
                </a:solidFill>
              </a:rPr>
              <a:t>There are primarily 4 basic </a:t>
            </a:r>
            <a:r>
              <a:rPr lang="en-IN" sz="2000" dirty="0" err="1" smtClean="0">
                <a:solidFill>
                  <a:srgbClr val="C00000"/>
                </a:solidFill>
              </a:rPr>
              <a:t>biochemicals</a:t>
            </a:r>
            <a:r>
              <a:rPr lang="en-IN" sz="2000" dirty="0" smtClean="0">
                <a:solidFill>
                  <a:srgbClr val="C00000"/>
                </a:solidFill>
              </a:rPr>
              <a:t>: </a:t>
            </a:r>
            <a:r>
              <a:rPr lang="en-IN" sz="2000" b="1" u="sng" dirty="0" smtClean="0">
                <a:solidFill>
                  <a:srgbClr val="C00000"/>
                </a:solidFill>
                <a:hlinkClick r:id="rId3"/>
              </a:rPr>
              <a:t>carbohydrates</a:t>
            </a:r>
            <a:r>
              <a:rPr lang="en-IN" sz="2000" dirty="0" smtClean="0">
                <a:solidFill>
                  <a:srgbClr val="C00000"/>
                </a:solidFill>
              </a:rPr>
              <a:t>, </a:t>
            </a:r>
            <a:r>
              <a:rPr lang="en-IN" sz="2000" b="1" u="sng" dirty="0" smtClean="0">
                <a:solidFill>
                  <a:srgbClr val="C00000"/>
                </a:solidFill>
                <a:hlinkClick r:id="rId4"/>
              </a:rPr>
              <a:t>lipids</a:t>
            </a:r>
            <a:r>
              <a:rPr lang="en-IN" sz="2000" dirty="0" smtClean="0">
                <a:solidFill>
                  <a:srgbClr val="C00000"/>
                </a:solidFill>
              </a:rPr>
              <a:t>, </a:t>
            </a:r>
            <a:r>
              <a:rPr lang="en-IN" sz="2000" b="1" u="sng" dirty="0" smtClean="0">
                <a:solidFill>
                  <a:srgbClr val="C00000"/>
                </a:solidFill>
                <a:hlinkClick r:id="rId5"/>
              </a:rPr>
              <a:t>nucleic acids</a:t>
            </a:r>
            <a:r>
              <a:rPr lang="en-IN" sz="2000" dirty="0" smtClean="0">
                <a:solidFill>
                  <a:srgbClr val="C00000"/>
                </a:solidFill>
              </a:rPr>
              <a:t>, and </a:t>
            </a:r>
            <a:r>
              <a:rPr lang="en-IN" sz="2000" b="1" u="sng" dirty="0" smtClean="0">
                <a:solidFill>
                  <a:srgbClr val="C00000"/>
                </a:solidFill>
                <a:hlinkClick r:id="rId6"/>
              </a:rPr>
              <a:t>proteins</a:t>
            </a:r>
            <a:r>
              <a:rPr lang="en-IN" sz="2000" dirty="0" smtClean="0">
                <a:solidFill>
                  <a:srgbClr val="C00000"/>
                </a:solidFill>
              </a:rPr>
              <a:t>. Apart from these four, there are two more </a:t>
            </a:r>
            <a:r>
              <a:rPr lang="en-IN" sz="2000" dirty="0" err="1" smtClean="0">
                <a:solidFill>
                  <a:srgbClr val="C00000"/>
                </a:solidFill>
              </a:rPr>
              <a:t>biochemicals</a:t>
            </a:r>
            <a:r>
              <a:rPr lang="en-IN" sz="2000" dirty="0" smtClean="0">
                <a:solidFill>
                  <a:srgbClr val="C00000"/>
                </a:solidFill>
              </a:rPr>
              <a:t> that are generally studied. They are </a:t>
            </a:r>
            <a:r>
              <a:rPr lang="en-IN" sz="2000" u="sng" dirty="0" smtClean="0">
                <a:solidFill>
                  <a:srgbClr val="C00000"/>
                </a:solidFill>
                <a:hlinkClick r:id="rId7"/>
              </a:rPr>
              <a:t>coenzymes</a:t>
            </a:r>
            <a:r>
              <a:rPr lang="en-IN" sz="2000" dirty="0" smtClean="0">
                <a:solidFill>
                  <a:srgbClr val="C00000"/>
                </a:solidFill>
              </a:rPr>
              <a:t> and </a:t>
            </a:r>
            <a:r>
              <a:rPr lang="en-IN" sz="2000" u="sng" dirty="0" smtClean="0">
                <a:solidFill>
                  <a:srgbClr val="C00000"/>
                </a:solidFill>
                <a:hlinkClick r:id="rId8"/>
              </a:rPr>
              <a:t>minerals</a:t>
            </a:r>
            <a:r>
              <a:rPr lang="en-IN" sz="2000" dirty="0" smtClean="0">
                <a:solidFill>
                  <a:srgbClr val="C00000"/>
                </a:solidFill>
              </a:rPr>
              <a:t>. </a:t>
            </a:r>
          </a:p>
          <a:p>
            <a:pPr marL="0" indent="0" algn="just">
              <a:buNone/>
            </a:pPr>
            <a:endParaRPr lang="en-IN" sz="2000" dirty="0" smtClean="0">
              <a:solidFill>
                <a:srgbClr val="002060"/>
              </a:solidFill>
            </a:endParaRPr>
          </a:p>
          <a:p>
            <a:pPr marL="0" indent="0" algn="just">
              <a:buNone/>
            </a:pPr>
            <a:r>
              <a:rPr lang="en-IN" sz="2000" dirty="0" smtClean="0">
                <a:solidFill>
                  <a:srgbClr val="002060"/>
                </a:solidFill>
              </a:rPr>
              <a:t>All these molecules play some of the most vital roles without which the proper functioning, coordination, and efficiency of biological systems is not possible. </a:t>
            </a:r>
          </a:p>
          <a:p>
            <a:pPr marL="0" indent="0" algn="just">
              <a:buNone/>
            </a:pPr>
            <a:endParaRPr lang="en-IN" sz="2000" dirty="0" smtClean="0"/>
          </a:p>
          <a:p>
            <a:pPr marL="0" indent="0" algn="just">
              <a:buNone/>
            </a:pPr>
            <a:r>
              <a:rPr lang="en-IN" sz="2000" dirty="0" smtClean="0">
                <a:solidFill>
                  <a:srgbClr val="C00000"/>
                </a:solidFill>
              </a:rPr>
              <a:t>It is therefore important to learn about each of them in more detail and gain some useful insights about their roles and purposes in metabolic activities.</a:t>
            </a:r>
          </a:p>
          <a:p>
            <a:pPr algn="just"/>
            <a:endParaRPr lang="en-IN"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487362"/>
          </a:xfrm>
        </p:spPr>
        <p:txBody>
          <a:bodyPr>
            <a:noAutofit/>
          </a:bodyPr>
          <a:lstStyle/>
          <a:p>
            <a:pPr algn="l"/>
            <a:r>
              <a:rPr lang="en-US" sz="2800" b="1" dirty="0" smtClean="0">
                <a:solidFill>
                  <a:srgbClr val="002060"/>
                </a:solidFill>
              </a:rPr>
              <a:t>Types of Metabolism</a:t>
            </a:r>
            <a:endParaRPr lang="en-IN" sz="2800" b="1" dirty="0">
              <a:solidFill>
                <a:srgbClr val="002060"/>
              </a:solidFill>
            </a:endParaRPr>
          </a:p>
        </p:txBody>
      </p:sp>
      <p:sp>
        <p:nvSpPr>
          <p:cNvPr id="3" name="Content Placeholder 2"/>
          <p:cNvSpPr>
            <a:spLocks noGrp="1"/>
          </p:cNvSpPr>
          <p:nvPr>
            <p:ph idx="1"/>
          </p:nvPr>
        </p:nvSpPr>
        <p:spPr>
          <a:xfrm>
            <a:off x="304800" y="609600"/>
            <a:ext cx="8534400" cy="5638800"/>
          </a:xfrm>
        </p:spPr>
        <p:txBody>
          <a:bodyPr>
            <a:noAutofit/>
          </a:bodyPr>
          <a:lstStyle/>
          <a:p>
            <a:pPr marL="0" indent="0" algn="just">
              <a:buNone/>
            </a:pPr>
            <a:r>
              <a:rPr lang="en-IN" sz="2000" dirty="0" smtClean="0">
                <a:solidFill>
                  <a:srgbClr val="002060"/>
                </a:solidFill>
              </a:rPr>
              <a:t>Metabolism is the sum total of all the chemical reactions taking place in the cells of the living organisms. This involves both breaking and making of </a:t>
            </a:r>
            <a:r>
              <a:rPr lang="en-IN" sz="2000" dirty="0" err="1" smtClean="0">
                <a:solidFill>
                  <a:srgbClr val="002060"/>
                </a:solidFill>
              </a:rPr>
              <a:t>biomolecules</a:t>
            </a:r>
            <a:r>
              <a:rPr lang="en-IN" sz="2000" dirty="0" smtClean="0">
                <a:solidFill>
                  <a:srgbClr val="002060"/>
                </a:solidFill>
              </a:rPr>
              <a:t>. Catabolism and anabolism are two types of metabolism. </a:t>
            </a:r>
          </a:p>
          <a:p>
            <a:pPr marL="0" indent="0" algn="just">
              <a:buNone/>
            </a:pPr>
            <a:endParaRPr lang="en-IN" sz="1100" b="1" u="sng" dirty="0" smtClean="0">
              <a:hlinkClick r:id="rId2"/>
            </a:endParaRPr>
          </a:p>
          <a:p>
            <a:pPr marL="0" indent="0" algn="just">
              <a:buNone/>
            </a:pPr>
            <a:r>
              <a:rPr lang="en-IN" sz="2000" b="1" u="sng" dirty="0" smtClean="0">
                <a:solidFill>
                  <a:srgbClr val="C00000"/>
                </a:solidFill>
                <a:hlinkClick r:id="rId2"/>
              </a:rPr>
              <a:t>Catabolism</a:t>
            </a:r>
            <a:r>
              <a:rPr lang="en-IN" sz="2000" b="1" dirty="0" smtClean="0">
                <a:solidFill>
                  <a:srgbClr val="C00000"/>
                </a:solidFill>
              </a:rPr>
              <a:t> (</a:t>
            </a:r>
            <a:r>
              <a:rPr lang="en-IN" sz="2000" dirty="0" smtClean="0">
                <a:solidFill>
                  <a:srgbClr val="C00000"/>
                </a:solidFill>
              </a:rPr>
              <a:t>breaking of bonds) </a:t>
            </a:r>
            <a:r>
              <a:rPr lang="en-IN" sz="2000" b="1" dirty="0" smtClean="0">
                <a:solidFill>
                  <a:srgbClr val="C00000"/>
                </a:solidFill>
              </a:rPr>
              <a:t>i</a:t>
            </a:r>
            <a:r>
              <a:rPr lang="en-IN" sz="2000" dirty="0" smtClean="0">
                <a:solidFill>
                  <a:srgbClr val="C00000"/>
                </a:solidFill>
              </a:rPr>
              <a:t>s the </a:t>
            </a:r>
            <a:r>
              <a:rPr lang="en-IN" sz="2000" i="1" dirty="0" smtClean="0">
                <a:solidFill>
                  <a:srgbClr val="C00000"/>
                </a:solidFill>
              </a:rPr>
              <a:t>destructive metabolism</a:t>
            </a:r>
            <a:r>
              <a:rPr lang="en-IN" sz="2000" dirty="0" smtClean="0">
                <a:solidFill>
                  <a:srgbClr val="C00000"/>
                </a:solidFill>
              </a:rPr>
              <a:t> involves the breakdown and degradation of complex </a:t>
            </a:r>
            <a:r>
              <a:rPr lang="en-IN" sz="2000" dirty="0" err="1" smtClean="0">
                <a:solidFill>
                  <a:srgbClr val="C00000"/>
                </a:solidFill>
              </a:rPr>
              <a:t>biomolecules</a:t>
            </a:r>
            <a:r>
              <a:rPr lang="en-IN" sz="2000" dirty="0" smtClean="0">
                <a:solidFill>
                  <a:srgbClr val="C00000"/>
                </a:solidFill>
              </a:rPr>
              <a:t> to simpler monomers of </a:t>
            </a:r>
            <a:r>
              <a:rPr lang="en-IN" sz="2000" dirty="0" err="1" smtClean="0">
                <a:solidFill>
                  <a:srgbClr val="C00000"/>
                </a:solidFill>
              </a:rPr>
              <a:t>biochemicals</a:t>
            </a:r>
            <a:r>
              <a:rPr lang="en-IN" sz="2000" dirty="0" smtClean="0">
                <a:solidFill>
                  <a:srgbClr val="C00000"/>
                </a:solidFill>
              </a:rPr>
              <a:t>.</a:t>
            </a:r>
          </a:p>
          <a:p>
            <a:pPr marL="0" indent="0" algn="just">
              <a:buNone/>
            </a:pPr>
            <a:r>
              <a:rPr lang="en-IN" sz="2000" dirty="0" smtClean="0">
                <a:solidFill>
                  <a:srgbClr val="C00000"/>
                </a:solidFill>
              </a:rPr>
              <a:t>The </a:t>
            </a:r>
            <a:r>
              <a:rPr lang="en-IN" sz="2000" dirty="0" err="1" smtClean="0">
                <a:solidFill>
                  <a:srgbClr val="C00000"/>
                </a:solidFill>
              </a:rPr>
              <a:t>degradative</a:t>
            </a:r>
            <a:r>
              <a:rPr lang="en-IN" sz="2000" dirty="0" smtClean="0">
                <a:solidFill>
                  <a:srgbClr val="C00000"/>
                </a:solidFill>
              </a:rPr>
              <a:t> processes concerned with the breakdown of complex molecules to simpler ones, with a concomitant release of energy constitute catabolism. </a:t>
            </a:r>
          </a:p>
          <a:p>
            <a:pPr marL="0" indent="0" algn="just">
              <a:buNone/>
            </a:pPr>
            <a:endParaRPr lang="en-IN" sz="1100" dirty="0" smtClean="0"/>
          </a:p>
          <a:p>
            <a:pPr marL="0" indent="0" algn="just">
              <a:buNone/>
            </a:pPr>
            <a:r>
              <a:rPr lang="en-IN" sz="2000" dirty="0" smtClean="0">
                <a:solidFill>
                  <a:srgbClr val="002060"/>
                </a:solidFill>
              </a:rPr>
              <a:t>The process involves a series of metabolic pathways that are engaged in the conversion of macromolecules into simpler molecules that can be utilized as building blocks for other molecules that are required by cells to function such as glycogen, proteins and other triglycerides. </a:t>
            </a:r>
          </a:p>
          <a:p>
            <a:pPr marL="0" indent="0" algn="just">
              <a:buNone/>
            </a:pPr>
            <a:endParaRPr lang="en-IN" sz="1200" dirty="0" smtClean="0"/>
          </a:p>
          <a:p>
            <a:pPr marL="0" indent="0" algn="just">
              <a:buNone/>
            </a:pPr>
            <a:r>
              <a:rPr lang="en-IN" sz="2000" dirty="0" smtClean="0">
                <a:solidFill>
                  <a:srgbClr val="C00000"/>
                </a:solidFill>
              </a:rPr>
              <a:t>Few of these molecules are simply broken down into waste by products which may enter an alternate route to obtain usable energy. Some catabolic processes are –Citric acid cycle, Glycolysis, </a:t>
            </a:r>
            <a:r>
              <a:rPr lang="en-IN" sz="2000" dirty="0" err="1" smtClean="0">
                <a:solidFill>
                  <a:srgbClr val="C00000"/>
                </a:solidFill>
              </a:rPr>
              <a:t>Lipolysis</a:t>
            </a:r>
            <a:r>
              <a:rPr lang="en-IN" sz="2000" dirty="0" smtClean="0">
                <a:solidFill>
                  <a:srgbClr val="C00000"/>
                </a:solidFill>
              </a:rPr>
              <a:t> (breakdown of </a:t>
            </a:r>
            <a:r>
              <a:rPr lang="en-IN" sz="2000" dirty="0" err="1" smtClean="0">
                <a:solidFill>
                  <a:srgbClr val="C00000"/>
                </a:solidFill>
              </a:rPr>
              <a:t>triacylglycerols</a:t>
            </a:r>
            <a:r>
              <a:rPr lang="en-IN" sz="2000" dirty="0" smtClean="0">
                <a:solidFill>
                  <a:srgbClr val="C00000"/>
                </a:solidFill>
              </a:rPr>
              <a:t>), Oxidative deamination (amino a converted to </a:t>
            </a:r>
            <a:r>
              <a:rPr lang="en-IN" sz="2000" dirty="0" err="1" smtClean="0">
                <a:solidFill>
                  <a:srgbClr val="C00000"/>
                </a:solidFill>
              </a:rPr>
              <a:t>keto</a:t>
            </a:r>
            <a:r>
              <a:rPr lang="en-IN" sz="2000" dirty="0" smtClean="0">
                <a:solidFill>
                  <a:srgbClr val="C00000"/>
                </a:solidFill>
              </a:rPr>
              <a:t> acid), Muscle tissue breakdown.  </a:t>
            </a:r>
          </a:p>
          <a:p>
            <a:pPr algn="just">
              <a:buNone/>
            </a:pPr>
            <a:endParaRPr lang="en-IN"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534400" cy="5592763"/>
          </a:xfrm>
        </p:spPr>
        <p:txBody>
          <a:bodyPr>
            <a:normAutofit/>
          </a:bodyPr>
          <a:lstStyle/>
          <a:p>
            <a:pPr marL="0" indent="0" algn="just">
              <a:buNone/>
            </a:pPr>
            <a:r>
              <a:rPr lang="en-IN" sz="2000" b="1" u="sng" dirty="0" smtClean="0">
                <a:solidFill>
                  <a:srgbClr val="002060"/>
                </a:solidFill>
                <a:hlinkClick r:id="rId2"/>
              </a:rPr>
              <a:t>Anabolism</a:t>
            </a:r>
            <a:r>
              <a:rPr lang="en-IN" sz="2000" dirty="0" smtClean="0">
                <a:solidFill>
                  <a:srgbClr val="002060"/>
                </a:solidFill>
              </a:rPr>
              <a:t> (making of bonds) </a:t>
            </a:r>
            <a:r>
              <a:rPr lang="en-IN" sz="2000" b="1" dirty="0" smtClean="0">
                <a:solidFill>
                  <a:srgbClr val="002060"/>
                </a:solidFill>
              </a:rPr>
              <a:t>i</a:t>
            </a:r>
            <a:r>
              <a:rPr lang="en-IN" sz="2000" dirty="0" smtClean="0">
                <a:solidFill>
                  <a:srgbClr val="002060"/>
                </a:solidFill>
              </a:rPr>
              <a:t>s the </a:t>
            </a:r>
            <a:r>
              <a:rPr lang="en-IN" sz="2000" i="1" dirty="0" smtClean="0">
                <a:solidFill>
                  <a:srgbClr val="002060"/>
                </a:solidFill>
              </a:rPr>
              <a:t>constructive metabolism</a:t>
            </a:r>
            <a:r>
              <a:rPr lang="en-IN" sz="2000" dirty="0" smtClean="0">
                <a:solidFill>
                  <a:srgbClr val="002060"/>
                </a:solidFill>
              </a:rPr>
              <a:t> involves </a:t>
            </a:r>
            <a:r>
              <a:rPr lang="en-IN" sz="2000" u="sng" dirty="0" smtClean="0">
                <a:solidFill>
                  <a:srgbClr val="002060"/>
                </a:solidFill>
                <a:hlinkClick r:id="rId3"/>
              </a:rPr>
              <a:t>synthesis</a:t>
            </a:r>
            <a:r>
              <a:rPr lang="en-IN" sz="2000" dirty="0" smtClean="0">
                <a:solidFill>
                  <a:srgbClr val="002060"/>
                </a:solidFill>
              </a:rPr>
              <a:t> and production of complex molecules from simpler </a:t>
            </a:r>
            <a:r>
              <a:rPr lang="en-IN" sz="2000" u="sng" dirty="0" smtClean="0">
                <a:solidFill>
                  <a:srgbClr val="002060"/>
                </a:solidFill>
                <a:hlinkClick r:id="rId4"/>
              </a:rPr>
              <a:t>monomers</a:t>
            </a:r>
            <a:r>
              <a:rPr lang="en-IN" sz="2000" dirty="0" smtClean="0">
                <a:solidFill>
                  <a:srgbClr val="002060"/>
                </a:solidFill>
              </a:rPr>
              <a:t> of </a:t>
            </a:r>
            <a:r>
              <a:rPr lang="en-IN" sz="2000" dirty="0" err="1" smtClean="0">
                <a:solidFill>
                  <a:srgbClr val="002060"/>
                </a:solidFill>
              </a:rPr>
              <a:t>biochemicals</a:t>
            </a:r>
            <a:r>
              <a:rPr lang="en-IN" sz="2000" dirty="0" smtClean="0">
                <a:solidFill>
                  <a:srgbClr val="002060"/>
                </a:solidFill>
              </a:rPr>
              <a:t>.</a:t>
            </a:r>
          </a:p>
          <a:p>
            <a:pPr algn="just">
              <a:buNone/>
            </a:pPr>
            <a:endParaRPr lang="en-IN" sz="2000" dirty="0" smtClean="0">
              <a:solidFill>
                <a:srgbClr val="C00000"/>
              </a:solidFill>
            </a:endParaRPr>
          </a:p>
          <a:p>
            <a:pPr marL="0" indent="0" algn="just">
              <a:buNone/>
            </a:pPr>
            <a:r>
              <a:rPr lang="en-IN" sz="2000" dirty="0" smtClean="0">
                <a:solidFill>
                  <a:srgbClr val="C00000"/>
                </a:solidFill>
              </a:rPr>
              <a:t>The biosynthetic reactions involving the formation of complex molecules from simple precursors constitute anabolism. Thus anabolism is the sequence of enzyme catalyzed reactions in which nutrients are used to form comparatively complex molecules in the living cells with moderately simpler structures. </a:t>
            </a:r>
          </a:p>
          <a:p>
            <a:pPr marL="0" indent="0" algn="just">
              <a:buNone/>
            </a:pPr>
            <a:endParaRPr lang="en-IN" sz="2000" dirty="0" smtClean="0"/>
          </a:p>
          <a:p>
            <a:pPr marL="0" indent="0" algn="just">
              <a:buNone/>
            </a:pPr>
            <a:r>
              <a:rPr lang="en-IN" sz="2000" dirty="0" smtClean="0">
                <a:solidFill>
                  <a:srgbClr val="002060"/>
                </a:solidFill>
              </a:rPr>
              <a:t>The process of anabolism is also referred to as biosynthesis. The process includes the production of components of cells such as proteins, carbohydrates, lipids which require energy in the form of ATP which are energy rich compounds. </a:t>
            </a:r>
          </a:p>
          <a:p>
            <a:pPr marL="0" indent="0" algn="just">
              <a:buNone/>
            </a:pPr>
            <a:endParaRPr lang="en-IN" sz="2000" dirty="0" smtClean="0"/>
          </a:p>
          <a:p>
            <a:pPr marL="0" indent="0" algn="just">
              <a:buNone/>
            </a:pPr>
            <a:r>
              <a:rPr lang="en-IN" sz="2000" dirty="0" smtClean="0">
                <a:solidFill>
                  <a:srgbClr val="C00000"/>
                </a:solidFill>
              </a:rPr>
              <a:t>These compounds are synthesized during the breakdown processes such as catabolism. </a:t>
            </a:r>
            <a:r>
              <a:rPr lang="en-IN" sz="2000" dirty="0" err="1" smtClean="0">
                <a:solidFill>
                  <a:srgbClr val="C00000"/>
                </a:solidFill>
              </a:rPr>
              <a:t>Anabolinc</a:t>
            </a:r>
            <a:r>
              <a:rPr lang="en-IN" sz="2000" dirty="0" smtClean="0">
                <a:solidFill>
                  <a:srgbClr val="C00000"/>
                </a:solidFill>
              </a:rPr>
              <a:t> processes in growing cell control catabolic processes.</a:t>
            </a:r>
            <a:endParaRPr lang="en-IN" sz="2000"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534400" cy="6019800"/>
          </a:xfrm>
        </p:spPr>
        <p:txBody>
          <a:bodyPr>
            <a:normAutofit fontScale="92500" lnSpcReduction="10000"/>
          </a:bodyPr>
          <a:lstStyle/>
          <a:p>
            <a:pPr marL="0" indent="0" algn="just">
              <a:buNone/>
            </a:pPr>
            <a:r>
              <a:rPr lang="en-IN" sz="2400" dirty="0" smtClean="0">
                <a:solidFill>
                  <a:srgbClr val="C00000"/>
                </a:solidFill>
              </a:rPr>
              <a:t>A clear demarcation between catabolism and anabolism is rather difficult. </a:t>
            </a:r>
          </a:p>
          <a:p>
            <a:pPr marL="0" indent="0" algn="just">
              <a:buNone/>
            </a:pPr>
            <a:endParaRPr lang="en-IN" sz="1100" dirty="0" smtClean="0"/>
          </a:p>
          <a:p>
            <a:pPr marL="0" indent="0" algn="just">
              <a:buNone/>
            </a:pPr>
            <a:r>
              <a:rPr lang="en-IN" sz="2400" dirty="0" smtClean="0"/>
              <a:t>Since there are several intermediates common to both the processes. The term </a:t>
            </a:r>
            <a:r>
              <a:rPr lang="en-IN" sz="2400" b="1" dirty="0" err="1" smtClean="0">
                <a:solidFill>
                  <a:srgbClr val="C00000"/>
                </a:solidFill>
              </a:rPr>
              <a:t>amphibolism</a:t>
            </a:r>
            <a:r>
              <a:rPr lang="en-IN" sz="2400" dirty="0" smtClean="0"/>
              <a:t> is also in use for reactions which are both catabolic and anabolic in nature. For </a:t>
            </a:r>
            <a:r>
              <a:rPr lang="en-IN" sz="2400" dirty="0" err="1" smtClean="0"/>
              <a:t>eg</a:t>
            </a:r>
            <a:r>
              <a:rPr lang="en-IN" sz="2400" dirty="0" smtClean="0"/>
              <a:t>. Citric acid cycle (Krebs cycle) – it is </a:t>
            </a:r>
            <a:r>
              <a:rPr lang="en-IN" sz="2400" dirty="0" err="1" smtClean="0"/>
              <a:t>amphibolic</a:t>
            </a:r>
            <a:r>
              <a:rPr lang="en-IN" sz="2400" dirty="0" smtClean="0"/>
              <a:t> pathway because it functions in both the </a:t>
            </a:r>
            <a:r>
              <a:rPr lang="en-IN" sz="2400" dirty="0" err="1" smtClean="0"/>
              <a:t>degradative</a:t>
            </a:r>
            <a:r>
              <a:rPr lang="en-IN" sz="2400" dirty="0" smtClean="0"/>
              <a:t> and biosynthetic processes.</a:t>
            </a:r>
          </a:p>
          <a:p>
            <a:pPr algn="just">
              <a:buNone/>
            </a:pPr>
            <a:endParaRPr lang="en-IN" sz="1100" dirty="0" smtClean="0"/>
          </a:p>
          <a:p>
            <a:pPr marL="0" indent="0" algn="just">
              <a:buNone/>
            </a:pPr>
            <a:r>
              <a:rPr lang="en-IN" sz="2400" dirty="0" smtClean="0">
                <a:solidFill>
                  <a:srgbClr val="C00000"/>
                </a:solidFill>
              </a:rPr>
              <a:t>The anabolic and catabolic pathways are not reversible and operate independently. </a:t>
            </a:r>
          </a:p>
          <a:p>
            <a:pPr marL="0" indent="0" algn="just">
              <a:buNone/>
            </a:pPr>
            <a:endParaRPr lang="en-IN" sz="1100" dirty="0" smtClean="0"/>
          </a:p>
          <a:p>
            <a:pPr marL="0" indent="0" algn="just">
              <a:buNone/>
            </a:pPr>
            <a:r>
              <a:rPr lang="en-IN" sz="2400" dirty="0" smtClean="0"/>
              <a:t>As such the metabolic pathways occur in specific cellular locations (</a:t>
            </a:r>
            <a:r>
              <a:rPr lang="en-IN" sz="2400" dirty="0" smtClean="0">
                <a:solidFill>
                  <a:srgbClr val="C00000"/>
                </a:solidFill>
              </a:rPr>
              <a:t>mitochondria, </a:t>
            </a:r>
            <a:r>
              <a:rPr lang="en-IN" sz="2400" dirty="0" err="1" smtClean="0">
                <a:solidFill>
                  <a:srgbClr val="C00000"/>
                </a:solidFill>
              </a:rPr>
              <a:t>microsomes</a:t>
            </a:r>
            <a:r>
              <a:rPr lang="en-IN" sz="2400" dirty="0" smtClean="0"/>
              <a:t>, etc.) are controlled by different regulatory signals. </a:t>
            </a:r>
          </a:p>
          <a:p>
            <a:pPr marL="0" indent="0" algn="just">
              <a:buNone/>
            </a:pPr>
            <a:endParaRPr lang="en-IN" sz="1200" dirty="0" smtClean="0"/>
          </a:p>
          <a:p>
            <a:pPr marL="0" indent="0" algn="just">
              <a:buNone/>
            </a:pPr>
            <a:r>
              <a:rPr lang="en-IN" sz="2400" dirty="0" smtClean="0"/>
              <a:t>Intermediary metabolism refers to the entire range of catabolic and anabolic reactions, not involving nucleic acid. Energy metabolism deals with the metabolic pathways concerned with the storage and liberation of energy.  </a:t>
            </a:r>
          </a:p>
          <a:p>
            <a:pPr algn="just">
              <a:buNone/>
            </a:pPr>
            <a:endParaRPr lang="en-IN"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686800" cy="6248400"/>
          </a:xfrm>
        </p:spPr>
        <p:txBody>
          <a:bodyPr>
            <a:normAutofit lnSpcReduction="10000"/>
          </a:bodyPr>
          <a:lstStyle/>
          <a:p>
            <a:pPr marL="0" indent="0" algn="just">
              <a:buNone/>
            </a:pPr>
            <a:r>
              <a:rPr lang="en-IN" sz="2000" dirty="0" smtClean="0">
                <a:solidFill>
                  <a:srgbClr val="002060"/>
                </a:solidFill>
              </a:rPr>
              <a:t>All metabolic changes take place in multiple reactions and follow a particular pathway called the metabolic pathway. The metabolic pathway includes a series of reactions. </a:t>
            </a:r>
          </a:p>
          <a:p>
            <a:pPr marL="0" indent="0" algn="just">
              <a:buNone/>
            </a:pPr>
            <a:endParaRPr lang="en-IN" sz="1200" dirty="0" smtClean="0"/>
          </a:p>
          <a:p>
            <a:pPr marL="0" indent="0" algn="just">
              <a:buNone/>
            </a:pPr>
            <a:r>
              <a:rPr lang="en-IN" sz="2000" dirty="0" smtClean="0">
                <a:solidFill>
                  <a:srgbClr val="002060"/>
                </a:solidFill>
              </a:rPr>
              <a:t>The metabolite flow, the rate, and direction at which metabolism takes place are called the dynamic state of body constituents. All metabolic reactions are catalyzed by a set of </a:t>
            </a:r>
            <a:r>
              <a:rPr lang="en-IN" sz="2000" dirty="0" err="1" smtClean="0">
                <a:solidFill>
                  <a:srgbClr val="002060"/>
                </a:solidFill>
              </a:rPr>
              <a:t>proteinaceous</a:t>
            </a:r>
            <a:r>
              <a:rPr lang="en-IN" sz="2000" dirty="0" smtClean="0">
                <a:solidFill>
                  <a:srgbClr val="002060"/>
                </a:solidFill>
              </a:rPr>
              <a:t> compounds called enzymes.</a:t>
            </a:r>
          </a:p>
          <a:p>
            <a:pPr>
              <a:buNone/>
            </a:pPr>
            <a:endParaRPr lang="en-IN" sz="1400" dirty="0" smtClean="0">
              <a:solidFill>
                <a:srgbClr val="C00000"/>
              </a:solidFill>
            </a:endParaRPr>
          </a:p>
          <a:p>
            <a:pPr marL="0" indent="0" algn="just">
              <a:buNone/>
            </a:pPr>
            <a:r>
              <a:rPr lang="en-IN" sz="2000" dirty="0" smtClean="0">
                <a:solidFill>
                  <a:srgbClr val="C00000"/>
                </a:solidFill>
              </a:rPr>
              <a:t>Hence, metabolism is an enzyme-catalyzed reaction which provides </a:t>
            </a:r>
            <a:r>
              <a:rPr lang="en-IN" sz="2000" dirty="0" err="1" smtClean="0">
                <a:solidFill>
                  <a:srgbClr val="C00000"/>
                </a:solidFill>
              </a:rPr>
              <a:t>biomolecules</a:t>
            </a:r>
            <a:r>
              <a:rPr lang="en-IN" sz="2000" dirty="0" smtClean="0">
                <a:solidFill>
                  <a:srgbClr val="C00000"/>
                </a:solidFill>
              </a:rPr>
              <a:t>, needed by the cells for growth, maintenance, and repair etc. </a:t>
            </a:r>
          </a:p>
          <a:p>
            <a:pPr marL="0" indent="0" algn="just">
              <a:buNone/>
            </a:pPr>
            <a:endParaRPr lang="en-IN" sz="1600" dirty="0" smtClean="0"/>
          </a:p>
          <a:p>
            <a:pPr marL="0" indent="0" algn="just">
              <a:buNone/>
            </a:pPr>
            <a:r>
              <a:rPr lang="en-IN" sz="2000" dirty="0" smtClean="0"/>
              <a:t>Thus the purposes of metabolic pathways can be summarized in the below three points:</a:t>
            </a:r>
          </a:p>
          <a:p>
            <a:pPr marL="0" indent="0" algn="just">
              <a:buNone/>
            </a:pPr>
            <a:endParaRPr lang="en-IN" sz="1050" dirty="0" smtClean="0"/>
          </a:p>
          <a:p>
            <a:pPr lvl="1" algn="just">
              <a:buFont typeface="Wingdings" pitchFamily="2" charset="2"/>
              <a:buChar char="Ø"/>
            </a:pPr>
            <a:r>
              <a:rPr lang="en-IN" sz="2000" dirty="0" smtClean="0">
                <a:solidFill>
                  <a:srgbClr val="C00000"/>
                </a:solidFill>
              </a:rPr>
              <a:t>To extract energy from the food for cellular activities.</a:t>
            </a:r>
          </a:p>
          <a:p>
            <a:pPr lvl="1" algn="just">
              <a:buNone/>
            </a:pPr>
            <a:endParaRPr lang="en-IN" sz="2000" dirty="0" smtClean="0"/>
          </a:p>
          <a:p>
            <a:pPr lvl="1" algn="just">
              <a:buFont typeface="Wingdings" pitchFamily="2" charset="2"/>
              <a:buChar char="Ø"/>
            </a:pPr>
            <a:r>
              <a:rPr lang="en-IN" sz="2000" dirty="0" smtClean="0">
                <a:solidFill>
                  <a:srgbClr val="C00000"/>
                </a:solidFill>
              </a:rPr>
              <a:t>To convert food to building blocks, to synthesize </a:t>
            </a:r>
            <a:r>
              <a:rPr lang="en-IN" sz="2000" dirty="0" err="1" smtClean="0">
                <a:solidFill>
                  <a:srgbClr val="C00000"/>
                </a:solidFill>
              </a:rPr>
              <a:t>biomolecules</a:t>
            </a:r>
            <a:r>
              <a:rPr lang="en-IN" sz="2000" dirty="0" smtClean="0">
                <a:solidFill>
                  <a:srgbClr val="C00000"/>
                </a:solidFill>
              </a:rPr>
              <a:t> such as carbohydrates, proteins, lipids and nucleic acids.</a:t>
            </a:r>
          </a:p>
          <a:p>
            <a:pPr lvl="1" algn="just">
              <a:buFont typeface="Wingdings" pitchFamily="2" charset="2"/>
              <a:buChar char="Ø"/>
            </a:pPr>
            <a:endParaRPr lang="en-IN" sz="2000" dirty="0" smtClean="0"/>
          </a:p>
          <a:p>
            <a:pPr lvl="1" algn="just">
              <a:buFont typeface="Wingdings" pitchFamily="2" charset="2"/>
              <a:buChar char="Ø"/>
            </a:pPr>
            <a:r>
              <a:rPr lang="en-IN" sz="2000" dirty="0" smtClean="0">
                <a:solidFill>
                  <a:srgbClr val="C00000"/>
                </a:solidFill>
              </a:rPr>
              <a:t>To eliminate waste and toxic products</a:t>
            </a:r>
            <a:r>
              <a:rPr lang="en-IN" sz="1600" dirty="0" smtClean="0">
                <a:solidFill>
                  <a:srgbClr val="C00000"/>
                </a:solidFill>
              </a:rPr>
              <a:t>.</a:t>
            </a:r>
          </a:p>
          <a:p>
            <a:endParaRPr lang="en-IN"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486400"/>
            <a:ext cx="8229600" cy="1143000"/>
          </a:xfrm>
        </p:spPr>
        <p:txBody>
          <a:bodyPr>
            <a:noAutofit/>
          </a:bodyPr>
          <a:lstStyle/>
          <a:p>
            <a:r>
              <a:rPr lang="en-IN" sz="2000" dirty="0" smtClean="0"/>
              <a:t>Metabolic processes are tightly-regulated, interlinked processes that aid in molecular conversions from one form to another</a:t>
            </a:r>
            <a:endParaRPr lang="en-IN" sz="2000" dirty="0"/>
          </a:p>
        </p:txBody>
      </p:sp>
      <p:pic>
        <p:nvPicPr>
          <p:cNvPr id="4" name="Picture 3"/>
          <p:cNvPicPr/>
          <p:nvPr/>
        </p:nvPicPr>
        <p:blipFill>
          <a:blip r:embed="rId2" cstate="print"/>
          <a:srcRect/>
          <a:stretch>
            <a:fillRect/>
          </a:stretch>
        </p:blipFill>
        <p:spPr bwMode="auto">
          <a:xfrm>
            <a:off x="304800" y="304800"/>
            <a:ext cx="85344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39762"/>
          </a:xfrm>
        </p:spPr>
        <p:txBody>
          <a:bodyPr>
            <a:noAutofit/>
          </a:bodyPr>
          <a:lstStyle/>
          <a:p>
            <a:r>
              <a:rPr lang="en-IN" sz="2800" b="1" dirty="0" smtClean="0"/>
              <a:t/>
            </a:r>
            <a:br>
              <a:rPr lang="en-IN" sz="2800" b="1" dirty="0" smtClean="0"/>
            </a:br>
            <a:r>
              <a:rPr lang="en-IN" sz="2800" b="1" dirty="0" smtClean="0"/>
              <a:t> Regulation of metabolism </a:t>
            </a:r>
            <a:r>
              <a:rPr lang="en-IN" sz="2800" dirty="0" smtClean="0"/>
              <a:t/>
            </a:r>
            <a:br>
              <a:rPr lang="en-IN" sz="2800" dirty="0" smtClean="0"/>
            </a:br>
            <a:endParaRPr lang="en-IN" sz="2800" dirty="0"/>
          </a:p>
        </p:txBody>
      </p:sp>
      <p:sp>
        <p:nvSpPr>
          <p:cNvPr id="3" name="Content Placeholder 2"/>
          <p:cNvSpPr>
            <a:spLocks noGrp="1"/>
          </p:cNvSpPr>
          <p:nvPr>
            <p:ph idx="1"/>
          </p:nvPr>
        </p:nvSpPr>
        <p:spPr>
          <a:xfrm>
            <a:off x="228600" y="838200"/>
            <a:ext cx="8686800" cy="5287963"/>
          </a:xfrm>
        </p:spPr>
        <p:txBody>
          <a:bodyPr>
            <a:normAutofit fontScale="92500"/>
          </a:bodyPr>
          <a:lstStyle/>
          <a:p>
            <a:pPr marL="0" indent="0" algn="just">
              <a:buNone/>
            </a:pPr>
            <a:endParaRPr lang="en-IN" sz="2400" dirty="0" smtClean="0"/>
          </a:p>
          <a:p>
            <a:pPr marL="0" indent="0" algn="just">
              <a:buNone/>
            </a:pPr>
            <a:r>
              <a:rPr lang="en-IN" sz="2400" dirty="0" smtClean="0"/>
              <a:t>For life to proceed in orderly fashion, the flow of metabolites participating in anabolic and catabolic pathways must be regulated. </a:t>
            </a:r>
          </a:p>
          <a:p>
            <a:pPr marL="0" indent="0" algn="just">
              <a:buNone/>
            </a:pPr>
            <a:endParaRPr lang="en-IN" sz="2400" dirty="0" smtClean="0"/>
          </a:p>
          <a:p>
            <a:pPr marL="0" indent="0" algn="just">
              <a:buNone/>
            </a:pPr>
            <a:r>
              <a:rPr lang="en-IN" sz="2400" dirty="0" smtClean="0"/>
              <a:t>Regulation of metabolic processes is achieved in a number of ways. Since all cellular reactions are catalysed by specific enzymes, the rate of metabolic pathway depends on the concentrations (also called levels) and catalytic efficiency of enzymes of that pathway. </a:t>
            </a:r>
          </a:p>
          <a:p>
            <a:pPr marL="0" indent="0" algn="just">
              <a:buNone/>
            </a:pPr>
            <a:endParaRPr lang="en-IN" sz="2400" dirty="0" smtClean="0"/>
          </a:p>
          <a:p>
            <a:pPr marL="0" indent="0" algn="just">
              <a:buNone/>
            </a:pPr>
            <a:r>
              <a:rPr lang="en-IN" sz="2400" dirty="0" smtClean="0"/>
              <a:t>Not all the enzymes of any pathway are under regulatory control, nor it is necessary to do so from the cellular economy point of view. An overall regulation is achieved by modulation of the rates of only some reactions which occur at critical points along the pathway, e.g., the first step or a branching point where more than one pathway meet, etc.</a:t>
            </a:r>
            <a:endParaRPr lang="en-IN"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19800"/>
          </a:xfrm>
        </p:spPr>
        <p:txBody>
          <a:bodyPr>
            <a:normAutofit lnSpcReduction="10000"/>
          </a:bodyPr>
          <a:lstStyle/>
          <a:p>
            <a:pPr marL="0" indent="0" algn="just">
              <a:buNone/>
            </a:pPr>
            <a:r>
              <a:rPr lang="en-IN" sz="2000" dirty="0" smtClean="0"/>
              <a:t>As the environments of most organisms are constantly changing, the reactions of metabolism must be finely </a:t>
            </a:r>
            <a:r>
              <a:rPr lang="en-IN" sz="2000" u="sng" dirty="0" smtClean="0">
                <a:hlinkClick r:id="rId2" tooltip="Control theory"/>
              </a:rPr>
              <a:t>regulated</a:t>
            </a:r>
            <a:r>
              <a:rPr lang="en-IN" sz="2000" dirty="0" smtClean="0"/>
              <a:t> to maintain a constant set of conditions within cells, a condition called </a:t>
            </a:r>
            <a:r>
              <a:rPr lang="en-IN" sz="2000" u="sng" dirty="0" smtClean="0">
                <a:hlinkClick r:id="rId3" tooltip="Homeostasis"/>
              </a:rPr>
              <a:t>homeostasis</a:t>
            </a:r>
            <a:r>
              <a:rPr lang="en-IN" sz="2000" dirty="0" smtClean="0"/>
              <a:t>. </a:t>
            </a:r>
          </a:p>
          <a:p>
            <a:pPr marL="0" indent="0" algn="just">
              <a:buNone/>
            </a:pPr>
            <a:endParaRPr lang="en-IN" sz="900" dirty="0" smtClean="0"/>
          </a:p>
          <a:p>
            <a:pPr marL="0" indent="0" algn="just">
              <a:buNone/>
            </a:pPr>
            <a:r>
              <a:rPr lang="en-IN" sz="2000" dirty="0" smtClean="0"/>
              <a:t>Metabolic regulation also allows organisms to respond to signals and interact actively with their environments. </a:t>
            </a:r>
          </a:p>
          <a:p>
            <a:pPr marL="0" indent="0" algn="just">
              <a:buNone/>
            </a:pPr>
            <a:endParaRPr lang="en-IN" sz="900" dirty="0" smtClean="0"/>
          </a:p>
          <a:p>
            <a:pPr marL="0" indent="0" algn="just">
              <a:buNone/>
            </a:pPr>
            <a:r>
              <a:rPr lang="en-IN" sz="2000" dirty="0" smtClean="0"/>
              <a:t>Two closely linked concepts are important for understanding how metabolic pathways are controlled. </a:t>
            </a:r>
          </a:p>
          <a:p>
            <a:pPr marL="0" indent="0" algn="just">
              <a:buNone/>
            </a:pPr>
            <a:endParaRPr lang="en-IN" sz="900" dirty="0" smtClean="0"/>
          </a:p>
          <a:p>
            <a:pPr marL="0" indent="0" algn="just">
              <a:buNone/>
            </a:pPr>
            <a:r>
              <a:rPr lang="en-IN" sz="2000" dirty="0" smtClean="0"/>
              <a:t>Firstly, the </a:t>
            </a:r>
            <a:r>
              <a:rPr lang="en-IN" sz="2000" i="1" dirty="0" smtClean="0">
                <a:solidFill>
                  <a:srgbClr val="FF0000"/>
                </a:solidFill>
              </a:rPr>
              <a:t>regulation</a:t>
            </a:r>
            <a:r>
              <a:rPr lang="en-IN" sz="2000" dirty="0" smtClean="0"/>
              <a:t> of an enzyme in a pathway is how its activity is increased and decreased in response to signals. </a:t>
            </a:r>
          </a:p>
          <a:p>
            <a:pPr marL="0" indent="0" algn="just">
              <a:buNone/>
            </a:pPr>
            <a:endParaRPr lang="en-IN" sz="1050" dirty="0" smtClean="0"/>
          </a:p>
          <a:p>
            <a:pPr marL="0" indent="0" algn="just">
              <a:buNone/>
            </a:pPr>
            <a:r>
              <a:rPr lang="en-IN" sz="2000" dirty="0" smtClean="0"/>
              <a:t>Secondly, the </a:t>
            </a:r>
            <a:r>
              <a:rPr lang="en-IN" sz="2000" i="1" dirty="0" smtClean="0">
                <a:solidFill>
                  <a:srgbClr val="FF0000"/>
                </a:solidFill>
              </a:rPr>
              <a:t>control</a:t>
            </a:r>
            <a:r>
              <a:rPr lang="en-IN" sz="2000" dirty="0" smtClean="0"/>
              <a:t> exerted by this enzyme is the effect that these changes in its activity have on the overall rate of the pathway (the </a:t>
            </a:r>
            <a:r>
              <a:rPr lang="en-IN" sz="2000" u="sng" dirty="0" smtClean="0">
                <a:hlinkClick r:id="rId4" tooltip="Flux"/>
              </a:rPr>
              <a:t>flux</a:t>
            </a:r>
            <a:r>
              <a:rPr lang="en-IN" sz="2000" dirty="0" smtClean="0"/>
              <a:t> through the pathway).</a:t>
            </a:r>
            <a:r>
              <a:rPr lang="en-IN" sz="2000" baseline="30000" dirty="0" smtClean="0"/>
              <a:t> </a:t>
            </a:r>
          </a:p>
          <a:p>
            <a:pPr marL="0" indent="0" algn="just">
              <a:buNone/>
            </a:pPr>
            <a:endParaRPr lang="en-IN" sz="1050" baseline="30000" dirty="0" smtClean="0"/>
          </a:p>
          <a:p>
            <a:pPr marL="0" indent="0" algn="just">
              <a:buNone/>
            </a:pPr>
            <a:r>
              <a:rPr lang="en-IN" sz="2000" dirty="0" smtClean="0"/>
              <a:t>For example, an enzyme may show large changes in activity (</a:t>
            </a:r>
            <a:r>
              <a:rPr lang="en-IN" sz="2000" i="1" dirty="0" smtClean="0"/>
              <a:t>i.e.</a:t>
            </a:r>
            <a:r>
              <a:rPr lang="en-IN" sz="2000" dirty="0" smtClean="0"/>
              <a:t> it is highly regulated) but if these changes have little effect on the flux of a metabolic pathway, then this enzyme is not involved in the control of the pathway.</a:t>
            </a:r>
          </a:p>
          <a:p>
            <a:pPr algn="just">
              <a:buNone/>
            </a:pPr>
            <a:endParaRPr lang="en-IN" sz="2000" dirty="0" smtClean="0"/>
          </a:p>
          <a:p>
            <a:pPr marL="0" indent="0" algn="just">
              <a:buNone/>
            </a:pPr>
            <a:r>
              <a:rPr lang="en-IN" sz="1300" dirty="0" smtClean="0">
                <a:solidFill>
                  <a:srgbClr val="FF0000"/>
                </a:solidFill>
              </a:rPr>
              <a:t>Flux</a:t>
            </a:r>
            <a:r>
              <a:rPr lang="en-IN" sz="1300" dirty="0" smtClean="0">
                <a:solidFill>
                  <a:srgbClr val="FF0000"/>
                </a:solidFill>
              </a:rPr>
              <a:t>, or metabolic flux is </a:t>
            </a:r>
            <a:r>
              <a:rPr lang="en-IN" sz="1300" b="1" dirty="0" smtClean="0">
                <a:solidFill>
                  <a:srgbClr val="FF0000"/>
                </a:solidFill>
              </a:rPr>
              <a:t>the rate of turnover of molecules through a metabolic pathway</a:t>
            </a:r>
            <a:r>
              <a:rPr lang="en-IN" sz="1300" dirty="0" smtClean="0">
                <a:solidFill>
                  <a:srgbClr val="FF0000"/>
                </a:solidFill>
              </a:rPr>
              <a:t>. Flux is regulated by the enzymes involved in a pathway.</a:t>
            </a:r>
            <a:endParaRPr lang="en-IN" sz="1300"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382000" cy="6019800"/>
          </a:xfrm>
        </p:spPr>
        <p:txBody>
          <a:bodyPr>
            <a:normAutofit/>
          </a:bodyPr>
          <a:lstStyle/>
          <a:p>
            <a:pPr marL="0" indent="0" algn="just">
              <a:buNone/>
            </a:pPr>
            <a:r>
              <a:rPr lang="en-IN" sz="2000" dirty="0" smtClean="0"/>
              <a:t>There are multiple levels of metabolic regulation - </a:t>
            </a:r>
            <a:r>
              <a:rPr lang="en-IN" sz="2000" dirty="0" smtClean="0">
                <a:solidFill>
                  <a:srgbClr val="0070C0"/>
                </a:solidFill>
              </a:rPr>
              <a:t>intrinsic and extrinsic regulation</a:t>
            </a:r>
            <a:endParaRPr lang="en-IN" sz="2000" dirty="0" smtClean="0"/>
          </a:p>
          <a:p>
            <a:pPr marL="0" indent="0" algn="just">
              <a:buNone/>
            </a:pPr>
            <a:endParaRPr lang="en-IN" sz="1100" dirty="0" smtClean="0"/>
          </a:p>
          <a:p>
            <a:pPr marL="0" indent="0" algn="just">
              <a:buNone/>
            </a:pPr>
            <a:r>
              <a:rPr lang="en-IN" sz="2000" dirty="0" smtClean="0"/>
              <a:t>In </a:t>
            </a:r>
            <a:r>
              <a:rPr lang="en-IN" sz="2000" u="sng" dirty="0" smtClean="0">
                <a:solidFill>
                  <a:srgbClr val="FF0000"/>
                </a:solidFill>
              </a:rPr>
              <a:t>intrinsic regulation</a:t>
            </a:r>
            <a:r>
              <a:rPr lang="en-IN" sz="2000" dirty="0" smtClean="0"/>
              <a:t>, </a:t>
            </a:r>
            <a:r>
              <a:rPr lang="en-IN" sz="2000" u="sng" dirty="0" smtClean="0"/>
              <a:t>the metabolic pathway self-regulates to respond to changes in the levels of substrates or products</a:t>
            </a:r>
            <a:r>
              <a:rPr lang="en-IN" sz="2000" dirty="0" smtClean="0"/>
              <a:t>; for example, a decrease in the amount of product can increase the </a:t>
            </a:r>
            <a:r>
              <a:rPr lang="en-IN" sz="2000" u="sng" dirty="0" smtClean="0">
                <a:hlinkClick r:id="rId2" tooltip="Flux"/>
              </a:rPr>
              <a:t>flux</a:t>
            </a:r>
            <a:r>
              <a:rPr lang="en-IN" sz="2000" dirty="0" smtClean="0"/>
              <a:t> (the rate of turnover of molecules) through the pathway to compensate. This type of regulation often involves </a:t>
            </a:r>
            <a:r>
              <a:rPr lang="en-IN" sz="2000" u="sng" dirty="0" err="1" smtClean="0">
                <a:solidFill>
                  <a:srgbClr val="FF0000"/>
                </a:solidFill>
                <a:hlinkClick r:id="rId3" tooltip="Allosteric regulation"/>
              </a:rPr>
              <a:t>allosteric</a:t>
            </a:r>
            <a:r>
              <a:rPr lang="en-IN" sz="2000" u="sng" dirty="0" smtClean="0">
                <a:solidFill>
                  <a:srgbClr val="FF0000"/>
                </a:solidFill>
                <a:hlinkClick r:id="rId3" tooltip="Allosteric regulation"/>
              </a:rPr>
              <a:t> regulation</a:t>
            </a:r>
            <a:r>
              <a:rPr lang="en-IN" sz="2000" dirty="0" smtClean="0"/>
              <a:t> of the activities of multiple enzymes in the pathway.</a:t>
            </a:r>
            <a:r>
              <a:rPr lang="en-IN" sz="2000" baseline="30000" dirty="0" smtClean="0"/>
              <a:t> </a:t>
            </a:r>
          </a:p>
          <a:p>
            <a:pPr marL="0" indent="0" algn="just">
              <a:buNone/>
            </a:pPr>
            <a:endParaRPr lang="en-IN" sz="1100" baseline="30000" dirty="0" smtClean="0"/>
          </a:p>
          <a:p>
            <a:pPr marL="0" indent="0" algn="just">
              <a:buNone/>
            </a:pPr>
            <a:r>
              <a:rPr lang="en-IN" sz="2000" dirty="0" smtClean="0">
                <a:solidFill>
                  <a:srgbClr val="FF0000"/>
                </a:solidFill>
              </a:rPr>
              <a:t>Extrinsic control </a:t>
            </a:r>
            <a:r>
              <a:rPr lang="en-IN" sz="2000" dirty="0" smtClean="0">
                <a:solidFill>
                  <a:srgbClr val="FF0000"/>
                </a:solidFill>
              </a:rPr>
              <a:t>(regulation) </a:t>
            </a:r>
            <a:r>
              <a:rPr lang="en-IN" sz="2000" dirty="0" smtClean="0"/>
              <a:t>involves </a:t>
            </a:r>
            <a:r>
              <a:rPr lang="en-IN" sz="2000" dirty="0" smtClean="0"/>
              <a:t>a cell in a multicellular </a:t>
            </a:r>
            <a:r>
              <a:rPr lang="en-IN" sz="2000" u="sng" dirty="0" smtClean="0"/>
              <a:t>organism changing its metabolism in response to signals from other cells</a:t>
            </a:r>
            <a:r>
              <a:rPr lang="en-IN" sz="2000" dirty="0" smtClean="0"/>
              <a:t>. These signals are usually in the form of water-soluble messengers such as </a:t>
            </a:r>
            <a:r>
              <a:rPr lang="en-IN" sz="2000" u="sng" dirty="0" smtClean="0">
                <a:hlinkClick r:id="rId4" tooltip="Hormone"/>
              </a:rPr>
              <a:t>hormones</a:t>
            </a:r>
            <a:r>
              <a:rPr lang="en-IN" sz="2000" dirty="0" smtClean="0"/>
              <a:t> and </a:t>
            </a:r>
            <a:r>
              <a:rPr lang="en-IN" sz="2000" u="sng" dirty="0" smtClean="0">
                <a:hlinkClick r:id="rId5" tooltip="Growth factor"/>
              </a:rPr>
              <a:t>growth factors</a:t>
            </a:r>
            <a:r>
              <a:rPr lang="en-IN" sz="2000" dirty="0" smtClean="0"/>
              <a:t> and are detected by specific </a:t>
            </a:r>
            <a:r>
              <a:rPr lang="en-IN" sz="2000" u="sng" dirty="0" smtClean="0">
                <a:hlinkClick r:id="rId6" tooltip="Receptor (biochemistry)"/>
              </a:rPr>
              <a:t>receptors</a:t>
            </a:r>
            <a:r>
              <a:rPr lang="en-IN" sz="2000" dirty="0" smtClean="0"/>
              <a:t> on the cell surface. These signals are then transmitted inside the cell by </a:t>
            </a:r>
            <a:r>
              <a:rPr lang="en-IN" sz="2000" u="sng" dirty="0" smtClean="0">
                <a:hlinkClick r:id="rId7" tooltip="Second messenger system"/>
              </a:rPr>
              <a:t>second messenger systems</a:t>
            </a:r>
            <a:r>
              <a:rPr lang="en-IN" sz="2000" dirty="0" smtClean="0"/>
              <a:t> that often involved the </a:t>
            </a:r>
            <a:r>
              <a:rPr lang="en-IN" sz="2000" u="sng" dirty="0" err="1" smtClean="0">
                <a:hlinkClick r:id="rId8" tooltip="Phosphorylation"/>
              </a:rPr>
              <a:t>phosphorylation</a:t>
            </a:r>
            <a:r>
              <a:rPr lang="en-IN" sz="2000" dirty="0" smtClean="0"/>
              <a:t> of proteins</a:t>
            </a:r>
            <a:r>
              <a:rPr lang="en-IN" sz="2000" dirty="0" smtClean="0"/>
              <a:t>.</a:t>
            </a:r>
          </a:p>
          <a:p>
            <a:pPr marL="0" indent="0" algn="just">
              <a:buNone/>
            </a:pPr>
            <a:endParaRPr lang="en-US" sz="2000" dirty="0" smtClean="0"/>
          </a:p>
          <a:p>
            <a:pPr marL="0" indent="0" algn="just">
              <a:buNone/>
            </a:pPr>
            <a:r>
              <a:rPr lang="en-IN" sz="1600" dirty="0" smtClean="0">
                <a:solidFill>
                  <a:srgbClr val="FF0000"/>
                </a:solidFill>
              </a:rPr>
              <a:t>Protein </a:t>
            </a:r>
            <a:r>
              <a:rPr lang="en-IN" sz="1600" dirty="0" err="1" smtClean="0">
                <a:solidFill>
                  <a:srgbClr val="FF0000"/>
                </a:solidFill>
              </a:rPr>
              <a:t>phosphorylation</a:t>
            </a:r>
            <a:r>
              <a:rPr lang="en-IN" sz="1600" dirty="0" smtClean="0">
                <a:solidFill>
                  <a:srgbClr val="FF0000"/>
                </a:solidFill>
              </a:rPr>
              <a:t> is a posttranslational modification (PTM) consisting of the addition of phosphate groups to specific amino acid residues on proteins. </a:t>
            </a:r>
            <a:endParaRPr lang="en-IN" sz="1600" dirty="0" smtClean="0">
              <a:solidFill>
                <a:srgbClr val="FF0000"/>
              </a:solidFill>
            </a:endParaRPr>
          </a:p>
          <a:p>
            <a:pPr>
              <a:buNone/>
            </a:pPr>
            <a:endParaRPr lang="en-IN"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382000" cy="5592763"/>
          </a:xfrm>
        </p:spPr>
        <p:txBody>
          <a:bodyPr>
            <a:normAutofit lnSpcReduction="10000"/>
          </a:bodyPr>
          <a:lstStyle/>
          <a:p>
            <a:pPr algn="just"/>
            <a:endParaRPr lang="en-IN" sz="2800" dirty="0" smtClean="0"/>
          </a:p>
          <a:p>
            <a:pPr algn="just"/>
            <a:r>
              <a:rPr lang="en-IN" sz="2800" dirty="0" smtClean="0"/>
              <a:t>Enzymes are central to metabolism since these are the biocatalysts catalyzing almost all cellular reactions. </a:t>
            </a:r>
          </a:p>
          <a:p>
            <a:pPr algn="just"/>
            <a:endParaRPr lang="en-IN" sz="2800" dirty="0" smtClean="0"/>
          </a:p>
          <a:p>
            <a:pPr algn="just"/>
            <a:r>
              <a:rPr lang="en-IN" sz="2800" dirty="0" smtClean="0"/>
              <a:t>These include slow but thermodynamically feasible reactions at ambient cellular conditions, which include biological pH, temperature, as well as the molar concentrations of the reactants and the products. </a:t>
            </a:r>
          </a:p>
          <a:p>
            <a:pPr algn="just"/>
            <a:endParaRPr lang="en-IN" sz="2800" dirty="0" smtClean="0"/>
          </a:p>
          <a:p>
            <a:pPr algn="just"/>
            <a:r>
              <a:rPr lang="en-IN" sz="2800" dirty="0" smtClean="0"/>
              <a:t>The metabolic pathways need to be modified in response to the cellular needs. This occurs through regulation of the activity of various enzymes.</a:t>
            </a:r>
            <a:endParaRPr lang="en-IN" sz="2800" dirty="0"/>
          </a:p>
        </p:txBody>
      </p:sp>
      <p:sp>
        <p:nvSpPr>
          <p:cNvPr id="4" name="Rectangle 3"/>
          <p:cNvSpPr/>
          <p:nvPr/>
        </p:nvSpPr>
        <p:spPr>
          <a:xfrm>
            <a:off x="3962400" y="86380"/>
            <a:ext cx="1440715" cy="523220"/>
          </a:xfrm>
          <a:prstGeom prst="rect">
            <a:avLst/>
          </a:prstGeom>
        </p:spPr>
        <p:txBody>
          <a:bodyPr wrap="none">
            <a:spAutoFit/>
          </a:bodyPr>
          <a:lstStyle/>
          <a:p>
            <a:pPr>
              <a:buNone/>
            </a:pPr>
            <a:r>
              <a:rPr lang="en-IN" sz="2800" b="1" dirty="0" smtClean="0"/>
              <a:t>ENZYME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IN" sz="3200" b="1" dirty="0" smtClean="0"/>
              <a:t>General Characteristics of Enzymes</a:t>
            </a:r>
            <a:endParaRPr lang="en-IN" sz="3200" dirty="0"/>
          </a:p>
        </p:txBody>
      </p:sp>
      <p:sp>
        <p:nvSpPr>
          <p:cNvPr id="3" name="Content Placeholder 2"/>
          <p:cNvSpPr>
            <a:spLocks noGrp="1"/>
          </p:cNvSpPr>
          <p:nvPr>
            <p:ph idx="1"/>
          </p:nvPr>
        </p:nvSpPr>
        <p:spPr>
          <a:xfrm>
            <a:off x="304800" y="1066800"/>
            <a:ext cx="8534400" cy="5059363"/>
          </a:xfrm>
        </p:spPr>
        <p:txBody>
          <a:bodyPr>
            <a:normAutofit fontScale="62500" lnSpcReduction="20000"/>
          </a:bodyPr>
          <a:lstStyle/>
          <a:p>
            <a:pPr marL="0" indent="0" algn="just">
              <a:buNone/>
            </a:pPr>
            <a:r>
              <a:rPr lang="en-IN" dirty="0" smtClean="0"/>
              <a:t>Usually a </a:t>
            </a:r>
            <a:r>
              <a:rPr lang="en-IN" b="1" dirty="0" smtClean="0"/>
              <a:t>protein, acting as catalyst in specific biochemical reaction</a:t>
            </a:r>
          </a:p>
          <a:p>
            <a:pPr>
              <a:buNone/>
            </a:pPr>
            <a:endParaRPr lang="en-IN" dirty="0" smtClean="0"/>
          </a:p>
          <a:p>
            <a:pPr>
              <a:buNone/>
            </a:pPr>
            <a:r>
              <a:rPr lang="en-IN" dirty="0" smtClean="0"/>
              <a:t>Every reaction in the cell requires its own specific enzyme</a:t>
            </a:r>
          </a:p>
          <a:p>
            <a:pPr>
              <a:buNone/>
            </a:pPr>
            <a:endParaRPr lang="en-IN" dirty="0" smtClean="0"/>
          </a:p>
          <a:p>
            <a:pPr>
              <a:buNone/>
            </a:pPr>
            <a:r>
              <a:rPr lang="en-IN" dirty="0" smtClean="0"/>
              <a:t>Each cell in the human body contains 1,000s of different enzymes</a:t>
            </a:r>
          </a:p>
          <a:p>
            <a:pPr>
              <a:buNone/>
            </a:pPr>
            <a:r>
              <a:rPr lang="en-IN" dirty="0" smtClean="0"/>
              <a:t>	</a:t>
            </a:r>
          </a:p>
          <a:p>
            <a:pPr>
              <a:buNone/>
            </a:pPr>
            <a:r>
              <a:rPr lang="en-IN" dirty="0" smtClean="0"/>
              <a:t>Most enzymes are globular proteins</a:t>
            </a:r>
          </a:p>
          <a:p>
            <a:pPr>
              <a:buNone/>
            </a:pPr>
            <a:endParaRPr lang="en-IN" dirty="0" smtClean="0"/>
          </a:p>
          <a:p>
            <a:pPr>
              <a:buNone/>
            </a:pPr>
            <a:r>
              <a:rPr lang="en-IN" dirty="0" smtClean="0"/>
              <a:t>A few enzymes are made of RNA</a:t>
            </a:r>
          </a:p>
          <a:p>
            <a:pPr>
              <a:buNone/>
            </a:pPr>
            <a:endParaRPr lang="en-IN" dirty="0" smtClean="0"/>
          </a:p>
          <a:p>
            <a:pPr>
              <a:buNone/>
            </a:pPr>
            <a:r>
              <a:rPr lang="en-IN" dirty="0" smtClean="0"/>
              <a:t>Catalyze biochemical reactions involving nucleic acids</a:t>
            </a:r>
          </a:p>
          <a:p>
            <a:pPr>
              <a:buNone/>
            </a:pPr>
            <a:endParaRPr lang="en-IN" dirty="0" smtClean="0"/>
          </a:p>
          <a:p>
            <a:pPr>
              <a:buNone/>
            </a:pPr>
            <a:r>
              <a:rPr lang="en-IN" dirty="0" smtClean="0"/>
              <a:t>Enzymes undergo all the reactions of proteins</a:t>
            </a:r>
          </a:p>
          <a:p>
            <a:pPr>
              <a:buNone/>
            </a:pPr>
            <a:endParaRPr lang="en-IN" dirty="0" smtClean="0"/>
          </a:p>
          <a:p>
            <a:pPr>
              <a:buNone/>
            </a:pPr>
            <a:r>
              <a:rPr lang="en-IN" dirty="0" smtClean="0"/>
              <a:t>Enzymes </a:t>
            </a:r>
            <a:r>
              <a:rPr lang="en-IN" dirty="0" err="1" smtClean="0"/>
              <a:t>denaturation</a:t>
            </a:r>
            <a:r>
              <a:rPr lang="en-IN" dirty="0" smtClean="0"/>
              <a:t> due to pH or temperature change </a:t>
            </a:r>
          </a:p>
          <a:p>
            <a:pPr>
              <a:buNone/>
            </a:pPr>
            <a:r>
              <a:rPr lang="en-IN" dirty="0" smtClean="0"/>
              <a:t>	A person suffering high fever runs the risk of denaturing certain enzymes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57200"/>
          </a:xfrm>
        </p:spPr>
        <p:txBody>
          <a:bodyPr>
            <a:noAutofit/>
          </a:bodyPr>
          <a:lstStyle/>
          <a:p>
            <a:pPr algn="l"/>
            <a:r>
              <a:rPr lang="en-US" sz="2800" b="1" dirty="0" smtClean="0"/>
              <a:t>Discovery</a:t>
            </a:r>
            <a:endParaRPr lang="en-IN" sz="2800" b="1" dirty="0"/>
          </a:p>
        </p:txBody>
      </p:sp>
      <p:sp>
        <p:nvSpPr>
          <p:cNvPr id="3" name="Content Placeholder 2"/>
          <p:cNvSpPr>
            <a:spLocks noGrp="1"/>
          </p:cNvSpPr>
          <p:nvPr>
            <p:ph idx="1"/>
          </p:nvPr>
        </p:nvSpPr>
        <p:spPr>
          <a:xfrm>
            <a:off x="381000" y="609600"/>
            <a:ext cx="8305800" cy="5516563"/>
          </a:xfrm>
        </p:spPr>
        <p:txBody>
          <a:bodyPr>
            <a:noAutofit/>
          </a:bodyPr>
          <a:lstStyle/>
          <a:p>
            <a:pPr algn="just"/>
            <a:r>
              <a:rPr lang="en-IN" sz="2000" dirty="0" smtClean="0"/>
              <a:t>Discovered in yeast for the first time, the biocatalysts were called “enzyme” by Wilhelm </a:t>
            </a:r>
            <a:r>
              <a:rPr lang="en-IN" sz="2000" dirty="0" err="1" smtClean="0"/>
              <a:t>Kuhne</a:t>
            </a:r>
            <a:r>
              <a:rPr lang="en-IN" sz="2000" dirty="0" smtClean="0"/>
              <a:t> in 1878 (Greek </a:t>
            </a:r>
            <a:r>
              <a:rPr lang="en-IN" sz="2000" b="1" dirty="0" smtClean="0"/>
              <a:t>en</a:t>
            </a:r>
            <a:r>
              <a:rPr lang="en-IN" sz="2000" dirty="0" smtClean="0"/>
              <a:t> - in; </a:t>
            </a:r>
            <a:r>
              <a:rPr lang="en-IN" sz="2000" b="1" dirty="0" err="1" smtClean="0"/>
              <a:t>zyme</a:t>
            </a:r>
            <a:r>
              <a:rPr lang="en-IN" sz="2000" dirty="0" smtClean="0"/>
              <a:t> – yeast) i.e. “in yeast”</a:t>
            </a:r>
          </a:p>
          <a:p>
            <a:pPr algn="just">
              <a:buNone/>
            </a:pPr>
            <a:endParaRPr lang="en-IN" sz="1050" dirty="0" smtClean="0"/>
          </a:p>
          <a:p>
            <a:pPr algn="just"/>
            <a:r>
              <a:rPr lang="en-IN" sz="2000" dirty="0" smtClean="0"/>
              <a:t>Earlier Louis Pasteur had called these vital factors present in intact yeast cells as “ferments,” since these were thought to be responsible for carrying out fermentation. </a:t>
            </a:r>
          </a:p>
          <a:p>
            <a:pPr algn="just">
              <a:buNone/>
            </a:pPr>
            <a:endParaRPr lang="en-IN" sz="1050" dirty="0" smtClean="0"/>
          </a:p>
          <a:p>
            <a:pPr algn="just"/>
            <a:r>
              <a:rPr lang="en-IN" sz="2000" dirty="0" smtClean="0"/>
              <a:t>Chemical nature of enzymes was not established till the time Sumner crystallized </a:t>
            </a:r>
            <a:r>
              <a:rPr lang="en-IN" sz="2000" i="1" dirty="0" smtClean="0"/>
              <a:t>urease</a:t>
            </a:r>
            <a:r>
              <a:rPr lang="en-IN" sz="2000" dirty="0" smtClean="0"/>
              <a:t> from jack beans and established their </a:t>
            </a:r>
            <a:r>
              <a:rPr lang="en-IN" sz="2000" dirty="0" err="1" smtClean="0"/>
              <a:t>proteinaceous</a:t>
            </a:r>
            <a:r>
              <a:rPr lang="en-IN" sz="2000" dirty="0" smtClean="0"/>
              <a:t> nature in 1926. </a:t>
            </a:r>
          </a:p>
          <a:p>
            <a:pPr algn="just">
              <a:buNone/>
            </a:pPr>
            <a:endParaRPr lang="en-IN" sz="800" dirty="0" smtClean="0"/>
          </a:p>
          <a:p>
            <a:pPr algn="just"/>
            <a:r>
              <a:rPr lang="en-IN" sz="2000" dirty="0" smtClean="0"/>
              <a:t>Earlier enzymes were thought to be small biologically active molecules analogous to hormones. Sumner postulated that all enzymes were proteins. </a:t>
            </a:r>
          </a:p>
          <a:p>
            <a:pPr algn="just">
              <a:buNone/>
            </a:pPr>
            <a:endParaRPr lang="en-IN" sz="1000" dirty="0" smtClean="0"/>
          </a:p>
          <a:p>
            <a:pPr algn="just"/>
            <a:r>
              <a:rPr lang="en-IN" sz="2000" dirty="0" smtClean="0"/>
              <a:t>It was after John Northrop and Moses </a:t>
            </a:r>
            <a:r>
              <a:rPr lang="en-IN" sz="2000" dirty="0" err="1" smtClean="0"/>
              <a:t>Kunitz</a:t>
            </a:r>
            <a:r>
              <a:rPr lang="en-IN" sz="2000" dirty="0" smtClean="0"/>
              <a:t> had crystallized </a:t>
            </a:r>
            <a:r>
              <a:rPr lang="en-IN" sz="2000" dirty="0" err="1" smtClean="0"/>
              <a:t>trypsin</a:t>
            </a:r>
            <a:r>
              <a:rPr lang="en-IN" sz="2000" dirty="0" smtClean="0"/>
              <a:t> and pepsin in 1930 that Sumner’s conclusions were widely accepted. </a:t>
            </a:r>
          </a:p>
          <a:p>
            <a:pPr algn="just"/>
            <a:endParaRPr lang="en-IN" sz="2000" dirty="0" smtClean="0"/>
          </a:p>
          <a:p>
            <a:pPr algn="just"/>
            <a:r>
              <a:rPr lang="en-IN" sz="2000" dirty="0" smtClean="0"/>
              <a:t>Sumner was awarded the Nobel Prize in 1946. </a:t>
            </a:r>
            <a:endParaRPr lang="en-IN"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a:bodyPr>
          <a:lstStyle/>
          <a:p>
            <a:pPr algn="just"/>
            <a:r>
              <a:rPr lang="en-IN" sz="2400" dirty="0" smtClean="0"/>
              <a:t>Haldane postulated that the weak bonding between enzyme and substrate might be responsible for the reactions catalyzed by them. </a:t>
            </a:r>
          </a:p>
          <a:p>
            <a:pPr algn="just"/>
            <a:endParaRPr lang="en-IN" sz="2400" dirty="0" smtClean="0"/>
          </a:p>
          <a:p>
            <a:pPr algn="just"/>
            <a:r>
              <a:rPr lang="en-IN" sz="2400" dirty="0" smtClean="0"/>
              <a:t>Since then thousands of enzymes have been isolated and characterized. </a:t>
            </a:r>
          </a:p>
          <a:p>
            <a:pPr algn="just"/>
            <a:endParaRPr lang="en-IN" sz="2400" dirty="0" smtClean="0"/>
          </a:p>
          <a:p>
            <a:pPr algn="just"/>
            <a:r>
              <a:rPr lang="en-IN" sz="2400" dirty="0" smtClean="0"/>
              <a:t>A new science called “</a:t>
            </a:r>
            <a:r>
              <a:rPr lang="en-IN" sz="2400" dirty="0" err="1" smtClean="0"/>
              <a:t>enzymology</a:t>
            </a:r>
            <a:r>
              <a:rPr lang="en-IN" sz="2400" dirty="0" smtClean="0"/>
              <a:t>” developed, which dealt with study of enzymes. </a:t>
            </a:r>
          </a:p>
          <a:p>
            <a:pPr algn="just"/>
            <a:endParaRPr lang="en-IN" sz="2400" dirty="0" smtClean="0"/>
          </a:p>
          <a:p>
            <a:pPr algn="just"/>
            <a:r>
              <a:rPr lang="en-IN" sz="2400" dirty="0" smtClean="0"/>
              <a:t>Barring </a:t>
            </a:r>
            <a:r>
              <a:rPr lang="en-IN" sz="2400" dirty="0" err="1" smtClean="0"/>
              <a:t>ribozymes</a:t>
            </a:r>
            <a:r>
              <a:rPr lang="en-IN" sz="2400" dirty="0" smtClean="0"/>
              <a:t> (catalytic RNA molecules), all enzymes are proteins. While some of the enzymes consist of proteins only (simple proteins), in others a non-protein part is also part of their structures (conjugated proteins).</a:t>
            </a:r>
            <a:endParaRPr lang="en-IN"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87362"/>
          </a:xfrm>
        </p:spPr>
        <p:txBody>
          <a:bodyPr>
            <a:noAutofit/>
          </a:bodyPr>
          <a:lstStyle/>
          <a:p>
            <a:pPr algn="l"/>
            <a:r>
              <a:rPr lang="en-US" sz="2800" b="1" dirty="0" smtClean="0"/>
              <a:t>Structure and composition of Enzymes</a:t>
            </a:r>
            <a:endParaRPr lang="en-IN" sz="2800" b="1" dirty="0"/>
          </a:p>
        </p:txBody>
      </p:sp>
      <p:sp>
        <p:nvSpPr>
          <p:cNvPr id="3" name="Content Placeholder 2"/>
          <p:cNvSpPr>
            <a:spLocks noGrp="1"/>
          </p:cNvSpPr>
          <p:nvPr>
            <p:ph idx="1"/>
          </p:nvPr>
        </p:nvSpPr>
        <p:spPr>
          <a:xfrm>
            <a:off x="457200" y="762000"/>
            <a:ext cx="8229600" cy="5364163"/>
          </a:xfrm>
        </p:spPr>
        <p:txBody>
          <a:bodyPr>
            <a:normAutofit fontScale="92500"/>
          </a:bodyPr>
          <a:lstStyle/>
          <a:p>
            <a:r>
              <a:rPr lang="en-US" sz="2000" dirty="0" smtClean="0"/>
              <a:t>The enzymes which are wholly made up of proteins are called simple enzymes, </a:t>
            </a:r>
            <a:r>
              <a:rPr lang="en-US" sz="2000" dirty="0" err="1" smtClean="0"/>
              <a:t>eg</a:t>
            </a:r>
            <a:r>
              <a:rPr lang="en-US" sz="2000" dirty="0" smtClean="0"/>
              <a:t>. </a:t>
            </a:r>
            <a:r>
              <a:rPr lang="en-US" sz="2000" dirty="0" err="1" smtClean="0"/>
              <a:t>Urease</a:t>
            </a:r>
            <a:r>
              <a:rPr lang="en-US" sz="2000" dirty="0" smtClean="0"/>
              <a:t>, amylase, pepsin, </a:t>
            </a:r>
            <a:r>
              <a:rPr lang="en-US" sz="2000" dirty="0" err="1" smtClean="0"/>
              <a:t>trypsin</a:t>
            </a:r>
            <a:r>
              <a:rPr lang="en-US" sz="2000" dirty="0" smtClean="0"/>
              <a:t>, etc.</a:t>
            </a:r>
          </a:p>
          <a:p>
            <a:pPr algn="just"/>
            <a:endParaRPr lang="en-US" sz="2000" dirty="0" smtClean="0"/>
          </a:p>
          <a:p>
            <a:pPr algn="just"/>
            <a:r>
              <a:rPr lang="en-US" sz="2000" dirty="0" smtClean="0"/>
              <a:t>Most of the enzymes are made up of two parts – the protein and non protein part. Such enzymes are called </a:t>
            </a:r>
            <a:r>
              <a:rPr lang="en-US" sz="2000" b="1" dirty="0" smtClean="0"/>
              <a:t>conjugated enzymes</a:t>
            </a:r>
            <a:r>
              <a:rPr lang="en-US" sz="2000" dirty="0" smtClean="0"/>
              <a:t>.</a:t>
            </a:r>
          </a:p>
          <a:p>
            <a:pPr algn="just"/>
            <a:endParaRPr lang="en-US" sz="2000" dirty="0" smtClean="0"/>
          </a:p>
          <a:p>
            <a:pPr algn="just"/>
            <a:r>
              <a:rPr lang="en-US" sz="2000" dirty="0" smtClean="0"/>
              <a:t>Major part of enzyme is a protein part called </a:t>
            </a:r>
            <a:r>
              <a:rPr lang="en-US" sz="2000" b="1" dirty="0" err="1" smtClean="0"/>
              <a:t>apoenzyme</a:t>
            </a:r>
            <a:r>
              <a:rPr lang="en-US" sz="2000" dirty="0" smtClean="0"/>
              <a:t>. </a:t>
            </a:r>
          </a:p>
          <a:p>
            <a:pPr algn="just"/>
            <a:endParaRPr lang="en-US" sz="2000" dirty="0" smtClean="0"/>
          </a:p>
          <a:p>
            <a:pPr algn="just"/>
            <a:r>
              <a:rPr lang="en-US" sz="2000" dirty="0" smtClean="0"/>
              <a:t>The protein part is supplemented with non-protein part which is essential for enzymatic activity. </a:t>
            </a:r>
          </a:p>
          <a:p>
            <a:pPr algn="just"/>
            <a:endParaRPr lang="en-US" sz="2000" dirty="0" smtClean="0"/>
          </a:p>
          <a:p>
            <a:pPr algn="just"/>
            <a:r>
              <a:rPr lang="en-US" sz="2000" dirty="0" smtClean="0"/>
              <a:t>The non protein part, when tightly bound to </a:t>
            </a:r>
            <a:r>
              <a:rPr lang="en-US" sz="2000" dirty="0" err="1" smtClean="0"/>
              <a:t>apoenzyme</a:t>
            </a:r>
            <a:r>
              <a:rPr lang="en-US" sz="2000" dirty="0" smtClean="0"/>
              <a:t>, is called </a:t>
            </a:r>
            <a:r>
              <a:rPr lang="en-US" sz="2000" b="1" dirty="0" smtClean="0"/>
              <a:t>prosthetic group</a:t>
            </a:r>
            <a:r>
              <a:rPr lang="en-US" sz="2000" dirty="0" smtClean="0"/>
              <a:t>, but if it is not tightly bound, it is known as </a:t>
            </a:r>
            <a:r>
              <a:rPr lang="en-US" sz="2000" b="1" dirty="0" smtClean="0"/>
              <a:t>coenzyme</a:t>
            </a:r>
            <a:r>
              <a:rPr lang="en-US" sz="2000" dirty="0" smtClean="0"/>
              <a:t> or </a:t>
            </a:r>
            <a:r>
              <a:rPr lang="en-US" sz="2000" b="1" dirty="0" smtClean="0"/>
              <a:t>cofactor</a:t>
            </a:r>
            <a:r>
              <a:rPr lang="en-US" sz="2000" dirty="0" smtClean="0"/>
              <a:t>. </a:t>
            </a:r>
          </a:p>
          <a:p>
            <a:pPr algn="just"/>
            <a:endParaRPr lang="en-US" sz="2000" dirty="0" smtClean="0"/>
          </a:p>
          <a:p>
            <a:pPr algn="just"/>
            <a:r>
              <a:rPr lang="en-US" sz="2000" dirty="0" smtClean="0"/>
              <a:t>The complete enzyme including the prosthetic group and/or coenzyme is often called </a:t>
            </a:r>
            <a:r>
              <a:rPr lang="en-US" sz="2000" b="1" dirty="0" err="1" smtClean="0"/>
              <a:t>holoenzyme</a:t>
            </a:r>
            <a:r>
              <a:rPr lang="en-US" sz="2000" dirty="0" smtClean="0"/>
              <a:t>.  </a:t>
            </a:r>
            <a:endParaRPr lang="en-IN"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792162"/>
          </a:xfrm>
        </p:spPr>
        <p:txBody>
          <a:bodyPr>
            <a:noAutofit/>
          </a:bodyPr>
          <a:lstStyle/>
          <a:p>
            <a:r>
              <a:rPr lang="en-IN" sz="2000" b="1" dirty="0" smtClean="0"/>
              <a:t>Enzymes consist of non-protein part in addition</a:t>
            </a:r>
            <a:br>
              <a:rPr lang="en-IN" sz="2000" b="1" dirty="0" smtClean="0"/>
            </a:br>
            <a:r>
              <a:rPr lang="en-IN" sz="2000" b="1" dirty="0" smtClean="0"/>
              <a:t>to the </a:t>
            </a:r>
            <a:r>
              <a:rPr lang="en-IN" sz="2000" b="1" dirty="0" err="1" smtClean="0"/>
              <a:t>proteinaceous</a:t>
            </a:r>
            <a:r>
              <a:rPr lang="en-IN" sz="2000" b="1" dirty="0" smtClean="0"/>
              <a:t> structure</a:t>
            </a:r>
            <a:endParaRPr lang="en-IN" sz="2000" b="1" dirty="0"/>
          </a:p>
        </p:txBody>
      </p:sp>
      <p:pic>
        <p:nvPicPr>
          <p:cNvPr id="4" name="Picture 2"/>
          <p:cNvPicPr>
            <a:picLocks noGrp="1" noChangeAspect="1" noChangeArrowheads="1"/>
          </p:cNvPicPr>
          <p:nvPr>
            <p:ph idx="1"/>
          </p:nvPr>
        </p:nvPicPr>
        <p:blipFill>
          <a:blip r:embed="rId2" cstate="print"/>
          <a:srcRect/>
          <a:stretch>
            <a:fillRect/>
          </a:stretch>
        </p:blipFill>
        <p:spPr bwMode="auto">
          <a:xfrm>
            <a:off x="445648" y="1079591"/>
            <a:ext cx="8164952" cy="5473609"/>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563562"/>
          </a:xfrm>
        </p:spPr>
        <p:txBody>
          <a:bodyPr>
            <a:noAutofit/>
          </a:bodyPr>
          <a:lstStyle/>
          <a:p>
            <a:pPr algn="l"/>
            <a:r>
              <a:rPr lang="en-US" sz="2800" b="1" dirty="0" smtClean="0"/>
              <a:t>The enzymes consist of following structures</a:t>
            </a:r>
            <a:endParaRPr lang="en-IN" sz="2800" b="1" dirty="0"/>
          </a:p>
        </p:txBody>
      </p:sp>
      <p:sp>
        <p:nvSpPr>
          <p:cNvPr id="3" name="Content Placeholder 2"/>
          <p:cNvSpPr>
            <a:spLocks noGrp="1"/>
          </p:cNvSpPr>
          <p:nvPr>
            <p:ph idx="1"/>
          </p:nvPr>
        </p:nvSpPr>
        <p:spPr>
          <a:xfrm>
            <a:off x="381000" y="960437"/>
            <a:ext cx="8305800" cy="5364163"/>
          </a:xfrm>
        </p:spPr>
        <p:txBody>
          <a:bodyPr>
            <a:normAutofit fontScale="77500" lnSpcReduction="20000"/>
          </a:bodyPr>
          <a:lstStyle/>
          <a:p>
            <a:pPr>
              <a:buNone/>
            </a:pPr>
            <a:r>
              <a:rPr lang="en-US" sz="2800" b="1" dirty="0" smtClean="0"/>
              <a:t>Protein part or </a:t>
            </a:r>
            <a:r>
              <a:rPr lang="en-US" sz="2800" b="1" dirty="0" err="1" smtClean="0"/>
              <a:t>Apoenzyme</a:t>
            </a:r>
            <a:endParaRPr lang="en-US" sz="2800" b="1" dirty="0" smtClean="0"/>
          </a:p>
          <a:p>
            <a:pPr marL="0" indent="0" algn="just">
              <a:buNone/>
            </a:pPr>
            <a:endParaRPr lang="en-US" sz="2800" dirty="0" smtClean="0"/>
          </a:p>
          <a:p>
            <a:pPr marL="0" indent="0" algn="just">
              <a:buNone/>
            </a:pPr>
            <a:r>
              <a:rPr lang="en-US" sz="2600" dirty="0" smtClean="0"/>
              <a:t>Protein part of </a:t>
            </a:r>
            <a:r>
              <a:rPr lang="en-US" sz="2600" dirty="0" err="1" smtClean="0"/>
              <a:t>apoenzyme</a:t>
            </a:r>
            <a:r>
              <a:rPr lang="en-US" sz="2600" dirty="0" smtClean="0"/>
              <a:t> constitute the major portion of an enzyme. Different enzymes possess different sequences of amino acids and variable length of protein molecules. </a:t>
            </a:r>
          </a:p>
          <a:p>
            <a:pPr>
              <a:buNone/>
            </a:pPr>
            <a:endParaRPr lang="en-US" sz="2600" dirty="0" smtClean="0"/>
          </a:p>
          <a:p>
            <a:pPr marL="0" indent="0" algn="just">
              <a:buNone/>
            </a:pPr>
            <a:r>
              <a:rPr lang="en-US" sz="2600" dirty="0" smtClean="0"/>
              <a:t>The specific sequence of amino acids in a protein molecule provides specific nature of enzymes which is important for the biological activity.</a:t>
            </a:r>
          </a:p>
          <a:p>
            <a:pPr>
              <a:buNone/>
            </a:pPr>
            <a:endParaRPr lang="en-US" sz="2600" dirty="0" smtClean="0"/>
          </a:p>
          <a:p>
            <a:pPr marL="0" indent="0" algn="just">
              <a:buNone/>
            </a:pPr>
            <a:r>
              <a:rPr lang="en-US" sz="2600" dirty="0" smtClean="0"/>
              <a:t>The proteins are colloidal in nature and therefore provide a very large surface area per unit volume, which is characteristic of enzymes. </a:t>
            </a:r>
          </a:p>
          <a:p>
            <a:pPr>
              <a:buNone/>
            </a:pPr>
            <a:endParaRPr lang="en-US" sz="2600" dirty="0" smtClean="0"/>
          </a:p>
          <a:p>
            <a:pPr marL="0" indent="0" algn="just">
              <a:buNone/>
            </a:pPr>
            <a:r>
              <a:rPr lang="en-US" sz="2600" dirty="0" smtClean="0"/>
              <a:t>Only a few enzymes are entirely made up of protein. Mostly they are associated with prosthetic group or coenzymes. </a:t>
            </a:r>
          </a:p>
          <a:p>
            <a:pPr>
              <a:buNone/>
            </a:pPr>
            <a:endParaRPr lang="en-US" sz="2600" dirty="0" smtClean="0"/>
          </a:p>
          <a:p>
            <a:pPr marL="0" indent="0" algn="just">
              <a:buNone/>
            </a:pPr>
            <a:r>
              <a:rPr lang="en-US" sz="2600" dirty="0" err="1" smtClean="0"/>
              <a:t>Proteolytic</a:t>
            </a:r>
            <a:r>
              <a:rPr lang="en-US" sz="2600" dirty="0" smtClean="0"/>
              <a:t> enzymes for example, are entirely proteins. They do not possess non protein part.</a:t>
            </a:r>
            <a:endParaRPr lang="en-IN"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534400" cy="5745163"/>
          </a:xfrm>
        </p:spPr>
        <p:txBody>
          <a:bodyPr>
            <a:normAutofit/>
          </a:bodyPr>
          <a:lstStyle/>
          <a:p>
            <a:pPr>
              <a:buNone/>
            </a:pPr>
            <a:r>
              <a:rPr lang="en-US" b="1" dirty="0" smtClean="0"/>
              <a:t>Active site</a:t>
            </a:r>
          </a:p>
          <a:p>
            <a:pPr marL="0" indent="0" algn="just">
              <a:buNone/>
            </a:pPr>
            <a:r>
              <a:rPr lang="en-US" sz="2000" dirty="0" smtClean="0"/>
              <a:t>Experimental finding demonstrate that the enzyme catalyses the reaction by combining with the substrate.  </a:t>
            </a:r>
          </a:p>
          <a:p>
            <a:pPr marL="0" indent="0" algn="just">
              <a:buNone/>
            </a:pPr>
            <a:endParaRPr lang="en-US" sz="1100" dirty="0" smtClean="0"/>
          </a:p>
          <a:p>
            <a:pPr marL="0" indent="0" algn="just">
              <a:buNone/>
            </a:pPr>
            <a:r>
              <a:rPr lang="en-US" sz="2000" dirty="0" smtClean="0"/>
              <a:t>The substrate physically comes in contact with the specific site in the protein molecule. The surface of folded protein possess specific binding site known as active site. </a:t>
            </a:r>
          </a:p>
          <a:p>
            <a:pPr marL="0" indent="0" algn="just">
              <a:buNone/>
            </a:pPr>
            <a:endParaRPr lang="en-US" sz="1000" dirty="0" smtClean="0"/>
          </a:p>
          <a:p>
            <a:pPr marL="0" indent="0" algn="just">
              <a:buNone/>
            </a:pPr>
            <a:r>
              <a:rPr lang="en-US" sz="2000" dirty="0" smtClean="0"/>
              <a:t>The active site may thus be defined as that particular part of the protein which binds to the substrate to form an enzyme substrate complex. </a:t>
            </a:r>
          </a:p>
          <a:p>
            <a:pPr marL="0" indent="0" algn="just">
              <a:buNone/>
            </a:pPr>
            <a:endParaRPr lang="en-US" sz="1100" dirty="0" smtClean="0"/>
          </a:p>
          <a:p>
            <a:pPr marL="0" indent="0" algn="just">
              <a:buNone/>
            </a:pPr>
            <a:r>
              <a:rPr lang="en-US" sz="2000" dirty="0" smtClean="0"/>
              <a:t>Some enzymes possess only one active site, while others have several such sites. The substrate binding site is termed as active site, while regulatory substances  are bind with the regulatory site.</a:t>
            </a:r>
            <a:endParaRPr lang="en-IN" sz="2000" dirty="0"/>
          </a:p>
        </p:txBody>
      </p:sp>
      <p:pic>
        <p:nvPicPr>
          <p:cNvPr id="4" name="Picture 2"/>
          <p:cNvPicPr>
            <a:picLocks noChangeAspect="1" noChangeArrowheads="1"/>
          </p:cNvPicPr>
          <p:nvPr/>
        </p:nvPicPr>
        <p:blipFill>
          <a:blip r:embed="rId2" cstate="print"/>
          <a:srcRect l="11171" r="11172" b="4034"/>
          <a:stretch>
            <a:fillRect/>
          </a:stretch>
        </p:blipFill>
        <p:spPr bwMode="auto">
          <a:xfrm>
            <a:off x="5541211" y="4495800"/>
            <a:ext cx="3069389" cy="213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10000"/>
          </a:bodyPr>
          <a:lstStyle/>
          <a:p>
            <a:pPr>
              <a:buNone/>
            </a:pPr>
            <a:r>
              <a:rPr lang="en-US" sz="2800" b="1" dirty="0" smtClean="0"/>
              <a:t>Prosthetic group</a:t>
            </a:r>
          </a:p>
          <a:p>
            <a:pPr marL="0" indent="0" algn="just">
              <a:buNone/>
            </a:pPr>
            <a:r>
              <a:rPr lang="en-US" sz="2400" dirty="0" smtClean="0"/>
              <a:t>Many enzyme require the presence of an essential non-protein part for efficient performance of their function. </a:t>
            </a:r>
          </a:p>
          <a:p>
            <a:pPr marL="0" indent="0" algn="just">
              <a:buNone/>
            </a:pPr>
            <a:endParaRPr lang="en-US" sz="2400" dirty="0" smtClean="0"/>
          </a:p>
          <a:p>
            <a:pPr marL="0" indent="0" algn="just">
              <a:buNone/>
            </a:pPr>
            <a:r>
              <a:rPr lang="en-US" sz="2400" dirty="0" smtClean="0"/>
              <a:t>The non protein part which is tightly bound to enzyme is termed as prosthetic group. </a:t>
            </a:r>
          </a:p>
          <a:p>
            <a:pPr marL="0" indent="0" algn="just">
              <a:buNone/>
            </a:pPr>
            <a:endParaRPr lang="en-US" sz="2400" dirty="0" smtClean="0"/>
          </a:p>
          <a:p>
            <a:pPr marL="0" indent="0" algn="just">
              <a:buNone/>
            </a:pPr>
            <a:r>
              <a:rPr lang="en-US" sz="2400" dirty="0" smtClean="0"/>
              <a:t>The simple prosthetic groups are </a:t>
            </a:r>
            <a:r>
              <a:rPr lang="en-US" sz="2400" dirty="0" err="1" smtClean="0"/>
              <a:t>metalic</a:t>
            </a:r>
            <a:r>
              <a:rPr lang="en-US" sz="2400" dirty="0" smtClean="0"/>
              <a:t> ions, such as Cu, Zn, </a:t>
            </a:r>
            <a:r>
              <a:rPr lang="en-US" sz="2400" dirty="0" err="1" smtClean="0"/>
              <a:t>Mn</a:t>
            </a:r>
            <a:r>
              <a:rPr lang="en-US" sz="2400" dirty="0" smtClean="0"/>
              <a:t>, Mo, etc. </a:t>
            </a:r>
          </a:p>
          <a:p>
            <a:pPr marL="0" indent="0" algn="just">
              <a:buNone/>
            </a:pPr>
            <a:endParaRPr lang="en-US" sz="2400" dirty="0" smtClean="0"/>
          </a:p>
          <a:p>
            <a:pPr marL="0" indent="0" algn="just">
              <a:buNone/>
            </a:pPr>
            <a:r>
              <a:rPr lang="en-US" sz="2400" dirty="0" smtClean="0"/>
              <a:t>Other prosthetic groups are organic compounds which include cytochrome, </a:t>
            </a:r>
            <a:r>
              <a:rPr lang="en-US" sz="2400" dirty="0" err="1" smtClean="0"/>
              <a:t>flavoproteins</a:t>
            </a:r>
            <a:r>
              <a:rPr lang="en-US" sz="2400" dirty="0" smtClean="0"/>
              <a:t>, </a:t>
            </a:r>
            <a:r>
              <a:rPr lang="en-US" sz="2400" dirty="0" err="1" smtClean="0"/>
              <a:t>pyridoxal</a:t>
            </a:r>
            <a:r>
              <a:rPr lang="en-US" sz="2400" dirty="0" smtClean="0"/>
              <a:t> phosphate, </a:t>
            </a:r>
            <a:r>
              <a:rPr lang="en-US" sz="2400" dirty="0" err="1" smtClean="0"/>
              <a:t>heme</a:t>
            </a:r>
            <a:r>
              <a:rPr lang="en-US" sz="2400" dirty="0" smtClean="0"/>
              <a:t> iron or biotin etc. </a:t>
            </a:r>
          </a:p>
          <a:p>
            <a:pPr marL="0" indent="0" algn="just">
              <a:buNone/>
            </a:pPr>
            <a:endParaRPr lang="en-US" sz="2400" dirty="0" smtClean="0"/>
          </a:p>
          <a:p>
            <a:pPr marL="0" indent="0" algn="just">
              <a:buNone/>
            </a:pPr>
            <a:r>
              <a:rPr lang="en-US" sz="2400" dirty="0" smtClean="0"/>
              <a:t>These groups are associated with the active sites of enzyme molecules and in some cases they undergo a reversible chemical change.   </a:t>
            </a:r>
            <a:endParaRPr lang="en-IN"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l"/>
            <a:r>
              <a:rPr lang="en-US" sz="2800" b="1" dirty="0" smtClean="0"/>
              <a:t>Cofactors and Coenzymes </a:t>
            </a:r>
            <a:endParaRPr lang="en-IN" sz="2800" b="1" dirty="0"/>
          </a:p>
        </p:txBody>
      </p:sp>
      <p:sp>
        <p:nvSpPr>
          <p:cNvPr id="3" name="Content Placeholder 2"/>
          <p:cNvSpPr>
            <a:spLocks noGrp="1"/>
          </p:cNvSpPr>
          <p:nvPr>
            <p:ph idx="1"/>
          </p:nvPr>
        </p:nvSpPr>
        <p:spPr>
          <a:xfrm>
            <a:off x="457200" y="838200"/>
            <a:ext cx="8229600" cy="5287963"/>
          </a:xfrm>
        </p:spPr>
        <p:txBody>
          <a:bodyPr>
            <a:noAutofit/>
          </a:bodyPr>
          <a:lstStyle/>
          <a:p>
            <a:pPr algn="just"/>
            <a:r>
              <a:rPr lang="en-IN" sz="2400" dirty="0" smtClean="0"/>
              <a:t>The non-protein part of these enzyme (conjugated proteins) is called </a:t>
            </a:r>
            <a:r>
              <a:rPr lang="en-IN" sz="2400" b="1" dirty="0" smtClean="0"/>
              <a:t>cofactor</a:t>
            </a:r>
            <a:r>
              <a:rPr lang="en-IN" sz="2400" dirty="0" smtClean="0"/>
              <a:t>. The term cofactor is usually employed for </a:t>
            </a:r>
            <a:r>
              <a:rPr lang="en-IN" sz="2400" b="1" dirty="0" smtClean="0"/>
              <a:t>inorganic ions </a:t>
            </a:r>
            <a:r>
              <a:rPr lang="en-IN" sz="2400" dirty="0" smtClean="0"/>
              <a:t>such as chloride (</a:t>
            </a:r>
            <a:r>
              <a:rPr lang="en-IN" sz="2400" dirty="0" err="1" smtClean="0"/>
              <a:t>Cl</a:t>
            </a:r>
            <a:r>
              <a:rPr lang="en-IN" sz="2400" dirty="0" smtClean="0"/>
              <a:t>-) and magnesium (Mg2+). In case where cofactor is </a:t>
            </a:r>
            <a:r>
              <a:rPr lang="en-IN" sz="2400" b="1" dirty="0" smtClean="0"/>
              <a:t>inorganic</a:t>
            </a:r>
            <a:r>
              <a:rPr lang="en-IN" sz="2400" dirty="0" smtClean="0"/>
              <a:t>, such as metals (Mg2+, Zn2+, Fe2+), the enzymes are called as </a:t>
            </a:r>
            <a:r>
              <a:rPr lang="en-IN" sz="2400" b="1" dirty="0" err="1" smtClean="0"/>
              <a:t>metalloenzymes</a:t>
            </a:r>
            <a:r>
              <a:rPr lang="en-IN" sz="2400" dirty="0" smtClean="0"/>
              <a:t>. </a:t>
            </a:r>
          </a:p>
          <a:p>
            <a:pPr algn="just">
              <a:buNone/>
            </a:pPr>
            <a:endParaRPr lang="en-IN" sz="1050" dirty="0" smtClean="0"/>
          </a:p>
          <a:p>
            <a:pPr algn="just"/>
            <a:r>
              <a:rPr lang="en-IN" sz="2400" dirty="0" smtClean="0"/>
              <a:t>The </a:t>
            </a:r>
            <a:r>
              <a:rPr lang="en-IN" sz="2400" b="1" dirty="0" smtClean="0"/>
              <a:t>organic</a:t>
            </a:r>
            <a:r>
              <a:rPr lang="en-IN" sz="2400" dirty="0" smtClean="0"/>
              <a:t> cofactors are called </a:t>
            </a:r>
            <a:r>
              <a:rPr lang="en-IN" sz="2400" b="1" dirty="0" smtClean="0"/>
              <a:t>coenzymes</a:t>
            </a:r>
            <a:r>
              <a:rPr lang="en-IN" sz="2400" dirty="0" smtClean="0"/>
              <a:t>. </a:t>
            </a:r>
          </a:p>
          <a:p>
            <a:pPr algn="just">
              <a:buNone/>
            </a:pPr>
            <a:endParaRPr lang="en-IN" sz="1050" dirty="0" smtClean="0"/>
          </a:p>
          <a:p>
            <a:pPr algn="just"/>
            <a:r>
              <a:rPr lang="en-IN" sz="2400" dirty="0" smtClean="0"/>
              <a:t>Cofactors may be loosely bound with the enzyme proteins or may be tightly associated through a covalent bond. </a:t>
            </a:r>
          </a:p>
          <a:p>
            <a:pPr algn="just">
              <a:buNone/>
            </a:pPr>
            <a:endParaRPr lang="en-IN" sz="1050" dirty="0" smtClean="0"/>
          </a:p>
          <a:p>
            <a:pPr algn="just"/>
            <a:r>
              <a:rPr lang="en-IN" sz="2400" dirty="0" smtClean="0"/>
              <a:t>Cofactors, which are tightly associated with the protein part of the enzymes, are called prosthetic group, which may be inorganic or organic in nature</a:t>
            </a:r>
          </a:p>
          <a:p>
            <a:pPr>
              <a:buNone/>
            </a:pPr>
            <a:endParaRPr lang="en-IN" sz="1050" b="1" i="1" dirty="0" smtClean="0"/>
          </a:p>
          <a:p>
            <a:r>
              <a:rPr lang="en-IN" sz="2400" b="1" i="1" dirty="0" smtClean="0"/>
              <a:t>Coenzymes bind loosely to the active site of enzymes </a:t>
            </a:r>
            <a:endParaRPr lang="en-IN"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381000"/>
            <a:ext cx="8534400" cy="6096000"/>
          </a:xfrm>
        </p:spPr>
        <p:txBody>
          <a:bodyPr>
            <a:normAutofit lnSpcReduction="10000"/>
          </a:bodyPr>
          <a:lstStyle/>
          <a:p>
            <a:pPr algn="just"/>
            <a:r>
              <a:rPr lang="en-IN" sz="2400" dirty="0" smtClean="0"/>
              <a:t>Sometimes both metal and the organic molecules are required as the cofactors for enzyme activity. In case of </a:t>
            </a:r>
            <a:r>
              <a:rPr lang="en-IN" sz="2400" dirty="0" err="1" smtClean="0"/>
              <a:t>cytochromes</a:t>
            </a:r>
            <a:r>
              <a:rPr lang="en-IN" sz="2400" dirty="0" smtClean="0"/>
              <a:t>, the prosthetic group </a:t>
            </a:r>
            <a:r>
              <a:rPr lang="en-IN" sz="2400" b="1" dirty="0" err="1" smtClean="0"/>
              <a:t>heme</a:t>
            </a:r>
            <a:r>
              <a:rPr lang="en-IN" sz="2400" dirty="0" smtClean="0"/>
              <a:t>, along with a metal ion (Fe3+), is bound to enzyme protein through hydrogen bonding, hydrophobic interactions, and the covalent bonding to a specific site of the enzyme protein. </a:t>
            </a:r>
          </a:p>
          <a:p>
            <a:pPr algn="just"/>
            <a:endParaRPr lang="en-IN" sz="2400" dirty="0" smtClean="0"/>
          </a:p>
          <a:p>
            <a:pPr algn="just"/>
            <a:r>
              <a:rPr lang="en-IN" sz="2400" dirty="0" smtClean="0"/>
              <a:t>The functionally active enzyme, in case of conjugated proteins, is called </a:t>
            </a:r>
            <a:r>
              <a:rPr lang="en-IN" sz="2400" b="1" dirty="0" err="1" smtClean="0"/>
              <a:t>holoenzyme</a:t>
            </a:r>
            <a:r>
              <a:rPr lang="en-IN" sz="2400" dirty="0" smtClean="0"/>
              <a:t>, and the protein portion of the enzyme is called </a:t>
            </a:r>
            <a:r>
              <a:rPr lang="en-IN" sz="2400" b="1" dirty="0" err="1" smtClean="0"/>
              <a:t>apoenzyme</a:t>
            </a:r>
            <a:r>
              <a:rPr lang="en-IN" sz="2400" dirty="0" smtClean="0"/>
              <a:t>. </a:t>
            </a:r>
          </a:p>
          <a:p>
            <a:pPr algn="just"/>
            <a:endParaRPr lang="en-US" sz="2400" dirty="0" smtClean="0"/>
          </a:p>
          <a:p>
            <a:pPr algn="just"/>
            <a:r>
              <a:rPr lang="en-US" sz="2400" dirty="0" smtClean="0"/>
              <a:t>There is no clear cut distinction between ‘prosthetic group’ and coenzymes. It is conveniently defined that the prosthetic groups are tightly bound to enzymes whereas the coenzymes are loosely attached. Since these substances are intimately concerned with the overall reactions, they are termed as cofactors or coenzymes.</a:t>
            </a:r>
            <a:endParaRPr lang="en-IN" sz="2400" dirty="0" smtClean="0"/>
          </a:p>
          <a:p>
            <a:endParaRPr lang="en-IN"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5842" name="Picture 2"/>
          <p:cNvPicPr>
            <a:picLocks noGrp="1" noChangeAspect="1" noChangeArrowheads="1"/>
          </p:cNvPicPr>
          <p:nvPr>
            <p:ph idx="1"/>
          </p:nvPr>
        </p:nvPicPr>
        <p:blipFill>
          <a:blip r:embed="rId2" cstate="print"/>
          <a:srcRect/>
          <a:stretch>
            <a:fillRect/>
          </a:stretch>
        </p:blipFill>
        <p:spPr bwMode="auto">
          <a:xfrm>
            <a:off x="523875" y="2034381"/>
            <a:ext cx="8096250"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534400" cy="639762"/>
          </a:xfrm>
        </p:spPr>
        <p:txBody>
          <a:bodyPr>
            <a:normAutofit/>
          </a:bodyPr>
          <a:lstStyle/>
          <a:p>
            <a:r>
              <a:rPr lang="en-IN" sz="2800" b="1" dirty="0" smtClean="0"/>
              <a:t>Nomenclature and Classification of Enzymes</a:t>
            </a:r>
            <a:endParaRPr lang="en-IN" sz="2800" b="1" dirty="0"/>
          </a:p>
        </p:txBody>
      </p:sp>
      <p:sp>
        <p:nvSpPr>
          <p:cNvPr id="3" name="Content Placeholder 2"/>
          <p:cNvSpPr>
            <a:spLocks noGrp="1"/>
          </p:cNvSpPr>
          <p:nvPr>
            <p:ph idx="1"/>
          </p:nvPr>
        </p:nvSpPr>
        <p:spPr>
          <a:xfrm>
            <a:off x="228600" y="685800"/>
            <a:ext cx="8686800" cy="5943600"/>
          </a:xfrm>
        </p:spPr>
        <p:txBody>
          <a:bodyPr>
            <a:normAutofit lnSpcReduction="10000"/>
          </a:bodyPr>
          <a:lstStyle/>
          <a:p>
            <a:pPr marL="0" indent="0" algn="just">
              <a:buNone/>
            </a:pPr>
            <a:r>
              <a:rPr lang="en-IN" sz="2000" dirty="0" smtClean="0"/>
              <a:t>After thousands of enzymes had been discovered, different strategies were adopted for nomenclature of enzymes -</a:t>
            </a:r>
          </a:p>
          <a:p>
            <a:pPr marL="514350" indent="-514350" algn="just">
              <a:buAutoNum type="romanLcParenBoth"/>
            </a:pPr>
            <a:r>
              <a:rPr lang="en-IN" sz="2000" dirty="0" smtClean="0"/>
              <a:t>By adding suffix “-</a:t>
            </a:r>
            <a:r>
              <a:rPr lang="en-IN" sz="2000" dirty="0" err="1" smtClean="0">
                <a:solidFill>
                  <a:srgbClr val="FF0000"/>
                </a:solidFill>
              </a:rPr>
              <a:t>ase</a:t>
            </a:r>
            <a:r>
              <a:rPr lang="en-IN" sz="2000" dirty="0" smtClean="0"/>
              <a:t>” </a:t>
            </a:r>
            <a:r>
              <a:rPr lang="en-IN" sz="2000" dirty="0" smtClean="0">
                <a:solidFill>
                  <a:srgbClr val="FF0000"/>
                </a:solidFill>
              </a:rPr>
              <a:t>to the name of the substrate</a:t>
            </a:r>
            <a:r>
              <a:rPr lang="en-IN" sz="2000" dirty="0" smtClean="0"/>
              <a:t>: Substrate is the substance on which the enzyme acts upon. For example, enzymes acting upon proteins were called </a:t>
            </a:r>
            <a:r>
              <a:rPr lang="en-IN" sz="2000" dirty="0" err="1" smtClean="0">
                <a:solidFill>
                  <a:srgbClr val="FF0000"/>
                </a:solidFill>
              </a:rPr>
              <a:t>proteinases</a:t>
            </a:r>
            <a:r>
              <a:rPr lang="en-IN" sz="2000" dirty="0" smtClean="0"/>
              <a:t>, those acting upon lipids were called as “lipases,” and the ones acting on nucleic acid were named as “nucleases.” Specific names were also given to enzymes acting on specific substrates, such as “</a:t>
            </a:r>
            <a:r>
              <a:rPr lang="en-IN" sz="2000" dirty="0" err="1" smtClean="0"/>
              <a:t>urease</a:t>
            </a:r>
            <a:r>
              <a:rPr lang="en-IN" sz="2000" dirty="0" smtClean="0"/>
              <a:t>,” “</a:t>
            </a:r>
            <a:r>
              <a:rPr lang="en-IN" sz="2000" dirty="0" err="1" smtClean="0">
                <a:solidFill>
                  <a:srgbClr val="FF0000"/>
                </a:solidFill>
              </a:rPr>
              <a:t>lecithinase</a:t>
            </a:r>
            <a:r>
              <a:rPr lang="en-IN" sz="2000" dirty="0" smtClean="0"/>
              <a:t>,” or “maltase,” for the enzymes acting on urea, </a:t>
            </a:r>
            <a:r>
              <a:rPr lang="en-IN" sz="2000" dirty="0" err="1" smtClean="0"/>
              <a:t>lecithine</a:t>
            </a:r>
            <a:r>
              <a:rPr lang="en-IN" sz="2000" dirty="0" smtClean="0"/>
              <a:t>, or maltose, respectively.</a:t>
            </a:r>
          </a:p>
          <a:p>
            <a:pPr marL="514350" indent="-514350" algn="just">
              <a:buAutoNum type="romanLcParenBoth"/>
            </a:pPr>
            <a:r>
              <a:rPr lang="en-IN" sz="2000" dirty="0" smtClean="0"/>
              <a:t>Another strategy adopted to name the enzymes was to add suffix “-</a:t>
            </a:r>
            <a:r>
              <a:rPr lang="en-IN" sz="2000" dirty="0" err="1" smtClean="0">
                <a:solidFill>
                  <a:srgbClr val="FF0000"/>
                </a:solidFill>
              </a:rPr>
              <a:t>ase</a:t>
            </a:r>
            <a:r>
              <a:rPr lang="en-IN" sz="2000" dirty="0" smtClean="0"/>
              <a:t>” </a:t>
            </a:r>
            <a:r>
              <a:rPr lang="en-IN" sz="2000" dirty="0" smtClean="0">
                <a:solidFill>
                  <a:srgbClr val="FF0000"/>
                </a:solidFill>
              </a:rPr>
              <a:t>to the kind of reaction catalyzed by the enzymes</a:t>
            </a:r>
            <a:r>
              <a:rPr lang="en-IN" sz="2000" dirty="0" smtClean="0"/>
              <a:t>, e.g., </a:t>
            </a:r>
            <a:r>
              <a:rPr lang="en-IN" sz="2000" dirty="0" err="1" smtClean="0">
                <a:solidFill>
                  <a:srgbClr val="FF0000"/>
                </a:solidFill>
              </a:rPr>
              <a:t>isomerases</a:t>
            </a:r>
            <a:r>
              <a:rPr lang="en-IN" sz="2000" dirty="0" smtClean="0"/>
              <a:t> (which catalyze </a:t>
            </a:r>
            <a:r>
              <a:rPr lang="en-IN" sz="2000" dirty="0" err="1" smtClean="0"/>
              <a:t>isomerization</a:t>
            </a:r>
            <a:r>
              <a:rPr lang="en-IN" sz="2000" dirty="0" smtClean="0"/>
              <a:t>), </a:t>
            </a:r>
            <a:r>
              <a:rPr lang="en-IN" sz="2000" dirty="0" err="1" smtClean="0">
                <a:solidFill>
                  <a:srgbClr val="FF0000"/>
                </a:solidFill>
              </a:rPr>
              <a:t>hydrolases</a:t>
            </a:r>
            <a:r>
              <a:rPr lang="en-IN" sz="2000" dirty="0" smtClean="0"/>
              <a:t> (catalyzing hydrolysis reactions), </a:t>
            </a:r>
            <a:r>
              <a:rPr lang="en-IN" sz="2000" dirty="0" err="1" smtClean="0"/>
              <a:t>transaminases</a:t>
            </a:r>
            <a:r>
              <a:rPr lang="en-IN" sz="2000" dirty="0" smtClean="0"/>
              <a:t> (catalyzing </a:t>
            </a:r>
            <a:r>
              <a:rPr lang="en-IN" sz="2000" dirty="0" err="1" smtClean="0"/>
              <a:t>transamination</a:t>
            </a:r>
            <a:r>
              <a:rPr lang="en-IN" sz="2000" dirty="0" smtClean="0"/>
              <a:t>), etc.</a:t>
            </a:r>
          </a:p>
          <a:p>
            <a:pPr marL="514350" indent="-514350" algn="just">
              <a:buAutoNum type="romanLcParenBoth"/>
            </a:pPr>
            <a:r>
              <a:rPr lang="en-IN" sz="2000" dirty="0" smtClean="0"/>
              <a:t>Both of the above systems of naming the enzymes </a:t>
            </a:r>
            <a:r>
              <a:rPr lang="en-IN" sz="2000" dirty="0" smtClean="0">
                <a:solidFill>
                  <a:srgbClr val="FF0000"/>
                </a:solidFill>
              </a:rPr>
              <a:t>appeared inadequate </a:t>
            </a:r>
            <a:r>
              <a:rPr lang="en-IN" sz="2000" dirty="0" smtClean="0"/>
              <a:t>since the naming was either based on the type of molecules on which the enzyme acted upon or the type of reaction catalyzed by them. </a:t>
            </a:r>
            <a:r>
              <a:rPr lang="en-IN" sz="2000" dirty="0" smtClean="0">
                <a:solidFill>
                  <a:srgbClr val="FF0000"/>
                </a:solidFill>
              </a:rPr>
              <a:t>Another system was adopted in which some of the enzymes were named both on the basis of substrate utilized and the reaction catalyzed by them</a:t>
            </a:r>
            <a:r>
              <a:rPr lang="en-IN" sz="2000" dirty="0" smtClean="0"/>
              <a:t>. </a:t>
            </a:r>
            <a:r>
              <a:rPr lang="en-IN" sz="2000" dirty="0" smtClean="0">
                <a:solidFill>
                  <a:srgbClr val="0070C0"/>
                </a:solidFill>
              </a:rPr>
              <a:t>For example, </a:t>
            </a:r>
            <a:r>
              <a:rPr lang="en-IN" sz="2000" dirty="0" err="1" smtClean="0">
                <a:solidFill>
                  <a:srgbClr val="0070C0"/>
                </a:solidFill>
              </a:rPr>
              <a:t>succinic</a:t>
            </a:r>
            <a:r>
              <a:rPr lang="en-IN" sz="2000" dirty="0" smtClean="0">
                <a:solidFill>
                  <a:srgbClr val="0070C0"/>
                </a:solidFill>
              </a:rPr>
              <a:t> acid </a:t>
            </a:r>
            <a:r>
              <a:rPr lang="en-IN" sz="2000" dirty="0" err="1" smtClean="0">
                <a:solidFill>
                  <a:srgbClr val="0070C0"/>
                </a:solidFill>
              </a:rPr>
              <a:t>dehydrogenase</a:t>
            </a:r>
            <a:r>
              <a:rPr lang="en-IN" sz="2000" dirty="0" smtClean="0">
                <a:solidFill>
                  <a:srgbClr val="0070C0"/>
                </a:solidFill>
              </a:rPr>
              <a:t> signifies both the name of the substrate </a:t>
            </a:r>
            <a:r>
              <a:rPr lang="en-IN" sz="2000" dirty="0" err="1" smtClean="0">
                <a:solidFill>
                  <a:srgbClr val="0070C0"/>
                </a:solidFill>
              </a:rPr>
              <a:t>succinic</a:t>
            </a:r>
            <a:r>
              <a:rPr lang="en-IN" sz="2000" dirty="0" smtClean="0">
                <a:solidFill>
                  <a:srgbClr val="0070C0"/>
                </a:solidFill>
              </a:rPr>
              <a:t> acid as well as the reaction catalyzed by them dehydrogenation.</a:t>
            </a:r>
            <a:endParaRPr lang="en-IN" sz="2000" dirty="0">
              <a:solidFill>
                <a:srgbClr val="0070C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5821363"/>
          </a:xfrm>
        </p:spPr>
        <p:txBody>
          <a:bodyPr>
            <a:normAutofit/>
          </a:bodyPr>
          <a:lstStyle/>
          <a:p>
            <a:pPr marL="0" indent="0" algn="just">
              <a:buNone/>
            </a:pPr>
            <a:r>
              <a:rPr lang="en-IN" sz="2000" dirty="0" smtClean="0"/>
              <a:t>To maintain uniformity in naming enzymes the </a:t>
            </a:r>
            <a:r>
              <a:rPr lang="en-IN" sz="2000" dirty="0" smtClean="0">
                <a:solidFill>
                  <a:srgbClr val="0070C0"/>
                </a:solidFill>
              </a:rPr>
              <a:t>International Union of Biochemistry and Molecular Biology</a:t>
            </a:r>
            <a:r>
              <a:rPr lang="en-IN" sz="2000" dirty="0" smtClean="0"/>
              <a:t> (IUBMB) set up an Enzyme Commission (EC) on enzyme nomenclature, which gave its first recommendations in 1961. Some of the recommendations given by EC are as follows:</a:t>
            </a:r>
          </a:p>
          <a:p>
            <a:pPr>
              <a:buNone/>
            </a:pPr>
            <a:endParaRPr lang="en-IN" sz="2000" dirty="0" smtClean="0"/>
          </a:p>
          <a:p>
            <a:pPr marL="457200" indent="-457200" algn="just">
              <a:buAutoNum type="arabicPeriod"/>
            </a:pPr>
            <a:r>
              <a:rPr lang="en-IN" sz="2000" dirty="0" smtClean="0"/>
              <a:t>Each enzyme can have a trivial name, which is short and is easy to use. The systematic name of the enzyme however should be formed according to the definite rules showing the action of the enzyme as much as possible. </a:t>
            </a:r>
          </a:p>
          <a:p>
            <a:pPr marL="457200" indent="-457200" algn="just">
              <a:buNone/>
            </a:pPr>
            <a:r>
              <a:rPr lang="en-IN" sz="2000" dirty="0" smtClean="0"/>
              <a:t>	</a:t>
            </a:r>
          </a:p>
          <a:p>
            <a:pPr marL="457200" indent="-457200" algn="just">
              <a:buNone/>
            </a:pPr>
            <a:r>
              <a:rPr lang="en-IN" sz="2000" dirty="0" smtClean="0"/>
              <a:t>	It should have two parts: the first name denotes the substrate, the second one with the suffix “-</a:t>
            </a:r>
            <a:r>
              <a:rPr lang="en-IN" sz="2000" dirty="0" err="1" smtClean="0"/>
              <a:t>ase</a:t>
            </a:r>
            <a:r>
              <a:rPr lang="en-IN" sz="2000" dirty="0" smtClean="0"/>
              <a:t>” which specifies the reaction catalyzed by them. Additional information, if there is any, is given in parenthesis. For example, </a:t>
            </a:r>
            <a:r>
              <a:rPr lang="en-IN" sz="2000" dirty="0" err="1" smtClean="0"/>
              <a:t>malate</a:t>
            </a:r>
            <a:r>
              <a:rPr lang="en-IN" sz="2000" dirty="0" smtClean="0"/>
              <a:t> </a:t>
            </a:r>
            <a:r>
              <a:rPr lang="en-IN" sz="2000" dirty="0" err="1" smtClean="0"/>
              <a:t>dehydrogenase</a:t>
            </a:r>
            <a:r>
              <a:rPr lang="en-IN" sz="2000" dirty="0" smtClean="0"/>
              <a:t> which catalyzes the following reaction:</a:t>
            </a:r>
          </a:p>
          <a:p>
            <a:pPr marL="457200" indent="-457200" algn="just">
              <a:buAutoNum type="arabicPeriod"/>
            </a:pPr>
            <a:endParaRPr lang="en-IN" sz="2000" dirty="0" smtClean="0"/>
          </a:p>
          <a:p>
            <a:pPr marL="457200" indent="-457200" algn="just">
              <a:buNone/>
            </a:pPr>
            <a:endParaRPr lang="en-IN" sz="2000" dirty="0"/>
          </a:p>
        </p:txBody>
      </p:sp>
      <p:pic>
        <p:nvPicPr>
          <p:cNvPr id="2051" name="Picture 3"/>
          <p:cNvPicPr>
            <a:picLocks noChangeAspect="1" noChangeArrowheads="1"/>
          </p:cNvPicPr>
          <p:nvPr/>
        </p:nvPicPr>
        <p:blipFill>
          <a:blip r:embed="rId2" cstate="print"/>
          <a:srcRect/>
          <a:stretch>
            <a:fillRect/>
          </a:stretch>
        </p:blipFill>
        <p:spPr bwMode="auto">
          <a:xfrm>
            <a:off x="762000" y="5105400"/>
            <a:ext cx="7391400" cy="809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5181600"/>
          </a:xfrm>
        </p:spPr>
        <p:txBody>
          <a:bodyPr>
            <a:normAutofit/>
          </a:bodyPr>
          <a:lstStyle/>
          <a:p>
            <a:pPr marL="265113" indent="-265113" algn="just">
              <a:buNone/>
            </a:pPr>
            <a:r>
              <a:rPr lang="en-IN" sz="2000" dirty="0" smtClean="0"/>
              <a:t>2. All enzymes were classified into six classes depending upon the type of reaction catalyzed by them. Each enzyme is given a classification number. The classification number is known as Enzyme Commission (EC) number assigned by the nomenclature committee of IUBMB. </a:t>
            </a:r>
          </a:p>
          <a:p>
            <a:pPr marL="265113" indent="-265113" algn="just">
              <a:buNone/>
            </a:pPr>
            <a:r>
              <a:rPr lang="en-IN" sz="2000" dirty="0" smtClean="0"/>
              <a:t>	</a:t>
            </a:r>
          </a:p>
          <a:p>
            <a:pPr marL="265113" indent="-265113" algn="just">
              <a:buNone/>
            </a:pPr>
            <a:r>
              <a:rPr lang="en-IN" sz="2000" dirty="0" smtClean="0"/>
              <a:t>	The classification number has four digits, e.g., if the classification number of an enzyme is a, b, c, and d.  </a:t>
            </a:r>
          </a:p>
          <a:p>
            <a:pPr marL="265113" indent="-265113" algn="just">
              <a:buNone/>
            </a:pPr>
            <a:r>
              <a:rPr lang="en-IN" sz="2000" dirty="0" smtClean="0"/>
              <a:t>	</a:t>
            </a:r>
          </a:p>
          <a:p>
            <a:pPr marL="265113" indent="-265113" algn="just">
              <a:buNone/>
            </a:pPr>
            <a:r>
              <a:rPr lang="en-IN" sz="2000" dirty="0" smtClean="0"/>
              <a:t>	Classification number ‘a’ stands for the number of the class given in the classification number, ‘b’ is the number of subclass, ‘c’ is the number of sub-subclass, while ‘d’ represents the number of sub-sub-subclass which specifies the actual substrate of the enzyme which distinguishes it from other enzymes catalyzing similar reactions. </a:t>
            </a:r>
          </a:p>
          <a:p>
            <a:pPr marL="265113" indent="-265113" algn="just">
              <a:buNone/>
            </a:pPr>
            <a:endParaRPr lang="en-IN" sz="2000" dirty="0" smtClean="0"/>
          </a:p>
          <a:p>
            <a:pPr marL="265113" indent="-265113" algn="just">
              <a:buNone/>
            </a:pPr>
            <a:r>
              <a:rPr lang="en-IN" sz="2000" dirty="0" smtClean="0"/>
              <a:t>	</a:t>
            </a:r>
            <a:endParaRPr lang="en-IN"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609600"/>
            <a:ext cx="8229600" cy="5078313"/>
          </a:xfrm>
          <a:prstGeom prst="rect">
            <a:avLst/>
          </a:prstGeom>
        </p:spPr>
        <p:txBody>
          <a:bodyPr wrap="square">
            <a:spAutoFit/>
          </a:bodyPr>
          <a:lstStyle/>
          <a:p>
            <a:pPr algn="just"/>
            <a:r>
              <a:rPr lang="en-IN" sz="2000" dirty="0" smtClean="0"/>
              <a:t>In the following enzyme-catalyzed reaction:</a:t>
            </a:r>
          </a:p>
          <a:p>
            <a:pPr algn="just">
              <a:buNone/>
            </a:pPr>
            <a:endParaRPr lang="en-IN" sz="2000" dirty="0" smtClean="0"/>
          </a:p>
          <a:p>
            <a:pPr algn="just"/>
            <a:endParaRPr lang="en-IN" sz="2000" dirty="0" smtClean="0"/>
          </a:p>
          <a:p>
            <a:pPr algn="just"/>
            <a:endParaRPr lang="en-IN" sz="2000" dirty="0" smtClean="0"/>
          </a:p>
          <a:p>
            <a:pPr algn="just"/>
            <a:r>
              <a:rPr lang="en-IN" sz="2000" dirty="0" smtClean="0"/>
              <a:t>The trivial name of the enzyme is </a:t>
            </a:r>
            <a:r>
              <a:rPr lang="en-IN" sz="2000" dirty="0" err="1" smtClean="0"/>
              <a:t>hexokinase</a:t>
            </a:r>
            <a:r>
              <a:rPr lang="en-IN" sz="2000" dirty="0" smtClean="0"/>
              <a:t>/</a:t>
            </a:r>
            <a:r>
              <a:rPr lang="en-IN" sz="2000" dirty="0" err="1" smtClean="0"/>
              <a:t>glucokinase</a:t>
            </a:r>
            <a:r>
              <a:rPr lang="en-IN" sz="2000" dirty="0" smtClean="0"/>
              <a:t>, which is commonly used. The systematic name of the enzyme catalyzing the reaction is ATP: glucose </a:t>
            </a:r>
            <a:r>
              <a:rPr lang="en-IN" sz="2000" dirty="0" err="1" smtClean="0"/>
              <a:t>phosphotransferase</a:t>
            </a:r>
            <a:r>
              <a:rPr lang="en-IN" sz="2000" dirty="0" smtClean="0"/>
              <a:t> which indicates that the enzyme catalyzes transfer of </a:t>
            </a:r>
            <a:r>
              <a:rPr lang="en-IN" sz="2000" dirty="0" err="1" smtClean="0"/>
              <a:t>phosphoryl</a:t>
            </a:r>
            <a:r>
              <a:rPr lang="en-IN" sz="2000" dirty="0" smtClean="0"/>
              <a:t> group from ATP to glucose. </a:t>
            </a:r>
          </a:p>
          <a:p>
            <a:pPr algn="just"/>
            <a:endParaRPr lang="en-IN" sz="2000" dirty="0" smtClean="0"/>
          </a:p>
          <a:p>
            <a:pPr algn="just"/>
            <a:r>
              <a:rPr lang="en-IN" sz="2000" dirty="0" smtClean="0"/>
              <a:t>The classification number (Enzyme Commission number) is E.C 2.7.1.1. The first number 2 signifies class number (</a:t>
            </a:r>
            <a:r>
              <a:rPr lang="en-IN" sz="2000" dirty="0" err="1" smtClean="0"/>
              <a:t>transferase</a:t>
            </a:r>
            <a:r>
              <a:rPr lang="en-IN" sz="2000" dirty="0" smtClean="0"/>
              <a:t>); the second number 7 is about the phosphate group transferred; the third number 1 is about the number of the sub-subclass which signifies a </a:t>
            </a:r>
            <a:r>
              <a:rPr lang="en-IN" sz="2000" dirty="0" err="1" smtClean="0"/>
              <a:t>phosphotransferase</a:t>
            </a:r>
            <a:r>
              <a:rPr lang="en-IN" sz="2000" dirty="0" smtClean="0"/>
              <a:t> with a hydroxyl group as an acceptor, while the last digit 1 is the number of sub-</a:t>
            </a:r>
            <a:r>
              <a:rPr lang="en-IN" sz="2000" dirty="0" err="1" smtClean="0"/>
              <a:t>subsubclass</a:t>
            </a:r>
            <a:r>
              <a:rPr lang="en-IN" sz="2000" dirty="0" smtClean="0"/>
              <a:t> which includes D-glucose as the </a:t>
            </a:r>
            <a:r>
              <a:rPr lang="en-IN" sz="2000" dirty="0" err="1" smtClean="0"/>
              <a:t>phosphoryl</a:t>
            </a:r>
            <a:r>
              <a:rPr lang="en-IN" sz="2000" dirty="0" smtClean="0"/>
              <a:t> group acceptor.</a:t>
            </a:r>
            <a:endParaRPr lang="en-IN" sz="2000" dirty="0"/>
          </a:p>
        </p:txBody>
      </p:sp>
      <p:pic>
        <p:nvPicPr>
          <p:cNvPr id="5" name="Picture 2"/>
          <p:cNvPicPr>
            <a:picLocks noChangeAspect="1" noChangeArrowheads="1"/>
          </p:cNvPicPr>
          <p:nvPr/>
        </p:nvPicPr>
        <p:blipFill>
          <a:blip r:embed="rId2" cstate="print"/>
          <a:srcRect/>
          <a:stretch>
            <a:fillRect/>
          </a:stretch>
        </p:blipFill>
        <p:spPr bwMode="auto">
          <a:xfrm>
            <a:off x="1676400" y="1143000"/>
            <a:ext cx="6477000" cy="6995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4801" y="228600"/>
            <a:ext cx="8534400" cy="662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IN" dirty="0"/>
          </a:p>
        </p:txBody>
      </p:sp>
      <p:sp>
        <p:nvSpPr>
          <p:cNvPr id="2050" name="AutoShape 2" descr="F:\Difference-Between-Prosthetic-Group-and-Coenzyme-1.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051" name="Picture 3"/>
          <p:cNvPicPr>
            <a:picLocks noGrp="1" noChangeAspect="1" noChangeArrowheads="1"/>
          </p:cNvPicPr>
          <p:nvPr>
            <p:ph idx="1"/>
          </p:nvPr>
        </p:nvPicPr>
        <p:blipFill>
          <a:blip r:embed="rId2" cstate="print"/>
          <a:srcRect/>
          <a:stretch>
            <a:fillRect/>
          </a:stretch>
        </p:blipFill>
        <p:spPr bwMode="auto">
          <a:xfrm>
            <a:off x="1219201" y="1219201"/>
            <a:ext cx="6663458" cy="53216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1033</TotalTime>
  <Words>2238</Words>
  <Application>Microsoft Office PowerPoint</Application>
  <PresentationFormat>On-screen Show (4:3)</PresentationFormat>
  <Paragraphs>219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METABOLISM</vt:lpstr>
      <vt:lpstr>Slide 2</vt:lpstr>
      <vt:lpstr>Slide 3</vt:lpstr>
      <vt:lpstr>Slide 4</vt:lpstr>
      <vt:lpstr>Types of Metabolism</vt:lpstr>
      <vt:lpstr>Slide 6</vt:lpstr>
      <vt:lpstr>Slide 7</vt:lpstr>
      <vt:lpstr>Slide 8</vt:lpstr>
      <vt:lpstr>Metabolic processes are tightly-regulated, interlinked processes that aid in molecular conversions from one form to another</vt:lpstr>
      <vt:lpstr>  Regulation of metabolism  </vt:lpstr>
      <vt:lpstr>Slide 11</vt:lpstr>
      <vt:lpstr>Slide 12</vt:lpstr>
      <vt:lpstr>Slide 13</vt:lpstr>
      <vt:lpstr>General Characteristics of Enzymes</vt:lpstr>
      <vt:lpstr>Discovery</vt:lpstr>
      <vt:lpstr>Slide 16</vt:lpstr>
      <vt:lpstr>Structure and composition of Enzymes</vt:lpstr>
      <vt:lpstr>Enzymes consist of non-protein part in addition to the proteinaceous structure</vt:lpstr>
      <vt:lpstr>The enzymes consist of following structures</vt:lpstr>
      <vt:lpstr>Slide 20</vt:lpstr>
      <vt:lpstr>Slide 21</vt:lpstr>
      <vt:lpstr>Cofactors and Coenzymes </vt:lpstr>
      <vt:lpstr>Slide 23</vt:lpstr>
      <vt:lpstr>Slide 24</vt:lpstr>
      <vt:lpstr>Nomenclature and Classification of Enzymes</vt:lpstr>
      <vt:lpstr>Slide 26</vt:lpstr>
      <vt:lpstr>Slide 27</vt:lpstr>
      <vt:lpstr>Slide 28</vt:lpstr>
      <vt:lpstr>Slide 29</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METABOLISM</dc:title>
  <dc:creator>lenovo</dc:creator>
  <cp:lastModifiedBy>lenovo</cp:lastModifiedBy>
  <cp:revision>79</cp:revision>
  <dcterms:created xsi:type="dcterms:W3CDTF">2006-08-16T00:00:00Z</dcterms:created>
  <dcterms:modified xsi:type="dcterms:W3CDTF">2024-04-26T03:08:23Z</dcterms:modified>
</cp:coreProperties>
</file>