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8" r:id="rId2"/>
    <p:sldId id="327" r:id="rId3"/>
    <p:sldId id="282" r:id="rId4"/>
    <p:sldId id="287" r:id="rId5"/>
    <p:sldId id="284" r:id="rId6"/>
    <p:sldId id="288" r:id="rId7"/>
    <p:sldId id="285" r:id="rId8"/>
    <p:sldId id="290" r:id="rId9"/>
    <p:sldId id="291" r:id="rId10"/>
    <p:sldId id="292" r:id="rId11"/>
    <p:sldId id="294" r:id="rId12"/>
    <p:sldId id="295" r:id="rId13"/>
    <p:sldId id="296" r:id="rId14"/>
    <p:sldId id="297" r:id="rId15"/>
    <p:sldId id="298" r:id="rId16"/>
    <p:sldId id="299" r:id="rId17"/>
    <p:sldId id="300" r:id="rId18"/>
    <p:sldId id="301" r:id="rId19"/>
    <p:sldId id="302" r:id="rId20"/>
    <p:sldId id="304" r:id="rId21"/>
    <p:sldId id="307" r:id="rId22"/>
    <p:sldId id="305" r:id="rId23"/>
    <p:sldId id="306" r:id="rId24"/>
    <p:sldId id="308" r:id="rId25"/>
    <p:sldId id="309" r:id="rId26"/>
    <p:sldId id="272" r:id="rId27"/>
    <p:sldId id="313" r:id="rId28"/>
    <p:sldId id="273" r:id="rId29"/>
    <p:sldId id="274" r:id="rId30"/>
    <p:sldId id="311" r:id="rId31"/>
    <p:sldId id="318" r:id="rId32"/>
    <p:sldId id="315" r:id="rId33"/>
    <p:sldId id="314" r:id="rId34"/>
    <p:sldId id="276" r:id="rId35"/>
    <p:sldId id="321" r:id="rId36"/>
    <p:sldId id="277" r:id="rId37"/>
    <p:sldId id="316" r:id="rId38"/>
    <p:sldId id="319" r:id="rId39"/>
    <p:sldId id="320" r:id="rId40"/>
    <p:sldId id="323" r:id="rId41"/>
    <p:sldId id="324" r:id="rId42"/>
    <p:sldId id="317" r:id="rId43"/>
    <p:sldId id="325" r:id="rId44"/>
    <p:sldId id="275" r:id="rId45"/>
    <p:sldId id="257" r:id="rId46"/>
    <p:sldId id="329"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DD410F-8902-44F4-80A2-E5753933BEB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1937478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D410F-8902-44F4-80A2-E5753933BEB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3576112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DD410F-8902-44F4-80A2-E5753933BEB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3469767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DD410F-8902-44F4-80A2-E5753933BEB5}" type="datetimeFigureOut">
              <a:rPr lang="en-US" smtClean="0"/>
              <a:pPr/>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104485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DD410F-8902-44F4-80A2-E5753933BEB5}" type="datetimeFigureOut">
              <a:rPr lang="en-US" smtClean="0"/>
              <a:pPr/>
              <a:t>9/21/2022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3862977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DD410F-8902-44F4-80A2-E5753933BEB5}" type="datetimeFigureOut">
              <a:rPr lang="en-US" smtClean="0"/>
              <a:pPr/>
              <a:t>9/21/2022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1580387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DD410F-8902-44F4-80A2-E5753933BEB5}" type="datetimeFigureOut">
              <a:rPr lang="en-US" smtClean="0"/>
              <a:pPr/>
              <a:t>9/21/2022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1334129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D410F-8902-44F4-80A2-E5753933BEB5}" type="datetimeFigureOut">
              <a:rPr lang="en-US" smtClean="0"/>
              <a:pPr/>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2705421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D410F-8902-44F4-80A2-E5753933BEB5}" type="datetimeFigureOut">
              <a:rPr lang="en-US" smtClean="0"/>
              <a:pPr/>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3941959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D410F-8902-44F4-80A2-E5753933BEB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1832041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D410F-8902-44F4-80A2-E5753933BEB5}" type="datetimeFigureOut">
              <a:rPr lang="en-US" smtClean="0"/>
              <a:pPr/>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3068647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0DE9D629-0064-4FFC-94B5-81D09D269FF6}" type="slidenum">
              <a:rPr lang="en-US" altLang="en-US"/>
              <a:pPr/>
              <a:t>‹#›</a:t>
            </a:fld>
            <a:endParaRPr lang="en-US" altLang="en-US"/>
          </a:p>
        </p:txBody>
      </p:sp>
    </p:spTree>
    <p:extLst>
      <p:ext uri="{BB962C8B-B14F-4D97-AF65-F5344CB8AC3E}">
        <p14:creationId xmlns="" xmlns:p14="http://schemas.microsoft.com/office/powerpoint/2010/main" val="2767319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50E8BBCB-FAC9-4FD1-8787-2B0049D84BEC}" type="slidenum">
              <a:rPr lang="en-US" altLang="en-US"/>
              <a:pPr/>
              <a:t>‹#›</a:t>
            </a:fld>
            <a:endParaRPr lang="en-US" altLang="en-US"/>
          </a:p>
        </p:txBody>
      </p:sp>
    </p:spTree>
    <p:extLst>
      <p:ext uri="{BB962C8B-B14F-4D97-AF65-F5344CB8AC3E}">
        <p14:creationId xmlns="" xmlns:p14="http://schemas.microsoft.com/office/powerpoint/2010/main" val="3103854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B99E4D9-7B23-42B6-9A1A-CF8FE8EF2F69}" type="slidenum">
              <a:rPr lang="en-US" altLang="en-US"/>
              <a:pPr/>
              <a:t>‹#›</a:t>
            </a:fld>
            <a:endParaRPr lang="en-US" altLang="en-US"/>
          </a:p>
        </p:txBody>
      </p:sp>
    </p:spTree>
    <p:extLst>
      <p:ext uri="{BB962C8B-B14F-4D97-AF65-F5344CB8AC3E}">
        <p14:creationId xmlns="" xmlns:p14="http://schemas.microsoft.com/office/powerpoint/2010/main" val="1512922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DD410F-8902-44F4-80A2-E5753933BEB5}" type="datetimeFigureOut">
              <a:rPr lang="en-US" smtClean="0"/>
              <a:pPr/>
              <a:t>9/21/2022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FE98E3-B2F3-4267-AA96-D14C0042FE17}" type="slidenum">
              <a:rPr lang="en-US" smtClean="0"/>
              <a:pPr/>
              <a:t>‹#›</a:t>
            </a:fld>
            <a:endParaRPr lang="en-US"/>
          </a:p>
        </p:txBody>
      </p:sp>
    </p:spTree>
    <p:extLst>
      <p:ext uri="{BB962C8B-B14F-4D97-AF65-F5344CB8AC3E}">
        <p14:creationId xmlns="" xmlns:p14="http://schemas.microsoft.com/office/powerpoint/2010/main" val="4277114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8000"/>
          </a:xfr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normAutofit/>
          </a:bodyPr>
          <a:lstStyle/>
          <a:p>
            <a:pPr fontAlgn="auto">
              <a:spcAft>
                <a:spcPts val="0"/>
              </a:spcAft>
              <a:defRPr/>
            </a:pP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Mineral nutrition in plants</a:t>
            </a:r>
            <a:br>
              <a:rPr lang="en-US" sz="3200" b="1" dirty="0" smtClean="0"/>
            </a:br>
            <a:r>
              <a:rPr lang="en-US" sz="3200" b="1" dirty="0" smtClean="0"/>
              <a:t>(Macro and Micro nutrients)</a:t>
            </a:r>
            <a:br>
              <a:rPr lang="en-US" sz="3200" b="1" dirty="0" smtClean="0"/>
            </a:br>
            <a:r>
              <a:rPr lang="en-US" sz="3200" b="1" dirty="0"/>
              <a:t/>
            </a:r>
            <a:br>
              <a:rPr lang="en-US" sz="3200" b="1" dirty="0"/>
            </a:br>
            <a:r>
              <a:rPr lang="en-US" sz="3200" b="1" dirty="0" smtClean="0"/>
              <a:t/>
            </a:r>
            <a:br>
              <a:rPr lang="en-US" sz="3200" b="1" dirty="0" smtClean="0"/>
            </a:br>
            <a:r>
              <a:rPr lang="en-US" sz="3200" b="1" dirty="0"/>
              <a:t/>
            </a:r>
            <a:br>
              <a:rPr lang="en-US" sz="3200" b="1" dirty="0"/>
            </a:br>
            <a:endParaRPr lang="en-US" sz="2400" b="1" dirty="0"/>
          </a:p>
        </p:txBody>
      </p:sp>
    </p:spTree>
    <p:extLst>
      <p:ext uri="{BB962C8B-B14F-4D97-AF65-F5344CB8AC3E}">
        <p14:creationId xmlns="" xmlns:p14="http://schemas.microsoft.com/office/powerpoint/2010/main" val="1806849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09800" y="228600"/>
            <a:ext cx="4648200" cy="609600"/>
          </a:xfrm>
        </p:spPr>
        <p:style>
          <a:lnRef idx="2">
            <a:schemeClr val="accent6"/>
          </a:lnRef>
          <a:fillRef idx="1">
            <a:schemeClr val="lt1"/>
          </a:fillRef>
          <a:effectRef idx="0">
            <a:schemeClr val="accent6"/>
          </a:effectRef>
          <a:fontRef idx="minor">
            <a:schemeClr val="dk1"/>
          </a:fontRef>
        </p:style>
        <p:txBody>
          <a:bodyPr>
            <a:normAutofit/>
          </a:bodyPr>
          <a:lstStyle/>
          <a:p>
            <a:pPr eaLnBrk="1" hangingPunct="1"/>
            <a:r>
              <a:rPr lang="en-US" altLang="zh-CN" sz="2800" b="1" dirty="0" smtClean="0">
                <a:solidFill>
                  <a:srgbClr val="0070C0"/>
                </a:solidFill>
                <a:latin typeface="Times New Roman" panose="02020603050405020304" pitchFamily="18" charset="0"/>
                <a:ea typeface="宋体" pitchFamily="2" charset="-122"/>
                <a:cs typeface="Times New Roman" panose="02020603050405020304" pitchFamily="18" charset="0"/>
              </a:rPr>
              <a:t>Mineral Nutrition in plants</a:t>
            </a:r>
          </a:p>
        </p:txBody>
      </p:sp>
      <p:sp>
        <p:nvSpPr>
          <p:cNvPr id="4099" name="Rectangle 3"/>
          <p:cNvSpPr>
            <a:spLocks noGrp="1" noChangeArrowheads="1"/>
          </p:cNvSpPr>
          <p:nvPr>
            <p:ph type="body" idx="1"/>
          </p:nvPr>
        </p:nvSpPr>
        <p:spPr>
          <a:xfrm>
            <a:off x="609600" y="1219200"/>
            <a:ext cx="8305800" cy="4419600"/>
          </a:xfrm>
        </p:spPr>
        <p:txBody>
          <a:bodyPr>
            <a:normAutofit/>
          </a:bodyPr>
          <a:lstStyle/>
          <a:p>
            <a:r>
              <a:rPr lang="en-US" altLang="zh-CN" sz="2800" i="1" dirty="0">
                <a:solidFill>
                  <a:prstClr val="black"/>
                </a:solidFill>
                <a:latin typeface="Times New Roman" pitchFamily="18" charset="0"/>
                <a:ea typeface="宋体" pitchFamily="2" charset="-122"/>
              </a:rPr>
              <a:t>Plants are</a:t>
            </a:r>
            <a:r>
              <a:rPr lang="en-US" altLang="zh-CN" sz="2800" dirty="0">
                <a:solidFill>
                  <a:prstClr val="black"/>
                </a:solidFill>
                <a:latin typeface="Times New Roman" pitchFamily="18" charset="0"/>
                <a:ea typeface="宋体" pitchFamily="2" charset="-122"/>
              </a:rPr>
              <a:t>  </a:t>
            </a:r>
            <a:r>
              <a:rPr lang="en-US" altLang="zh-CN" sz="2800" b="1" i="1" dirty="0">
                <a:solidFill>
                  <a:prstClr val="black"/>
                </a:solidFill>
                <a:latin typeface="Times New Roman" pitchFamily="18" charset="0"/>
                <a:ea typeface="宋体" pitchFamily="2" charset="-122"/>
              </a:rPr>
              <a:t>Autotrophic,  </a:t>
            </a:r>
            <a:r>
              <a:rPr lang="en-US" altLang="zh-CN" sz="2800" dirty="0">
                <a:solidFill>
                  <a:prstClr val="black"/>
                </a:solidFill>
                <a:latin typeface="Times New Roman" pitchFamily="18" charset="0"/>
                <a:ea typeface="宋体" pitchFamily="2" charset="-122"/>
              </a:rPr>
              <a:t>plants act as </a:t>
            </a:r>
            <a:r>
              <a:rPr lang="en-US" altLang="zh-CN" sz="2800" b="1" i="1" dirty="0">
                <a:solidFill>
                  <a:prstClr val="black"/>
                </a:solidFill>
                <a:latin typeface="Times New Roman" pitchFamily="18" charset="0"/>
                <a:ea typeface="宋体" pitchFamily="2" charset="-122"/>
              </a:rPr>
              <a:t>soil miners </a:t>
            </a:r>
            <a:endParaRPr lang="en-US" altLang="zh-CN" sz="2800" b="1" i="1" dirty="0" smtClean="0">
              <a:solidFill>
                <a:prstClr val="black"/>
              </a:solidFill>
              <a:latin typeface="Times New Roman" pitchFamily="18" charset="0"/>
              <a:ea typeface="宋体" pitchFamily="2" charset="-122"/>
            </a:endParaRPr>
          </a:p>
          <a:p>
            <a:r>
              <a:rPr lang="en-US" altLang="zh-CN" sz="2800" b="1" dirty="0" smtClean="0">
                <a:latin typeface="Times New Roman" pitchFamily="18" charset="0"/>
                <a:ea typeface="宋体" pitchFamily="2" charset="-122"/>
              </a:rPr>
              <a:t>Definition: </a:t>
            </a:r>
            <a:r>
              <a:rPr lang="en-US" altLang="zh-CN" sz="2800" dirty="0" smtClean="0">
                <a:latin typeface="Times New Roman" pitchFamily="18" charset="0"/>
                <a:ea typeface="宋体" pitchFamily="2" charset="-122"/>
              </a:rPr>
              <a:t>The study of how plants obtain, distribute, metabolize, and utilize mineral nutrients.</a:t>
            </a:r>
          </a:p>
          <a:p>
            <a:pPr marL="0" indent="0">
              <a:buNone/>
            </a:pPr>
            <a:endParaRPr lang="en-US" altLang="zh-CN" sz="2800" dirty="0" smtClean="0">
              <a:latin typeface="Times New Roman" pitchFamily="18" charset="0"/>
              <a:ea typeface="宋体" pitchFamily="2" charset="-122"/>
            </a:endParaRPr>
          </a:p>
          <a:p>
            <a:pPr eaLnBrk="1" hangingPunct="1"/>
            <a:r>
              <a:rPr lang="en-US" altLang="zh-CN" sz="2800" dirty="0" smtClean="0">
                <a:latin typeface="Times New Roman" pitchFamily="18" charset="0"/>
                <a:ea typeface="宋体" pitchFamily="2" charset="-122"/>
              </a:rPr>
              <a:t>“</a:t>
            </a:r>
            <a:r>
              <a:rPr lang="en-US" altLang="zh-CN" sz="2800" b="1" i="1" dirty="0" smtClean="0">
                <a:solidFill>
                  <a:srgbClr val="660066"/>
                </a:solidFill>
                <a:latin typeface="Times New Roman" pitchFamily="18" charset="0"/>
                <a:ea typeface="宋体" pitchFamily="2" charset="-122"/>
              </a:rPr>
              <a:t>Mineral</a:t>
            </a:r>
            <a:r>
              <a:rPr lang="en-US" altLang="zh-CN" sz="2800" dirty="0" smtClean="0">
                <a:latin typeface="Times New Roman" pitchFamily="18" charset="0"/>
                <a:ea typeface="宋体" pitchFamily="2" charset="-122"/>
              </a:rPr>
              <a:t>”: An inorganic element </a:t>
            </a:r>
            <a:r>
              <a:rPr lang="en-US" altLang="zh-CN" sz="2800" b="1" i="1" dirty="0" smtClean="0">
                <a:latin typeface="Times New Roman" pitchFamily="18" charset="0"/>
                <a:ea typeface="宋体" pitchFamily="2" charset="-122"/>
              </a:rPr>
              <a:t>acquired mostly in the form of inorganic ions from the soil</a:t>
            </a:r>
          </a:p>
          <a:p>
            <a:pPr marL="0" indent="0" eaLnBrk="1" hangingPunct="1">
              <a:buNone/>
            </a:pPr>
            <a:endParaRPr lang="en-US" altLang="zh-CN" sz="2800" b="1" i="1" dirty="0" smtClean="0">
              <a:latin typeface="Times New Roman" pitchFamily="18" charset="0"/>
              <a:ea typeface="宋体" pitchFamily="2" charset="-122"/>
            </a:endParaRPr>
          </a:p>
          <a:p>
            <a:pPr eaLnBrk="1" hangingPunct="1"/>
            <a:r>
              <a:rPr lang="en-US" altLang="zh-CN" sz="2800" dirty="0" smtClean="0">
                <a:latin typeface="Times New Roman" pitchFamily="18" charset="0"/>
                <a:ea typeface="宋体" pitchFamily="2" charset="-122"/>
              </a:rPr>
              <a:t>“</a:t>
            </a:r>
            <a:r>
              <a:rPr lang="en-US" altLang="zh-CN" sz="2800" b="1" i="1" dirty="0" smtClean="0">
                <a:solidFill>
                  <a:srgbClr val="660066"/>
                </a:solidFill>
                <a:latin typeface="Times New Roman" pitchFamily="18" charset="0"/>
                <a:ea typeface="宋体" pitchFamily="2" charset="-122"/>
              </a:rPr>
              <a:t>Nutrient</a:t>
            </a:r>
            <a:r>
              <a:rPr lang="en-US" altLang="zh-CN" sz="2800" dirty="0" smtClean="0">
                <a:latin typeface="Times New Roman" pitchFamily="18" charset="0"/>
                <a:ea typeface="宋体" pitchFamily="2" charset="-122"/>
              </a:rPr>
              <a:t>”: A substance needed to survive or necessary for the synthesis of organic compounds</a:t>
            </a:r>
          </a:p>
        </p:txBody>
      </p:sp>
    </p:spTree>
    <p:extLst>
      <p:ext uri="{BB962C8B-B14F-4D97-AF65-F5344CB8AC3E}">
        <p14:creationId xmlns="" xmlns:p14="http://schemas.microsoft.com/office/powerpoint/2010/main" val="393940064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457200"/>
            <a:ext cx="4191000" cy="533400"/>
          </a:xfrm>
        </p:spPr>
        <p:style>
          <a:lnRef idx="2">
            <a:schemeClr val="accent6"/>
          </a:lnRef>
          <a:fillRef idx="1">
            <a:schemeClr val="lt1"/>
          </a:fillRef>
          <a:effectRef idx="0">
            <a:schemeClr val="accent6"/>
          </a:effectRef>
          <a:fontRef idx="minor">
            <a:schemeClr val="dk1"/>
          </a:fontRef>
        </p:style>
        <p:txBody>
          <a:bodyPr>
            <a:noAutofit/>
          </a:bodyPr>
          <a:lstStyle/>
          <a:p>
            <a:r>
              <a:rPr lang="en-US" sz="2800" b="1" dirty="0" smtClean="0">
                <a:solidFill>
                  <a:srgbClr val="0070C0"/>
                </a:solidFill>
                <a:latin typeface="Times New Roman" panose="02020603050405020304" pitchFamily="18" charset="0"/>
                <a:cs typeface="Times New Roman" panose="02020603050405020304" pitchFamily="18" charset="0"/>
              </a:rPr>
              <a:t/>
            </a:r>
            <a:br>
              <a:rPr lang="en-US" sz="2800" b="1" dirty="0" smtClean="0">
                <a:solidFill>
                  <a:srgbClr val="0070C0"/>
                </a:solidFill>
                <a:latin typeface="Times New Roman" panose="02020603050405020304" pitchFamily="18" charset="0"/>
                <a:cs typeface="Times New Roman" panose="02020603050405020304" pitchFamily="18" charset="0"/>
              </a:rPr>
            </a:br>
            <a:r>
              <a:rPr lang="en-US" sz="2800" b="1" dirty="0" smtClean="0">
                <a:solidFill>
                  <a:srgbClr val="0070C0"/>
                </a:solidFill>
                <a:latin typeface="Times New Roman" panose="02020603050405020304" pitchFamily="18" charset="0"/>
                <a:cs typeface="Times New Roman" panose="02020603050405020304" pitchFamily="18" charset="0"/>
              </a:rPr>
              <a:t>Criteria of essentiality</a:t>
            </a:r>
            <a:r>
              <a:rPr lang="en-US" sz="2800" dirty="0" smtClean="0">
                <a:solidFill>
                  <a:srgbClr val="0070C0"/>
                </a:solidFill>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570037"/>
            <a:ext cx="8229600" cy="4525963"/>
          </a:xfrm>
        </p:spPr>
        <p:txBody>
          <a:bodyPr>
            <a:normAutofit/>
          </a:bodyPr>
          <a:lstStyle/>
          <a:p>
            <a:pPr>
              <a:buNone/>
            </a:pPr>
            <a:r>
              <a:rPr lang="en-US" sz="2400" b="1" dirty="0" smtClean="0">
                <a:latin typeface="Times New Roman" panose="02020603050405020304" pitchFamily="18" charset="0"/>
                <a:cs typeface="Times New Roman" panose="02020603050405020304" pitchFamily="18" charset="0"/>
              </a:rPr>
              <a:t>An element is considered essential </a:t>
            </a:r>
          </a:p>
          <a:p>
            <a:r>
              <a:rPr lang="en-US" sz="2400" dirty="0" smtClean="0">
                <a:latin typeface="Times New Roman" panose="02020603050405020304" pitchFamily="18" charset="0"/>
                <a:cs typeface="Times New Roman" panose="02020603050405020304" pitchFamily="18" charset="0"/>
              </a:rPr>
              <a:t>If without it , the plant cannot complete its life cycle</a:t>
            </a:r>
          </a:p>
          <a:p>
            <a:pPr>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When mineral action is specific and cannot be replaced by other  element</a:t>
            </a:r>
          </a:p>
          <a:p>
            <a:pPr>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If the mineral is directly involved in nutrition, as a necessary component or as an activator of enzyme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09800" y="274638"/>
            <a:ext cx="4800600" cy="563562"/>
          </a:xfrm>
        </p:spPr>
        <p:style>
          <a:lnRef idx="2">
            <a:schemeClr val="accent6"/>
          </a:lnRef>
          <a:fillRef idx="1">
            <a:schemeClr val="lt1"/>
          </a:fillRef>
          <a:effectRef idx="0">
            <a:schemeClr val="accent6"/>
          </a:effectRef>
          <a:fontRef idx="minor">
            <a:schemeClr val="dk1"/>
          </a:fontRef>
        </p:style>
        <p:txBody>
          <a:bodyPr>
            <a:normAutofit/>
          </a:bodyPr>
          <a:lstStyle/>
          <a:p>
            <a:pPr eaLnBrk="1" hangingPunct="1"/>
            <a:r>
              <a:rPr lang="en-US" altLang="zh-CN" sz="2800" b="1" dirty="0" smtClean="0">
                <a:solidFill>
                  <a:srgbClr val="0070C0"/>
                </a:solidFill>
                <a:latin typeface="Times New Roman" panose="02020603050405020304" pitchFamily="18" charset="0"/>
                <a:ea typeface="宋体" pitchFamily="2" charset="-122"/>
                <a:cs typeface="Times New Roman" panose="02020603050405020304" pitchFamily="18" charset="0"/>
              </a:rPr>
              <a:t>Classifying mineral nutrients</a:t>
            </a:r>
          </a:p>
        </p:txBody>
      </p:sp>
      <p:sp>
        <p:nvSpPr>
          <p:cNvPr id="5123" name="Rectangle 3"/>
          <p:cNvSpPr>
            <a:spLocks noGrp="1" noChangeArrowheads="1"/>
          </p:cNvSpPr>
          <p:nvPr>
            <p:ph type="body" idx="1"/>
          </p:nvPr>
        </p:nvSpPr>
        <p:spPr>
          <a:xfrm>
            <a:off x="457200" y="1295400"/>
            <a:ext cx="8305800" cy="4876801"/>
          </a:xfrm>
        </p:spPr>
        <p:txBody>
          <a:bodyPr>
            <a:normAutofit lnSpcReduction="10000"/>
          </a:bodyPr>
          <a:lstStyle/>
          <a:p>
            <a:pPr eaLnBrk="1" hangingPunct="1"/>
            <a:r>
              <a:rPr lang="en-US" altLang="zh-CN" sz="2600" b="1" dirty="0" smtClean="0">
                <a:latin typeface="Times New Roman" pitchFamily="18" charset="0"/>
                <a:ea typeface="宋体" pitchFamily="2" charset="-122"/>
              </a:rPr>
              <a:t>Criteria for classification:</a:t>
            </a:r>
          </a:p>
          <a:p>
            <a:pPr marL="0" indent="0" eaLnBrk="1" hangingPunct="1">
              <a:buNone/>
            </a:pPr>
            <a:r>
              <a:rPr lang="en-US" altLang="zh-CN" sz="2600" dirty="0" smtClean="0">
                <a:latin typeface="Times New Roman" pitchFamily="18" charset="0"/>
                <a:ea typeface="宋体" pitchFamily="2" charset="-122"/>
              </a:rPr>
              <a:t>      Amount required or present in plant tissue</a:t>
            </a:r>
          </a:p>
          <a:p>
            <a:pPr marL="0" indent="0" eaLnBrk="1" hangingPunct="1">
              <a:buNone/>
            </a:pPr>
            <a:r>
              <a:rPr lang="en-US" altLang="zh-CN" sz="2600" dirty="0" smtClean="0">
                <a:latin typeface="Times New Roman" pitchFamily="18" charset="0"/>
                <a:ea typeface="宋体" pitchFamily="2" charset="-122"/>
              </a:rPr>
              <a:t>      Metabolic need for the mineral nutrient</a:t>
            </a:r>
          </a:p>
          <a:p>
            <a:pPr marL="0" indent="0" eaLnBrk="1" hangingPunct="1">
              <a:buNone/>
            </a:pPr>
            <a:r>
              <a:rPr lang="en-US" altLang="zh-CN" sz="2600" dirty="0" smtClean="0">
                <a:latin typeface="Times New Roman" pitchFamily="18" charset="0"/>
                <a:ea typeface="宋体" pitchFamily="2" charset="-122"/>
              </a:rPr>
              <a:t>      Biochemical function(s) for the mineral nutrient</a:t>
            </a:r>
          </a:p>
          <a:p>
            <a:pPr marL="0" indent="0" eaLnBrk="1" hangingPunct="1">
              <a:buNone/>
            </a:pPr>
            <a:r>
              <a:rPr lang="en-US" altLang="zh-CN" sz="2600" dirty="0" smtClean="0">
                <a:latin typeface="Times New Roman" pitchFamily="18" charset="0"/>
                <a:ea typeface="宋体" pitchFamily="2" charset="-122"/>
              </a:rPr>
              <a:t>      Mobility within the plant</a:t>
            </a:r>
          </a:p>
          <a:p>
            <a:pPr marL="0" indent="0" eaLnBrk="1" hangingPunct="1">
              <a:buNone/>
            </a:pPr>
            <a:endParaRPr lang="en-US" altLang="zh-CN" sz="2600" dirty="0" smtClean="0">
              <a:latin typeface="Times New Roman" pitchFamily="18" charset="0"/>
              <a:ea typeface="宋体" pitchFamily="2" charset="-122"/>
            </a:endParaRPr>
          </a:p>
          <a:p>
            <a:pPr lvl="0"/>
            <a:r>
              <a:rPr lang="en-US" sz="2600" dirty="0" err="1">
                <a:solidFill>
                  <a:prstClr val="black"/>
                </a:solidFill>
                <a:latin typeface="Times New Roman" panose="02020603050405020304" pitchFamily="18" charset="0"/>
                <a:cs typeface="Times New Roman" panose="02020603050405020304" pitchFamily="18" charset="0"/>
              </a:rPr>
              <a:t>Macroelements</a:t>
            </a:r>
            <a:r>
              <a:rPr lang="en-US" sz="2600" dirty="0">
                <a:solidFill>
                  <a:prstClr val="black"/>
                </a:solidFill>
                <a:latin typeface="Times New Roman" panose="02020603050405020304" pitchFamily="18" charset="0"/>
                <a:cs typeface="Times New Roman" panose="02020603050405020304" pitchFamily="18" charset="0"/>
              </a:rPr>
              <a:t>/ </a:t>
            </a:r>
            <a:r>
              <a:rPr lang="en-US" sz="2600" dirty="0" smtClean="0">
                <a:solidFill>
                  <a:prstClr val="black"/>
                </a:solidFill>
                <a:latin typeface="Times New Roman" panose="02020603050405020304" pitchFamily="18" charset="0"/>
                <a:cs typeface="Times New Roman" panose="02020603050405020304" pitchFamily="18" charset="0"/>
              </a:rPr>
              <a:t>macronutrients (1000</a:t>
            </a:r>
            <a:r>
              <a:rPr lang="el-GR" sz="2600" dirty="0" smtClean="0">
                <a:solidFill>
                  <a:prstClr val="black"/>
                </a:solidFill>
                <a:latin typeface="Times New Roman" panose="02020603050405020304" pitchFamily="18" charset="0"/>
                <a:cs typeface="Times New Roman" panose="02020603050405020304" pitchFamily="18" charset="0"/>
              </a:rPr>
              <a:t>μ</a:t>
            </a:r>
            <a:r>
              <a:rPr lang="en-US" sz="2600" dirty="0" smtClean="0">
                <a:solidFill>
                  <a:prstClr val="black"/>
                </a:solidFill>
                <a:latin typeface="Times New Roman" panose="02020603050405020304" pitchFamily="18" charset="0"/>
                <a:cs typeface="Times New Roman" panose="02020603050405020304" pitchFamily="18" charset="0"/>
              </a:rPr>
              <a:t>g/g of dry matter)</a:t>
            </a:r>
            <a:endParaRPr lang="en-US" sz="2600" dirty="0">
              <a:solidFill>
                <a:prstClr val="black"/>
              </a:solidFill>
              <a:latin typeface="Times New Roman" panose="02020603050405020304" pitchFamily="18" charset="0"/>
              <a:cs typeface="Times New Roman" panose="02020603050405020304" pitchFamily="18" charset="0"/>
            </a:endParaRPr>
          </a:p>
          <a:p>
            <a:pPr lvl="0">
              <a:buNone/>
            </a:pPr>
            <a:r>
              <a:rPr lang="en-US" sz="2600" dirty="0">
                <a:solidFill>
                  <a:prstClr val="black"/>
                </a:solidFill>
                <a:latin typeface="Times New Roman" panose="02020603050405020304" pitchFamily="18" charset="0"/>
                <a:cs typeface="Times New Roman" panose="02020603050405020304" pitchFamily="18" charset="0"/>
              </a:rPr>
              <a:t>     C,  H</a:t>
            </a:r>
            <a:r>
              <a:rPr lang="en-US" sz="2600" baseline="-25000" dirty="0">
                <a:solidFill>
                  <a:prstClr val="black"/>
                </a:solidFill>
                <a:latin typeface="Times New Roman" panose="02020603050405020304" pitchFamily="18" charset="0"/>
                <a:cs typeface="Times New Roman" panose="02020603050405020304" pitchFamily="18" charset="0"/>
              </a:rPr>
              <a:t>2</a:t>
            </a:r>
            <a:r>
              <a:rPr lang="en-US" sz="2600" dirty="0">
                <a:solidFill>
                  <a:prstClr val="black"/>
                </a:solidFill>
                <a:latin typeface="Times New Roman" panose="02020603050405020304" pitchFamily="18" charset="0"/>
                <a:cs typeface="Times New Roman" panose="02020603050405020304" pitchFamily="18" charset="0"/>
              </a:rPr>
              <a:t>,  O</a:t>
            </a:r>
            <a:r>
              <a:rPr lang="en-US" sz="2600" baseline="-25000" dirty="0">
                <a:solidFill>
                  <a:prstClr val="black"/>
                </a:solidFill>
                <a:latin typeface="Times New Roman" panose="02020603050405020304" pitchFamily="18" charset="0"/>
                <a:cs typeface="Times New Roman" panose="02020603050405020304" pitchFamily="18" charset="0"/>
              </a:rPr>
              <a:t>2</a:t>
            </a:r>
            <a:r>
              <a:rPr lang="en-US" sz="2600" dirty="0">
                <a:solidFill>
                  <a:prstClr val="black"/>
                </a:solidFill>
                <a:latin typeface="Times New Roman" panose="02020603050405020304" pitchFamily="18" charset="0"/>
                <a:cs typeface="Times New Roman" panose="02020603050405020304" pitchFamily="18" charset="0"/>
              </a:rPr>
              <a:t>,  N</a:t>
            </a:r>
            <a:r>
              <a:rPr lang="en-US" sz="2600" baseline="-25000" dirty="0">
                <a:solidFill>
                  <a:prstClr val="black"/>
                </a:solidFill>
                <a:latin typeface="Times New Roman" panose="02020603050405020304" pitchFamily="18" charset="0"/>
                <a:cs typeface="Times New Roman" panose="02020603050405020304" pitchFamily="18" charset="0"/>
              </a:rPr>
              <a:t>2</a:t>
            </a:r>
            <a:r>
              <a:rPr lang="en-US" sz="2600" dirty="0">
                <a:solidFill>
                  <a:prstClr val="black"/>
                </a:solidFill>
                <a:latin typeface="Times New Roman" panose="02020603050405020304" pitchFamily="18" charset="0"/>
                <a:cs typeface="Times New Roman" panose="02020603050405020304" pitchFamily="18" charset="0"/>
              </a:rPr>
              <a:t>,   S,  P,   K,   Ca  and  Mg</a:t>
            </a:r>
          </a:p>
          <a:p>
            <a:pPr lvl="0">
              <a:buNone/>
            </a:pPr>
            <a:endParaRPr lang="en-US" sz="2600" dirty="0">
              <a:solidFill>
                <a:prstClr val="black"/>
              </a:solidFill>
              <a:latin typeface="Times New Roman" panose="02020603050405020304" pitchFamily="18" charset="0"/>
              <a:cs typeface="Times New Roman" panose="02020603050405020304" pitchFamily="18" charset="0"/>
            </a:endParaRPr>
          </a:p>
          <a:p>
            <a:pPr lvl="0"/>
            <a:r>
              <a:rPr lang="en-US" sz="2600" dirty="0">
                <a:solidFill>
                  <a:prstClr val="black"/>
                </a:solidFill>
                <a:latin typeface="Times New Roman" panose="02020603050405020304" pitchFamily="18" charset="0"/>
                <a:cs typeface="Times New Roman" panose="02020603050405020304" pitchFamily="18" charset="0"/>
              </a:rPr>
              <a:t>Microelements/ micronutrients (100</a:t>
            </a:r>
            <a:r>
              <a:rPr lang="el-GR" sz="2600" dirty="0">
                <a:solidFill>
                  <a:prstClr val="black"/>
                </a:solidFill>
                <a:latin typeface="Times New Roman" panose="02020603050405020304" pitchFamily="18" charset="0"/>
                <a:cs typeface="Times New Roman" panose="02020603050405020304" pitchFamily="18" charset="0"/>
              </a:rPr>
              <a:t>μ</a:t>
            </a:r>
            <a:r>
              <a:rPr lang="en-US" sz="2600" dirty="0">
                <a:solidFill>
                  <a:prstClr val="black"/>
                </a:solidFill>
                <a:latin typeface="Times New Roman" panose="02020603050405020304" pitchFamily="18" charset="0"/>
                <a:cs typeface="Times New Roman" panose="02020603050405020304" pitchFamily="18" charset="0"/>
              </a:rPr>
              <a:t>g/g of dry matter)</a:t>
            </a:r>
          </a:p>
          <a:p>
            <a:pPr lvl="0">
              <a:buNone/>
            </a:pPr>
            <a:r>
              <a:rPr lang="en-US" sz="2600" dirty="0">
                <a:solidFill>
                  <a:prstClr val="black"/>
                </a:solidFill>
                <a:latin typeface="Times New Roman" panose="02020603050405020304" pitchFamily="18" charset="0"/>
                <a:cs typeface="Times New Roman" panose="02020603050405020304" pitchFamily="18" charset="0"/>
              </a:rPr>
              <a:t>     Fe, Cu, Co, Zn, Mn, Mo, Bo, Na, Cl and Si.</a:t>
            </a:r>
          </a:p>
          <a:p>
            <a:pPr eaLnBrk="1" hangingPunct="1"/>
            <a:endParaRPr lang="en-US" altLang="zh-CN" sz="2400" dirty="0" smtClean="0">
              <a:latin typeface="Times New Roman" pitchFamily="18" charset="0"/>
              <a:ea typeface="宋体" pitchFamily="2" charset="-122"/>
            </a:endParaRPr>
          </a:p>
        </p:txBody>
      </p:sp>
    </p:spTree>
    <p:extLst>
      <p:ext uri="{BB962C8B-B14F-4D97-AF65-F5344CB8AC3E}">
        <p14:creationId xmlns="" xmlns:p14="http://schemas.microsoft.com/office/powerpoint/2010/main" val="1515429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33400"/>
            <a:ext cx="5257800" cy="685800"/>
          </a:xfrm>
        </p:spPr>
        <p:style>
          <a:lnRef idx="2">
            <a:schemeClr val="accent6"/>
          </a:lnRef>
          <a:fillRef idx="1">
            <a:schemeClr val="lt1"/>
          </a:fillRef>
          <a:effectRef idx="0">
            <a:schemeClr val="accent6"/>
          </a:effectRef>
          <a:fontRef idx="minor">
            <a:schemeClr val="dk1"/>
          </a:fontRef>
        </p:style>
        <p:txBody>
          <a:bodyPr>
            <a:normAutofit fontScale="90000"/>
          </a:bodyPr>
          <a:lstStyle/>
          <a:p>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solidFill>
                  <a:srgbClr val="0070C0"/>
                </a:solidFill>
                <a:latin typeface="Times New Roman" panose="02020603050405020304" pitchFamily="18" charset="0"/>
                <a:cs typeface="Times New Roman" panose="02020603050405020304" pitchFamily="18" charset="0"/>
              </a:rPr>
              <a:t>Carbon, hydrogen and oxygen:</a:t>
            </a: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endParaRPr lang="en-US" sz="28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2400" dirty="0" smtClean="0">
                <a:latin typeface="Times New Roman" panose="02020603050405020304" pitchFamily="18" charset="0"/>
                <a:cs typeface="Times New Roman" panose="02020603050405020304" pitchFamily="18" charset="0"/>
              </a:rPr>
              <a:t>Not minerals</a:t>
            </a:r>
          </a:p>
          <a:p>
            <a:pPr>
              <a:lnSpc>
                <a:spcPct val="150000"/>
              </a:lnSpc>
            </a:pPr>
            <a:r>
              <a:rPr lang="en-US" sz="2400" dirty="0" smtClean="0">
                <a:latin typeface="Times New Roman" panose="02020603050405020304" pitchFamily="18" charset="0"/>
                <a:cs typeface="Times New Roman" panose="02020603050405020304" pitchFamily="18" charset="0"/>
              </a:rPr>
              <a:t>Framework elements</a:t>
            </a:r>
          </a:p>
          <a:p>
            <a:pPr>
              <a:lnSpc>
                <a:spcPct val="150000"/>
              </a:lnSpc>
            </a:pPr>
            <a:r>
              <a:rPr lang="en-US" sz="2400" dirty="0" smtClean="0">
                <a:latin typeface="Times New Roman" panose="02020603050405020304" pitchFamily="18" charset="0"/>
                <a:cs typeface="Times New Roman" panose="02020603050405020304" pitchFamily="18" charset="0"/>
              </a:rPr>
              <a:t>Chief constituents of cell wall and protoplasm</a:t>
            </a:r>
          </a:p>
          <a:p>
            <a:pPr>
              <a:lnSpc>
                <a:spcPct val="150000"/>
              </a:lnSpc>
            </a:pPr>
            <a:r>
              <a:rPr lang="en-US" sz="2400" dirty="0" smtClean="0">
                <a:latin typeface="Times New Roman" panose="02020603050405020304" pitchFamily="18" charset="0"/>
                <a:cs typeface="Times New Roman" panose="02020603050405020304" pitchFamily="18" charset="0"/>
              </a:rPr>
              <a:t>No life can exist without them</a:t>
            </a:r>
          </a:p>
          <a:p>
            <a:pPr>
              <a:lnSpc>
                <a:spcPct val="150000"/>
              </a:lnSpc>
            </a:pPr>
            <a:r>
              <a:rPr lang="en-US" sz="2400" dirty="0" smtClean="0">
                <a:latin typeface="Times New Roman" panose="02020603050405020304" pitchFamily="18" charset="0"/>
                <a:cs typeface="Times New Roman" panose="02020603050405020304" pitchFamily="18" charset="0"/>
              </a:rPr>
              <a:t>Deficiency results in stunted and poor growth</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body" sz="half" idx="1"/>
          </p:nvPr>
        </p:nvSpPr>
        <p:spPr>
          <a:xfrm>
            <a:off x="76200" y="152400"/>
            <a:ext cx="8915400" cy="6477000"/>
          </a:xfrm>
        </p:spPr>
        <p:txBody>
          <a:bodyPr>
            <a:noAutofit/>
          </a:bodyPr>
          <a:lstStyle/>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800" b="1" dirty="0" smtClean="0">
                <a:latin typeface="Times New Roman" panose="02020603050405020304" pitchFamily="18" charset="0"/>
                <a:cs typeface="Times New Roman" panose="02020603050405020304" pitchFamily="18" charset="0"/>
              </a:rPr>
              <a:t> </a:t>
            </a: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endParaRPr lang="en-US" altLang="en-US" sz="2400" b="1" dirty="0" smtClean="0">
              <a:latin typeface="Times New Roman" panose="02020603050405020304" pitchFamily="18" charset="0"/>
              <a:cs typeface="Times New Roman" panose="02020603050405020304" pitchFamily="18" charset="0"/>
            </a:endParaRP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b="1" dirty="0" smtClean="0">
                <a:latin typeface="Times New Roman" panose="02020603050405020304" pitchFamily="18" charset="0"/>
                <a:cs typeface="Times New Roman" panose="02020603050405020304" pitchFamily="18" charset="0"/>
              </a:rPr>
              <a:t>Source	: soil (nitrates, nitrites and ammonium ions),</a:t>
            </a: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dirty="0" smtClean="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Component of proteins, enzymes, amino acids, </a:t>
            </a:r>
            <a:r>
              <a:rPr lang="en-US" altLang="en-US" sz="2400" dirty="0" smtClean="0">
                <a:latin typeface="Times New Roman" panose="02020603050405020304" pitchFamily="18" charset="0"/>
                <a:cs typeface="Times New Roman" panose="02020603050405020304" pitchFamily="18" charset="0"/>
              </a:rPr>
              <a:t>nucleic</a:t>
            </a: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dirty="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acids, </a:t>
            </a:r>
            <a:r>
              <a:rPr lang="en-US" altLang="en-US" sz="2400" dirty="0" smtClean="0">
                <a:latin typeface="Times New Roman" panose="02020603050405020304" pitchFamily="18" charset="0"/>
                <a:cs typeface="Times New Roman" panose="02020603050405020304" pitchFamily="18" charset="0"/>
              </a:rPr>
              <a:t>chlorophyll</a:t>
            </a:r>
            <a:endParaRPr lang="en-US" altLang="en-US" sz="2400" dirty="0">
              <a:latin typeface="Times New Roman" panose="02020603050405020304" pitchFamily="18" charset="0"/>
              <a:cs typeface="Times New Roman" panose="02020603050405020304" pitchFamily="18" charset="0"/>
            </a:endParaRP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b="1" dirty="0" smtClean="0">
                <a:latin typeface="Times New Roman" panose="02020603050405020304" pitchFamily="18" charset="0"/>
                <a:cs typeface="Times New Roman" panose="02020603050405020304" pitchFamily="18" charset="0"/>
              </a:rPr>
              <a:t>Functions :</a:t>
            </a: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dirty="0" smtClean="0">
                <a:latin typeface="Times New Roman" panose="02020603050405020304" pitchFamily="18" charset="0"/>
                <a:cs typeface="Times New Roman" panose="02020603050405020304" pitchFamily="18" charset="0"/>
              </a:rPr>
              <a:t>Protein synthesis,  formation of  protoplasm, nucleic acids </a:t>
            </a:r>
            <a:r>
              <a:rPr lang="en-US" altLang="en-US" sz="2400" dirty="0" err="1" smtClean="0">
                <a:latin typeface="Times New Roman" panose="02020603050405020304" pitchFamily="18" charset="0"/>
                <a:cs typeface="Times New Roman" panose="02020603050405020304" pitchFamily="18" charset="0"/>
              </a:rPr>
              <a:t>alkalloids</a:t>
            </a:r>
            <a:r>
              <a:rPr lang="en-US" altLang="en-US" sz="2400" dirty="0" smtClean="0">
                <a:latin typeface="Times New Roman" panose="02020603050405020304" pitchFamily="18" charset="0"/>
                <a:cs typeface="Times New Roman" panose="02020603050405020304" pitchFamily="18" charset="0"/>
              </a:rPr>
              <a:t>, NAD, NADP</a:t>
            </a:r>
            <a:endParaRPr lang="en-US" altLang="en-US" sz="2400" b="1" dirty="0" smtClean="0">
              <a:solidFill>
                <a:srgbClr val="0070C0"/>
              </a:solidFill>
              <a:latin typeface="Times New Roman" panose="02020603050405020304" pitchFamily="18" charset="0"/>
              <a:cs typeface="Times New Roman" panose="02020603050405020304" pitchFamily="18" charset="0"/>
            </a:endParaRP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dirty="0" smtClean="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C/N ratio (Carbohydrate: Nitrogen ratio)</a:t>
            </a: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dirty="0" smtClean="0">
                <a:latin typeface="Times New Roman" panose="02020603050405020304" pitchFamily="18" charset="0"/>
                <a:cs typeface="Times New Roman" panose="02020603050405020304" pitchFamily="18" charset="0"/>
              </a:rPr>
              <a:t>   High </a:t>
            </a:r>
            <a:r>
              <a:rPr lang="en-US" altLang="en-US" sz="2400" dirty="0">
                <a:latin typeface="Times New Roman" panose="02020603050405020304" pitchFamily="18" charset="0"/>
                <a:cs typeface="Times New Roman" panose="02020603050405020304" pitchFamily="18" charset="0"/>
              </a:rPr>
              <a:t>C/N ratio → Plants become more reproductive</a:t>
            </a: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dirty="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  Low </a:t>
            </a:r>
            <a:r>
              <a:rPr lang="en-US" altLang="en-US" sz="2400" dirty="0">
                <a:latin typeface="Times New Roman" panose="02020603050405020304" pitchFamily="18" charset="0"/>
                <a:cs typeface="Times New Roman" panose="02020603050405020304" pitchFamily="18" charset="0"/>
              </a:rPr>
              <a:t>C/N ratio  → Plants become more </a:t>
            </a:r>
            <a:r>
              <a:rPr lang="en-US" altLang="en-US" sz="2400" dirty="0" smtClean="0">
                <a:latin typeface="Times New Roman" panose="02020603050405020304" pitchFamily="18" charset="0"/>
                <a:cs typeface="Times New Roman" panose="02020603050405020304" pitchFamily="18" charset="0"/>
              </a:rPr>
              <a:t>vegetative</a:t>
            </a:r>
            <a:endParaRPr lang="en-US" altLang="en-US" sz="2400" b="1" dirty="0">
              <a:latin typeface="Times New Roman" panose="02020603050405020304" pitchFamily="18" charset="0"/>
              <a:cs typeface="Times New Roman" panose="02020603050405020304" pitchFamily="18" charset="0"/>
            </a:endParaRP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b="1" dirty="0" smtClean="0">
                <a:latin typeface="Times New Roman" panose="02020603050405020304" pitchFamily="18" charset="0"/>
                <a:cs typeface="Times New Roman" panose="02020603050405020304" pitchFamily="18" charset="0"/>
              </a:rPr>
              <a:t>- Transamination</a:t>
            </a:r>
            <a:r>
              <a:rPr lang="en-US" altLang="en-US" sz="2400" b="1" dirty="0">
                <a:latin typeface="Times New Roman" panose="02020603050405020304" pitchFamily="18" charset="0"/>
                <a:cs typeface="Times New Roman" panose="02020603050405020304" pitchFamily="18" charset="0"/>
              </a:rPr>
              <a:t>		</a:t>
            </a:r>
            <a:endParaRPr lang="en-US" altLang="en-US" sz="2400" b="1" dirty="0" smtClean="0">
              <a:latin typeface="Times New Roman" panose="02020603050405020304" pitchFamily="18" charset="0"/>
              <a:cs typeface="Times New Roman" panose="02020603050405020304" pitchFamily="18" charset="0"/>
            </a:endParaRPr>
          </a:p>
          <a:p>
            <a:pPr marL="0" indent="0">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400" b="1" dirty="0" smtClean="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NO</a:t>
            </a:r>
            <a:r>
              <a:rPr lang="en-US" altLang="en-US" sz="2400" baseline="-25000" dirty="0" smtClean="0">
                <a:latin typeface="Times New Roman" panose="02020603050405020304" pitchFamily="18" charset="0"/>
                <a:cs typeface="Times New Roman" panose="02020603050405020304" pitchFamily="18" charset="0"/>
              </a:rPr>
              <a:t>3</a:t>
            </a:r>
            <a:r>
              <a:rPr lang="en-US" altLang="en-US" sz="2400" baseline="30000" dirty="0" smtClean="0">
                <a:latin typeface="Times New Roman" panose="02020603050405020304" pitchFamily="18" charset="0"/>
                <a:cs typeface="Times New Roman" panose="02020603050405020304" pitchFamily="18" charset="0"/>
              </a:rPr>
              <a:t>-</a:t>
            </a:r>
            <a:r>
              <a:rPr lang="en-US" altLang="en-US" sz="2400" dirty="0" smtClean="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 NH</a:t>
            </a:r>
            <a:r>
              <a:rPr lang="en-US" altLang="en-US" sz="2400" baseline="-25000" dirty="0">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 → Glutamic acid  → Other amino </a:t>
            </a:r>
            <a:r>
              <a:rPr lang="en-US" altLang="en-US" sz="2400" dirty="0" smtClean="0">
                <a:latin typeface="Times New Roman" panose="02020603050405020304" pitchFamily="18" charset="0"/>
                <a:cs typeface="Times New Roman" panose="02020603050405020304" pitchFamily="18" charset="0"/>
              </a:rPr>
              <a:t>acids</a:t>
            </a:r>
          </a:p>
          <a:p>
            <a:pPr marL="0" indent="0">
              <a:lnSpc>
                <a:spcPct val="80000"/>
              </a:lnSpc>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endParaRPr lang="en-US" altLang="en-US" sz="2800"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800" b="1" dirty="0" smtClean="0">
                <a:latin typeface="Times New Roman" panose="02020603050405020304" pitchFamily="18" charset="0"/>
                <a:cs typeface="Times New Roman" panose="02020603050405020304" pitchFamily="18" charset="0"/>
              </a:rPr>
              <a:t>         </a:t>
            </a:r>
          </a:p>
          <a:p>
            <a:pPr marL="0" indent="0">
              <a:lnSpc>
                <a:spcPct val="80000"/>
              </a:lnSpc>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800" b="1" dirty="0">
                <a:latin typeface="Times New Roman" panose="02020603050405020304" pitchFamily="18" charset="0"/>
                <a:cs typeface="Times New Roman" panose="02020603050405020304" pitchFamily="18" charset="0"/>
              </a:rPr>
              <a:t>	</a:t>
            </a:r>
            <a:endParaRPr lang="en-US" altLang="en-US" sz="2800" dirty="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endParaRPr lang="en-US" altLang="en-US" sz="2800" b="1" dirty="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800" b="1" dirty="0" smtClean="0">
                <a:latin typeface="Times New Roman" panose="02020603050405020304" pitchFamily="18" charset="0"/>
                <a:cs typeface="Times New Roman" panose="02020603050405020304" pitchFamily="18" charset="0"/>
              </a:rPr>
              <a:t> </a:t>
            </a:r>
            <a:endParaRPr lang="en-US" altLang="en-US" sz="2800"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685800" algn="l"/>
                <a:tab pos="914400" algn="l"/>
                <a:tab pos="1371600" algn="l"/>
                <a:tab pos="1828800" algn="l"/>
                <a:tab pos="2286000" algn="l"/>
                <a:tab pos="2743200" algn="l"/>
                <a:tab pos="5029200" algn="l"/>
                <a:tab pos="5486400" algn="l"/>
                <a:tab pos="5943600" algn="l"/>
                <a:tab pos="6858000" algn="l"/>
              </a:tabLst>
            </a:pPr>
            <a:r>
              <a:rPr lang="en-US" altLang="en-US" sz="2800" dirty="0" smtClean="0">
                <a:latin typeface="Times New Roman" panose="02020603050405020304" pitchFamily="18" charset="0"/>
                <a:cs typeface="Times New Roman" panose="02020603050405020304" pitchFamily="18" charset="0"/>
              </a:rPr>
              <a:t>       </a:t>
            </a:r>
            <a:endParaRPr lang="en-US" altLang="en-US" sz="28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2362200" y="152400"/>
            <a:ext cx="3276600"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en-US" sz="2800" b="1" dirty="0" smtClean="0">
                <a:solidFill>
                  <a:srgbClr val="0070C0"/>
                </a:solidFill>
                <a:latin typeface="Times New Roman" panose="02020603050405020304" pitchFamily="18" charset="0"/>
                <a:cs typeface="Times New Roman" panose="02020603050405020304" pitchFamily="18" charset="0"/>
              </a:rPr>
              <a:t>Nitrogen  </a:t>
            </a:r>
            <a:r>
              <a:rPr lang="en-US" altLang="en-US" sz="2800" b="1" dirty="0">
                <a:solidFill>
                  <a:srgbClr val="0070C0"/>
                </a:solidFill>
                <a:latin typeface="Times New Roman" panose="02020603050405020304" pitchFamily="18" charset="0"/>
                <a:cs typeface="Times New Roman" panose="02020603050405020304" pitchFamily="18" charset="0"/>
              </a:rPr>
              <a:t>in Plants</a:t>
            </a:r>
            <a:r>
              <a:rPr lang="en-US" altLang="en-US" sz="2800" b="1" dirty="0" smtClean="0">
                <a:solidFill>
                  <a:srgbClr val="0070C0"/>
                </a:solidFill>
                <a:latin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 xmlns:p14="http://schemas.microsoft.com/office/powerpoint/2010/main" val="1564772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305800" cy="5486401"/>
          </a:xfrm>
        </p:spPr>
        <p:txBody>
          <a:bodyPr>
            <a:normAutofit lnSpcReduction="10000"/>
          </a:bodyPr>
          <a:lstStyle/>
          <a:p>
            <a:pPr marL="0" indent="0">
              <a:buNone/>
            </a:pPr>
            <a:r>
              <a:rPr lang="en-US" sz="2800" b="1" dirty="0">
                <a:solidFill>
                  <a:srgbClr val="0070C0"/>
                </a:solidFill>
                <a:latin typeface="Times New Roman" panose="02020603050405020304" pitchFamily="18" charset="0"/>
                <a:ea typeface="+mj-ea"/>
                <a:cs typeface="Times New Roman" panose="02020603050405020304" pitchFamily="18" charset="0"/>
              </a:rPr>
              <a:t>Deficiency symptoms:</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Stunted growth, lateral buds dormant, lowering of respiratory rates</a:t>
            </a:r>
          </a:p>
          <a:p>
            <a:r>
              <a:rPr lang="en-US" sz="2400" dirty="0" smtClean="0">
                <a:latin typeface="Times New Roman" panose="02020603050405020304" pitchFamily="18" charset="0"/>
                <a:cs typeface="Times New Roman" panose="02020603050405020304" pitchFamily="18" charset="0"/>
              </a:rPr>
              <a:t>Chlorosis of older leaves, the leaves die and then fall off</a:t>
            </a:r>
          </a:p>
          <a:p>
            <a:r>
              <a:rPr lang="en-US" sz="2400" dirty="0" smtClean="0">
                <a:latin typeface="Times New Roman" panose="02020603050405020304" pitchFamily="18" charset="0"/>
                <a:cs typeface="Times New Roman" panose="02020603050405020304" pitchFamily="18" charset="0"/>
              </a:rPr>
              <a:t>Delayed or suppressed flowering</a:t>
            </a:r>
          </a:p>
          <a:p>
            <a:r>
              <a:rPr lang="en-US" sz="2400" dirty="0" smtClean="0">
                <a:latin typeface="Times New Roman" panose="02020603050405020304" pitchFamily="18" charset="0"/>
                <a:cs typeface="Times New Roman" panose="02020603050405020304" pitchFamily="18" charset="0"/>
              </a:rPr>
              <a:t>Fruits and seeds small and weak</a:t>
            </a:r>
          </a:p>
          <a:p>
            <a:r>
              <a:rPr lang="en-US" sz="2400" dirty="0" smtClean="0">
                <a:latin typeface="Times New Roman" panose="02020603050405020304" pitchFamily="18" charset="0"/>
                <a:cs typeface="Times New Roman" panose="02020603050405020304" pitchFamily="18" charset="0"/>
              </a:rPr>
              <a:t>Anthocyanin production and accumulation in stem , petiole and lower leaves</a:t>
            </a:r>
          </a:p>
          <a:p>
            <a:r>
              <a:rPr lang="en-US" sz="2400" dirty="0" smtClean="0">
                <a:latin typeface="Times New Roman" panose="02020603050405020304" pitchFamily="18" charset="0"/>
                <a:cs typeface="Times New Roman" panose="02020603050405020304" pitchFamily="18" charset="0"/>
              </a:rPr>
              <a:t>Increased starch content and decreased proteins</a:t>
            </a:r>
          </a:p>
          <a:p>
            <a:pPr lvl="0"/>
            <a:r>
              <a:rPr lang="en-US" sz="2400" dirty="0" smtClean="0">
                <a:latin typeface="Times New Roman" panose="02020603050405020304" pitchFamily="18" charset="0"/>
                <a:cs typeface="Times New Roman" panose="02020603050405020304" pitchFamily="18" charset="0"/>
              </a:rPr>
              <a:t>Necrosis at advanced stage</a:t>
            </a:r>
          </a:p>
          <a:p>
            <a:pPr lvl="0"/>
            <a:r>
              <a:rPr lang="en-US" sz="2400" dirty="0" smtClean="0">
                <a:solidFill>
                  <a:prstClr val="black"/>
                </a:solidFill>
              </a:rPr>
              <a:t>Deposition </a:t>
            </a:r>
            <a:r>
              <a:rPr lang="en-US" sz="2400" dirty="0">
                <a:solidFill>
                  <a:prstClr val="black"/>
                </a:solidFill>
              </a:rPr>
              <a:t>of excess lignin on cell walls</a:t>
            </a:r>
          </a:p>
          <a:p>
            <a:pPr lvl="0"/>
            <a:r>
              <a:rPr lang="en-US" sz="2400" dirty="0">
                <a:solidFill>
                  <a:prstClr val="black"/>
                </a:solidFill>
              </a:rPr>
              <a:t>Cells become smaller and thick walled, reduction in size of nuclei and cell lumen</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title"/>
          </p:nvPr>
        </p:nvSpPr>
        <p:spPr>
          <a:xfrm>
            <a:off x="685800" y="579438"/>
            <a:ext cx="8229600" cy="868362"/>
          </a:xfrm>
        </p:spPr>
        <p:txBody>
          <a:bodyPr/>
          <a:lstStyle/>
          <a:p>
            <a:r>
              <a:rPr lang="en-US" altLang="en-US" sz="2800" b="1" dirty="0">
                <a:latin typeface="Times New Roman" panose="02020603050405020304" pitchFamily="18" charset="0"/>
                <a:cs typeface="Times New Roman" panose="02020603050405020304" pitchFamily="18" charset="0"/>
              </a:rPr>
              <a:t>Nitrogen</a:t>
            </a:r>
            <a:r>
              <a:rPr lang="en-US" altLang="en-US" sz="3200" b="1" dirty="0"/>
              <a:t> (N) Deficiency Symptoms</a:t>
            </a:r>
          </a:p>
        </p:txBody>
      </p:sp>
      <p:pic>
        <p:nvPicPr>
          <p:cNvPr id="49156" name="Picture 4" descr="N-deficiency-corn"/>
          <p:cNvPicPr>
            <a:picLocks noGrp="1" noChangeAspect="1" noChangeArrowheads="1"/>
          </p:cNvPicPr>
          <p:nvPr>
            <p:ph sz="half" idx="1"/>
          </p:nvPr>
        </p:nvPicPr>
        <p:blipFill>
          <a:blip r:embed="rId2" cstate="print">
            <a:extLst>
              <a:ext uri="{28A0092B-C50C-407E-A947-70E740481C1C}">
                <a14:useLocalDpi xmlns="" xmlns:a14="http://schemas.microsoft.com/office/drawing/2010/main" val="0"/>
              </a:ext>
            </a:extLst>
          </a:blip>
          <a:srcRect/>
          <a:stretch>
            <a:fillRect/>
          </a:stretch>
        </p:blipFill>
        <p:spPr>
          <a:xfrm>
            <a:off x="4267200" y="1676400"/>
            <a:ext cx="4572000" cy="39624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49159" name="Text Box 7"/>
          <p:cNvSpPr txBox="1">
            <a:spLocks noChangeArrowheads="1"/>
          </p:cNvSpPr>
          <p:nvPr/>
        </p:nvSpPr>
        <p:spPr bwMode="auto">
          <a:xfrm>
            <a:off x="1676400" y="5791200"/>
            <a:ext cx="6553200" cy="822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rgbClr val="FF0000"/>
                </a:solidFill>
              </a:rPr>
              <a:t>Yellowing of mature lower leaves- nitrogen is highly mobile in plants</a:t>
            </a:r>
          </a:p>
        </p:txBody>
      </p:sp>
      <p:pic>
        <p:nvPicPr>
          <p:cNvPr id="49160" name="Picture 8" descr="AA movement"/>
          <p:cNvPicPr>
            <a:picLocks noGrp="1" noChangeAspect="1" noChangeArrowheads="1"/>
          </p:cNvPicPr>
          <p:nvPr>
            <p:ph sz="half" idx="2"/>
          </p:nvPr>
        </p:nvPicPr>
        <p:blipFill>
          <a:blip r:embed="rId3" cstate="print">
            <a:extLst>
              <a:ext uri="{28A0092B-C50C-407E-A947-70E740481C1C}">
                <a14:useLocalDpi xmlns="" xmlns:a14="http://schemas.microsoft.com/office/drawing/2010/main" val="0"/>
              </a:ext>
            </a:extLst>
          </a:blip>
          <a:srcRect/>
          <a:stretch>
            <a:fillRect/>
          </a:stretch>
        </p:blipFill>
        <p:spPr>
          <a:xfrm>
            <a:off x="1066800" y="1752600"/>
            <a:ext cx="2819400" cy="3886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18967906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2895600" y="228600"/>
            <a:ext cx="2819400" cy="685800"/>
          </a:xfrm>
        </p:spPr>
        <p:style>
          <a:lnRef idx="2">
            <a:schemeClr val="accent6"/>
          </a:lnRef>
          <a:fillRef idx="1">
            <a:schemeClr val="lt1"/>
          </a:fillRef>
          <a:effectRef idx="0">
            <a:schemeClr val="accent6"/>
          </a:effectRef>
          <a:fontRef idx="minor">
            <a:schemeClr val="dk1"/>
          </a:fontRef>
        </p:style>
        <p:txBody>
          <a:bodyPr>
            <a:noAutofit/>
          </a:bodyPr>
          <a:lstStyle/>
          <a:p>
            <a:pPr algn="l"/>
            <a:r>
              <a:rPr lang="en-US" altLang="en-US" sz="2800" b="1" dirty="0" smtClean="0">
                <a:solidFill>
                  <a:srgbClr val="0070C0"/>
                </a:solidFill>
                <a:latin typeface="Times New Roman" panose="02020603050405020304" pitchFamily="18" charset="0"/>
                <a:cs typeface="Times New Roman" panose="02020603050405020304" pitchFamily="18" charset="0"/>
              </a:rPr>
              <a:t> Phosphorus </a:t>
            </a:r>
            <a:r>
              <a:rPr lang="en-US" altLang="en-US" sz="2800" b="1" dirty="0">
                <a:solidFill>
                  <a:srgbClr val="0070C0"/>
                </a:solidFill>
                <a:latin typeface="Times New Roman" panose="02020603050405020304" pitchFamily="18" charset="0"/>
                <a:cs typeface="Times New Roman" panose="02020603050405020304" pitchFamily="18" charset="0"/>
              </a:rPr>
              <a:t>(P)</a:t>
            </a:r>
          </a:p>
        </p:txBody>
      </p:sp>
      <p:sp>
        <p:nvSpPr>
          <p:cNvPr id="91139" name="Rectangle 3"/>
          <p:cNvSpPr>
            <a:spLocks noGrp="1" noChangeArrowheads="1"/>
          </p:cNvSpPr>
          <p:nvPr>
            <p:ph type="body" idx="1"/>
          </p:nvPr>
        </p:nvSpPr>
        <p:spPr>
          <a:xfrm>
            <a:off x="228600" y="1066800"/>
            <a:ext cx="8610600" cy="5562600"/>
          </a:xfrm>
        </p:spPr>
        <p:txBody>
          <a:bodyPr>
            <a:noAutofit/>
          </a:bodyPr>
          <a:lstStyle/>
          <a:p>
            <a:pPr>
              <a:lnSpc>
                <a:spcPct val="90000"/>
              </a:lnSpc>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endParaRPr lang="en-US" altLang="en-US" sz="2400" dirty="0" smtClean="0">
              <a:latin typeface="Times New Roman" panose="02020603050405020304" pitchFamily="18" charset="0"/>
              <a:cs typeface="Times New Roman" panose="02020603050405020304" pitchFamily="18" charset="0"/>
            </a:endParaRPr>
          </a:p>
          <a:p>
            <a:pPr>
              <a:lnSpc>
                <a:spcPct val="90000"/>
              </a:lnSpc>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smtClean="0">
                <a:latin typeface="Times New Roman" panose="02020603050405020304" pitchFamily="18" charset="0"/>
                <a:cs typeface="Times New Roman" panose="02020603050405020304" pitchFamily="18" charset="0"/>
              </a:rPr>
              <a:t>1</a:t>
            </a:r>
            <a:r>
              <a:rPr lang="en-US" altLang="en-US" sz="2400" dirty="0">
                <a:latin typeface="Times New Roman" panose="02020603050405020304" pitchFamily="18" charset="0"/>
                <a:cs typeface="Times New Roman" panose="02020603050405020304" pitchFamily="18" charset="0"/>
              </a:rPr>
              <a:t>) </a:t>
            </a:r>
            <a:r>
              <a:rPr lang="en-US" altLang="en-US" sz="2400" b="1" dirty="0" smtClean="0">
                <a:latin typeface="Times New Roman" panose="02020603050405020304" pitchFamily="18" charset="0"/>
                <a:cs typeface="Times New Roman" panose="02020603050405020304" pitchFamily="18" charset="0"/>
              </a:rPr>
              <a:t>Source: </a:t>
            </a:r>
            <a:r>
              <a:rPr lang="en-US" altLang="en-US" sz="2400" dirty="0" smtClean="0">
                <a:latin typeface="Times New Roman" panose="02020603050405020304" pitchFamily="18" charset="0"/>
                <a:cs typeface="Times New Roman" panose="02020603050405020304" pitchFamily="18" charset="0"/>
              </a:rPr>
              <a:t>soil (</a:t>
            </a:r>
            <a:r>
              <a:rPr lang="en-US" sz="2400" dirty="0" smtClean="0"/>
              <a:t>H</a:t>
            </a:r>
            <a:r>
              <a:rPr lang="en-US" sz="2400" baseline="-25000" dirty="0" smtClean="0"/>
              <a:t>2</a:t>
            </a:r>
            <a:r>
              <a:rPr lang="en-US" sz="2400" dirty="0" smtClean="0"/>
              <a:t>PO</a:t>
            </a:r>
            <a:r>
              <a:rPr lang="en-US" sz="2400" baseline="30000" dirty="0" smtClean="0"/>
              <a:t>-</a:t>
            </a:r>
            <a:r>
              <a:rPr lang="en-US" sz="2400" baseline="-25000" dirty="0" smtClean="0"/>
              <a:t>4</a:t>
            </a:r>
            <a:r>
              <a:rPr lang="en-US" sz="2400" dirty="0" smtClean="0"/>
              <a:t> HPO</a:t>
            </a:r>
            <a:r>
              <a:rPr lang="en-US" sz="2400" baseline="30000" dirty="0" smtClean="0"/>
              <a:t>-</a:t>
            </a:r>
            <a:r>
              <a:rPr lang="en-US" sz="2400" baseline="-25000" dirty="0" smtClean="0"/>
              <a:t>4</a:t>
            </a:r>
            <a:r>
              <a:rPr lang="en-US" sz="2400" dirty="0" smtClean="0"/>
              <a:t> )</a:t>
            </a:r>
            <a:endParaRPr lang="en-US" altLang="en-US" sz="2400" dirty="0">
              <a:latin typeface="Times New Roman" panose="02020603050405020304" pitchFamily="18" charset="0"/>
              <a:cs typeface="Times New Roman" panose="02020603050405020304" pitchFamily="18" charset="0"/>
            </a:endParaRP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Mineral apatite [Ca</a:t>
            </a:r>
            <a:r>
              <a:rPr lang="en-US" altLang="en-US" sz="2400" baseline="-25000" dirty="0">
                <a:latin typeface="Times New Roman" panose="02020603050405020304" pitchFamily="18" charset="0"/>
                <a:cs typeface="Times New Roman" panose="02020603050405020304" pitchFamily="18" charset="0"/>
              </a:rPr>
              <a:t>5</a:t>
            </a:r>
            <a:r>
              <a:rPr lang="en-US" altLang="en-US" sz="2400" dirty="0">
                <a:latin typeface="Times New Roman" panose="02020603050405020304" pitchFamily="18" charset="0"/>
                <a:cs typeface="Times New Roman" panose="02020603050405020304" pitchFamily="18" charset="0"/>
              </a:rPr>
              <a:t>F(PO</a:t>
            </a:r>
            <a:r>
              <a:rPr lang="en-US" altLang="en-US" sz="2400" baseline="-25000" dirty="0">
                <a:latin typeface="Times New Roman" panose="02020603050405020304" pitchFamily="18" charset="0"/>
                <a:cs typeface="Times New Roman" panose="02020603050405020304" pitchFamily="18" charset="0"/>
              </a:rPr>
              <a:t>4</a:t>
            </a:r>
            <a:r>
              <a:rPr lang="en-US" altLang="en-US" sz="2400" dirty="0">
                <a:latin typeface="Times New Roman" panose="02020603050405020304" pitchFamily="18" charset="0"/>
                <a:cs typeface="Times New Roman" panose="02020603050405020304" pitchFamily="18" charset="0"/>
              </a:rPr>
              <a:t>)</a:t>
            </a:r>
            <a:r>
              <a:rPr lang="en-US" altLang="en-US" sz="2400" baseline="-25000" dirty="0">
                <a:latin typeface="Times New Roman" panose="02020603050405020304" pitchFamily="18" charset="0"/>
                <a:cs typeface="Times New Roman" panose="02020603050405020304" pitchFamily="18" charset="0"/>
              </a:rPr>
              <a:t>3</a:t>
            </a:r>
            <a:r>
              <a:rPr lang="en-US" altLang="en-US" sz="2400" dirty="0">
                <a:latin typeface="Times New Roman" panose="02020603050405020304" pitchFamily="18" charset="0"/>
                <a:cs typeface="Times New Roman" panose="02020603050405020304" pitchFamily="18" charset="0"/>
              </a:rPr>
              <a:t>]	</a:t>
            </a: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Relatively stable in soil</a:t>
            </a: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Has a low mobility (top dressing not effective</a:t>
            </a:r>
            <a:r>
              <a:rPr lang="en-US" altLang="en-US" sz="2400" dirty="0" smtClean="0">
                <a:latin typeface="Times New Roman" panose="02020603050405020304" pitchFamily="18" charset="0"/>
                <a:cs typeface="Times New Roman" panose="02020603050405020304" pitchFamily="18" charset="0"/>
              </a:rPr>
              <a:t>)</a:t>
            </a: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dirty="0">
              <a:latin typeface="Times New Roman" panose="02020603050405020304" pitchFamily="18" charset="0"/>
              <a:cs typeface="Times New Roman" panose="02020603050405020304" pitchFamily="18" charset="0"/>
            </a:endParaRP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smtClean="0">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 </a:t>
            </a:r>
            <a:r>
              <a:rPr lang="en-US" altLang="en-US" sz="2400" b="1" dirty="0" smtClean="0">
                <a:latin typeface="Times New Roman" panose="02020603050405020304" pitchFamily="18" charset="0"/>
                <a:cs typeface="Times New Roman" panose="02020603050405020304" pitchFamily="18" charset="0"/>
              </a:rPr>
              <a:t>Functions in Plants </a:t>
            </a:r>
            <a:endParaRPr lang="en-US" altLang="en-US" sz="2400" b="1" dirty="0">
              <a:latin typeface="Times New Roman" panose="02020603050405020304" pitchFamily="18" charset="0"/>
              <a:cs typeface="Times New Roman" panose="02020603050405020304" pitchFamily="18" charset="0"/>
            </a:endParaRP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Component of nucleic acid (DNA, RNA), </a:t>
            </a:r>
            <a:endParaRPr lang="en-US" altLang="en-US" sz="2400" dirty="0" smtClean="0">
              <a:latin typeface="Times New Roman" panose="02020603050405020304" pitchFamily="18" charset="0"/>
              <a:cs typeface="Times New Roman" panose="02020603050405020304" pitchFamily="18" charset="0"/>
            </a:endParaRP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             phospholipids</a:t>
            </a:r>
            <a:r>
              <a:rPr lang="en-US" altLang="en-US" sz="2400" dirty="0">
                <a:latin typeface="Times New Roman" panose="02020603050405020304" pitchFamily="18" charset="0"/>
                <a:cs typeface="Times New Roman" panose="02020603050405020304" pitchFamily="18" charset="0"/>
              </a:rPr>
              <a:t>, coenzymes, 		</a:t>
            </a:r>
            <a:r>
              <a:rPr lang="en-US" altLang="en-US" sz="2400" dirty="0" smtClean="0">
                <a:latin typeface="Times New Roman" panose="02020603050405020304" pitchFamily="18" charset="0"/>
                <a:cs typeface="Times New Roman" panose="02020603050405020304" pitchFamily="18" charset="0"/>
              </a:rPr>
              <a:t>high-energy </a:t>
            </a:r>
            <a:r>
              <a:rPr lang="en-US" altLang="en-US" sz="2400" dirty="0">
                <a:latin typeface="Times New Roman" panose="02020603050405020304" pitchFamily="18" charset="0"/>
                <a:cs typeface="Times New Roman" panose="02020603050405020304" pitchFamily="18" charset="0"/>
              </a:rPr>
              <a:t>phosphate </a:t>
            </a:r>
            <a:endParaRPr lang="en-US" altLang="en-US" sz="2400" dirty="0" smtClean="0">
              <a:latin typeface="Times New Roman" panose="02020603050405020304" pitchFamily="18" charset="0"/>
              <a:cs typeface="Times New Roman" panose="02020603050405020304" pitchFamily="18" charset="0"/>
            </a:endParaRP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             bonds </a:t>
            </a:r>
            <a:r>
              <a:rPr lang="en-US" altLang="en-US" sz="2400" dirty="0">
                <a:latin typeface="Times New Roman" panose="02020603050405020304" pitchFamily="18" charset="0"/>
                <a:cs typeface="Times New Roman" panose="02020603050405020304" pitchFamily="18" charset="0"/>
              </a:rPr>
              <a:t>(ADP, ATP)</a:t>
            </a: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Seeds are high in P</a:t>
            </a:r>
          </a:p>
          <a:p>
            <a:pPr>
              <a:lnSpc>
                <a:spcPct val="90000"/>
              </a:lnSpc>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2976819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10600" cy="5668963"/>
          </a:xfrm>
        </p:spPr>
        <p:txBody>
          <a:bodyPr>
            <a:normAutofit fontScale="92500" lnSpcReduction="10000"/>
          </a:bodyPr>
          <a:lstStyle/>
          <a:p>
            <a:pPr marL="0" indent="0">
              <a:buNone/>
            </a:pPr>
            <a:r>
              <a:rPr lang="en-US" sz="2800" b="1" dirty="0">
                <a:solidFill>
                  <a:schemeClr val="tx2">
                    <a:lumMod val="60000"/>
                    <a:lumOff val="40000"/>
                  </a:schemeClr>
                </a:solidFill>
                <a:latin typeface="Times New Roman" panose="02020603050405020304" pitchFamily="18" charset="0"/>
                <a:ea typeface="+mj-ea"/>
                <a:cs typeface="Times New Roman" panose="02020603050405020304" pitchFamily="18" charset="0"/>
              </a:rPr>
              <a:t>Deficiency </a:t>
            </a:r>
            <a:r>
              <a:rPr lang="en-US" sz="2800" b="1" dirty="0" smtClean="0">
                <a:solidFill>
                  <a:schemeClr val="tx2">
                    <a:lumMod val="60000"/>
                    <a:lumOff val="40000"/>
                  </a:schemeClr>
                </a:solidFill>
                <a:latin typeface="Times New Roman" panose="02020603050405020304" pitchFamily="18" charset="0"/>
                <a:ea typeface="+mj-ea"/>
                <a:cs typeface="Times New Roman" panose="02020603050405020304" pitchFamily="18" charset="0"/>
              </a:rPr>
              <a:t>symptoms: </a:t>
            </a:r>
          </a:p>
          <a:p>
            <a:r>
              <a:rPr lang="en-US" sz="3000" dirty="0" smtClean="0">
                <a:latin typeface="Times New Roman" panose="02020603050405020304" pitchFamily="18" charset="0"/>
                <a:cs typeface="Times New Roman" panose="02020603050405020304" pitchFamily="18" charset="0"/>
              </a:rPr>
              <a:t>Stunted growth</a:t>
            </a:r>
          </a:p>
          <a:p>
            <a:r>
              <a:rPr lang="en-US" sz="3000" dirty="0" smtClean="0"/>
              <a:t>Dark green coloration</a:t>
            </a:r>
          </a:p>
          <a:p>
            <a:r>
              <a:rPr lang="en-US" sz="3000" dirty="0" smtClean="0"/>
              <a:t>Leaves, petioles and fruits develop necrosis</a:t>
            </a:r>
          </a:p>
          <a:p>
            <a:r>
              <a:rPr lang="en-US" sz="3000" dirty="0" smtClean="0"/>
              <a:t>Older leaves affected first, become dark brown  due to mobility of P in young leaves </a:t>
            </a:r>
          </a:p>
          <a:p>
            <a:r>
              <a:rPr lang="en-US" sz="3000" dirty="0" smtClean="0"/>
              <a:t> distortion in shape,  leaf-fall, anthocyanin and carbohydrate accumulation</a:t>
            </a:r>
          </a:p>
          <a:p>
            <a:pPr>
              <a:buNone/>
            </a:pPr>
            <a:r>
              <a:rPr lang="en-US" sz="3000" b="1" dirty="0" smtClean="0"/>
              <a:t>     </a:t>
            </a:r>
          </a:p>
          <a:p>
            <a:pPr>
              <a:buNone/>
            </a:pPr>
            <a:r>
              <a:rPr lang="en-US" sz="3000" b="1" dirty="0">
                <a:solidFill>
                  <a:schemeClr val="tx2">
                    <a:lumMod val="60000"/>
                    <a:lumOff val="40000"/>
                  </a:schemeClr>
                </a:solidFill>
              </a:rPr>
              <a:t>Fertilizers:</a:t>
            </a:r>
            <a:r>
              <a:rPr lang="en-US" sz="3000" dirty="0">
                <a:solidFill>
                  <a:schemeClr val="tx2">
                    <a:lumMod val="60000"/>
                    <a:lumOff val="40000"/>
                  </a:schemeClr>
                </a:solidFill>
              </a:rPr>
              <a:t> </a:t>
            </a:r>
            <a:endParaRPr lang="en-US" sz="3000" dirty="0">
              <a:solidFill>
                <a:schemeClr val="tx2">
                  <a:lumMod val="60000"/>
                  <a:lumOff val="40000"/>
                </a:schemeClr>
              </a:solidFill>
              <a:latin typeface="Times New Roman" panose="02020603050405020304" pitchFamily="18" charset="0"/>
              <a:cs typeface="Times New Roman" panose="02020603050405020304" pitchFamily="18" charset="0"/>
            </a:endParaRPr>
          </a:p>
          <a:p>
            <a:pPr>
              <a:buNone/>
            </a:pPr>
            <a:r>
              <a:rPr lang="en-US" sz="3000" dirty="0" smtClean="0"/>
              <a:t>    Superphosphate (may contain F), Ammonium phosphate Bone meal</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971800" y="457200"/>
            <a:ext cx="2590800" cy="457200"/>
          </a:xfrm>
        </p:spPr>
        <p:style>
          <a:lnRef idx="2">
            <a:schemeClr val="accent6"/>
          </a:lnRef>
          <a:fillRef idx="1">
            <a:schemeClr val="lt1"/>
          </a:fillRef>
          <a:effectRef idx="0">
            <a:schemeClr val="accent6"/>
          </a:effectRef>
          <a:fontRef idx="minor">
            <a:schemeClr val="dk1"/>
          </a:fontRef>
        </p:style>
        <p:txBody>
          <a:bodyPr>
            <a:noAutofit/>
          </a:bodyPr>
          <a:lstStyle/>
          <a:p>
            <a:r>
              <a:rPr lang="en-US" altLang="en-US" sz="2800" b="1" dirty="0" smtClean="0">
                <a:latin typeface="Times New Roman" panose="02020603050405020304" pitchFamily="18" charset="0"/>
                <a:cs typeface="Times New Roman" panose="02020603050405020304" pitchFamily="18" charset="0"/>
              </a:rPr>
              <a:t>  </a:t>
            </a:r>
            <a:r>
              <a:rPr lang="en-US" altLang="en-US" sz="2800" b="1" dirty="0" smtClean="0">
                <a:solidFill>
                  <a:srgbClr val="0070C0"/>
                </a:solidFill>
                <a:latin typeface="Times New Roman" panose="02020603050405020304" pitchFamily="18" charset="0"/>
                <a:cs typeface="Times New Roman" panose="02020603050405020304" pitchFamily="18" charset="0"/>
              </a:rPr>
              <a:t>Potassium </a:t>
            </a:r>
            <a:r>
              <a:rPr lang="en-US" altLang="en-US" sz="2800" b="1" dirty="0">
                <a:solidFill>
                  <a:srgbClr val="0070C0"/>
                </a:solidFill>
                <a:latin typeface="Times New Roman" panose="02020603050405020304" pitchFamily="18" charset="0"/>
                <a:cs typeface="Times New Roman" panose="02020603050405020304" pitchFamily="18" charset="0"/>
              </a:rPr>
              <a:t>(K)</a:t>
            </a:r>
          </a:p>
        </p:txBody>
      </p:sp>
      <p:sp>
        <p:nvSpPr>
          <p:cNvPr id="93187" name="Rectangle 3"/>
          <p:cNvSpPr>
            <a:spLocks noGrp="1" noChangeArrowheads="1"/>
          </p:cNvSpPr>
          <p:nvPr>
            <p:ph type="body" idx="1"/>
          </p:nvPr>
        </p:nvSpPr>
        <p:spPr>
          <a:xfrm>
            <a:off x="228600" y="1219200"/>
            <a:ext cx="8458200" cy="5105400"/>
          </a:xfrm>
        </p:spPr>
        <p:txBody>
          <a:bodyPr>
            <a:normAutofit/>
          </a:bodyPr>
          <a:lstStyle/>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1) Soil Relations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Present in large amounts in mineral soil	</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Low in organic </a:t>
            </a:r>
            <a:r>
              <a:rPr lang="en-US" altLang="en-US" sz="2400" dirty="0" smtClean="0">
                <a:latin typeface="Times New Roman" panose="02020603050405020304" pitchFamily="18" charset="0"/>
                <a:cs typeface="Times New Roman" panose="02020603050405020304" pitchFamily="18" charset="0"/>
              </a:rPr>
              <a:t>soils</a:t>
            </a:r>
          </a:p>
          <a:p>
            <a:pPr>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dirty="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2) </a:t>
            </a:r>
            <a:r>
              <a:rPr lang="en-US" altLang="en-US" sz="2400" b="1" dirty="0">
                <a:latin typeface="Times New Roman" panose="02020603050405020304" pitchFamily="18" charset="0"/>
                <a:cs typeface="Times New Roman" panose="02020603050405020304" pitchFamily="18" charset="0"/>
              </a:rPr>
              <a:t>Plant Functions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Activator of many enzymes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Regulation of water movement across membranes and </a:t>
            </a:r>
            <a:endParaRPr lang="en-US" altLang="en-US" sz="2400" dirty="0" smtClean="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             through stomata  </a:t>
            </a:r>
            <a:r>
              <a:rPr lang="en-US" altLang="en-US" sz="2400" dirty="0">
                <a:latin typeface="Times New Roman" panose="02020603050405020304" pitchFamily="18" charset="0"/>
                <a:cs typeface="Times New Roman" panose="02020603050405020304" pitchFamily="18" charset="0"/>
              </a:rPr>
              <a:t>(Guard cell functions) </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3883979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458200" cy="5135563"/>
          </a:xfrm>
        </p:spPr>
        <p:txBody>
          <a:bodyPr>
            <a:normAutofit/>
          </a:bodyPr>
          <a:lstStyle/>
          <a:p>
            <a:pPr marL="0" indent="0">
              <a:buNone/>
            </a:pPr>
            <a:r>
              <a:rPr lang="en-US" sz="2800" b="1" dirty="0">
                <a:solidFill>
                  <a:schemeClr val="tx2">
                    <a:lumMod val="60000"/>
                    <a:lumOff val="40000"/>
                  </a:schemeClr>
                </a:solidFill>
                <a:latin typeface="Times New Roman" panose="02020603050405020304" pitchFamily="18" charset="0"/>
                <a:ea typeface="+mj-ea"/>
                <a:cs typeface="Times New Roman" panose="02020603050405020304" pitchFamily="18" charset="0"/>
              </a:rPr>
              <a:t>Deficiency </a:t>
            </a:r>
            <a:r>
              <a:rPr lang="en-US" sz="2800" b="1" dirty="0" smtClean="0">
                <a:solidFill>
                  <a:schemeClr val="tx2">
                    <a:lumMod val="60000"/>
                    <a:lumOff val="40000"/>
                  </a:schemeClr>
                </a:solidFill>
                <a:latin typeface="Times New Roman" panose="02020603050405020304" pitchFamily="18" charset="0"/>
                <a:ea typeface="+mj-ea"/>
                <a:cs typeface="Times New Roman" panose="02020603050405020304" pitchFamily="18" charset="0"/>
              </a:rPr>
              <a:t>symptoms</a:t>
            </a:r>
            <a:r>
              <a:rPr lang="en-US" sz="2800" b="1" dirty="0" smtClean="0">
                <a:solidFill>
                  <a:srgbClr val="0070C0"/>
                </a:solidFill>
                <a:latin typeface="Times New Roman" panose="02020603050405020304" pitchFamily="18" charset="0"/>
                <a:ea typeface="+mj-ea"/>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Stunted growth with shortened internodes</a:t>
            </a:r>
          </a:p>
          <a:p>
            <a:r>
              <a:rPr lang="en-US" sz="2400" dirty="0" smtClean="0">
                <a:latin typeface="Times New Roman" panose="02020603050405020304" pitchFamily="18" charset="0"/>
                <a:cs typeface="Times New Roman" panose="02020603050405020304" pitchFamily="18" charset="0"/>
              </a:rPr>
              <a:t>Older leaves affected first due to mobility  of K to younger leaves</a:t>
            </a:r>
          </a:p>
          <a:p>
            <a:r>
              <a:rPr lang="en-US" sz="2400" dirty="0" smtClean="0">
                <a:latin typeface="Times New Roman" panose="02020603050405020304" pitchFamily="18" charset="0"/>
                <a:cs typeface="Times New Roman" panose="02020603050405020304" pitchFamily="18" charset="0"/>
              </a:rPr>
              <a:t>Mottled chlorosis</a:t>
            </a:r>
          </a:p>
          <a:p>
            <a:r>
              <a:rPr lang="en-US" sz="2400" dirty="0" smtClean="0">
                <a:latin typeface="Times New Roman" panose="02020603050405020304" pitchFamily="18" charset="0"/>
                <a:cs typeface="Times New Roman" panose="02020603050405020304" pitchFamily="18" charset="0"/>
              </a:rPr>
              <a:t>Development of necrotic lesions at the tip and margins </a:t>
            </a:r>
          </a:p>
          <a:p>
            <a:r>
              <a:rPr lang="en-US" sz="2400" dirty="0" smtClean="0">
                <a:latin typeface="Times New Roman" panose="02020603050405020304" pitchFamily="18" charset="0"/>
                <a:cs typeface="Times New Roman" panose="02020603050405020304" pitchFamily="18" charset="0"/>
              </a:rPr>
              <a:t>Tip  turns down wards and margin rolls inwards</a:t>
            </a:r>
          </a:p>
          <a:p>
            <a:endParaRPr lang="en-US" sz="2400" dirty="0" smtClean="0">
              <a:latin typeface="Times New Roman" panose="02020603050405020304" pitchFamily="18" charset="0"/>
              <a:cs typeface="Times New Roman" panose="02020603050405020304" pitchFamily="18" charset="0"/>
            </a:endParaRPr>
          </a:p>
          <a:p>
            <a:pPr>
              <a:buNone/>
            </a:pPr>
            <a:r>
              <a:rPr lang="en-US" sz="2400" b="1" dirty="0" smtClean="0">
                <a:latin typeface="Times New Roman" panose="02020603050405020304" pitchFamily="18" charset="0"/>
                <a:cs typeface="Times New Roman" panose="02020603050405020304" pitchFamily="18" charset="0"/>
              </a:rPr>
              <a:t>   </a:t>
            </a:r>
            <a:r>
              <a:rPr lang="en-US" sz="2400" b="1" dirty="0">
                <a:solidFill>
                  <a:schemeClr val="tx2">
                    <a:lumMod val="60000"/>
                    <a:lumOff val="40000"/>
                  </a:schemeClr>
                </a:solidFill>
                <a:latin typeface="Times New Roman" panose="02020603050405020304" pitchFamily="18" charset="0"/>
                <a:cs typeface="Times New Roman" panose="02020603050405020304" pitchFamily="18" charset="0"/>
              </a:rPr>
              <a:t>Fertilizers</a:t>
            </a:r>
            <a:r>
              <a:rPr lang="en-US" sz="2400" b="1" dirty="0" smtClean="0">
                <a:solidFill>
                  <a:schemeClr val="tx2">
                    <a:lumMod val="60000"/>
                    <a:lumOff val="40000"/>
                  </a:schemeClr>
                </a:solidFill>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t>
            </a:r>
          </a:p>
          <a:p>
            <a:r>
              <a:rPr lang="en-US" sz="2400" dirty="0" err="1" smtClean="0">
                <a:latin typeface="Times New Roman" panose="02020603050405020304" pitchFamily="18" charset="0"/>
                <a:cs typeface="Times New Roman" panose="02020603050405020304" pitchFamily="18" charset="0"/>
              </a:rPr>
              <a:t>KCl</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murate</a:t>
            </a:r>
            <a:r>
              <a:rPr lang="en-US" sz="2400" dirty="0" smtClean="0">
                <a:latin typeface="Times New Roman" panose="02020603050405020304" pitchFamily="18" charset="0"/>
                <a:cs typeface="Times New Roman" panose="02020603050405020304" pitchFamily="18" charset="0"/>
              </a:rPr>
              <a:t> of potash</a:t>
            </a:r>
          </a:p>
          <a:p>
            <a:r>
              <a:rPr lang="en-US" sz="2400" dirty="0" smtClean="0">
                <a:latin typeface="Times New Roman" panose="02020603050405020304" pitchFamily="18" charset="0"/>
                <a:cs typeface="Times New Roman" panose="02020603050405020304" pitchFamily="18" charset="0"/>
              </a:rPr>
              <a:t>K</a:t>
            </a:r>
            <a:r>
              <a:rPr lang="en-US" sz="2400" b="1" baseline="-25000" dirty="0">
                <a:latin typeface="Times New Roman" panose="02020603050405020304" pitchFamily="18" charset="0"/>
                <a:cs typeface="Times New Roman" panose="02020603050405020304" pitchFamily="18" charset="0"/>
              </a:rPr>
              <a:t>2 </a:t>
            </a:r>
            <a:r>
              <a:rPr lang="en-US" sz="2400" dirty="0" smtClean="0">
                <a:latin typeface="Times New Roman" panose="02020603050405020304" pitchFamily="18" charset="0"/>
                <a:cs typeface="Times New Roman" panose="02020603050405020304" pitchFamily="18" charset="0"/>
              </a:rPr>
              <a:t>SO</a:t>
            </a:r>
            <a:r>
              <a:rPr lang="en-US" sz="2400" b="1" baseline="-25000" dirty="0" smtClean="0">
                <a:latin typeface="Times New Roman" panose="02020603050405020304" pitchFamily="18" charset="0"/>
                <a:cs typeface="Times New Roman" panose="02020603050405020304" pitchFamily="18" charset="0"/>
              </a:rPr>
              <a:t>4</a:t>
            </a:r>
            <a:r>
              <a:rPr lang="en-US" sz="2400" dirty="0" smtClean="0">
                <a:latin typeface="Times New Roman" panose="02020603050405020304" pitchFamily="18" charset="0"/>
                <a:cs typeface="Times New Roman" panose="02020603050405020304" pitchFamily="18" charset="0"/>
              </a:rPr>
              <a:t>, KNO</a:t>
            </a:r>
            <a:r>
              <a:rPr lang="en-US" sz="2400" b="1" baseline="-25000" dirty="0">
                <a:latin typeface="Times New Roman" panose="02020603050405020304" pitchFamily="18" charset="0"/>
                <a:cs typeface="Times New Roman" panose="02020603050405020304" pitchFamily="18" charset="0"/>
              </a:rPr>
              <a:t>3</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Grp="1" noChangeArrowheads="1"/>
          </p:cNvSpPr>
          <p:nvPr>
            <p:ph type="title"/>
          </p:nvPr>
        </p:nvSpPr>
        <p:spPr>
          <a:xfrm>
            <a:off x="0" y="274638"/>
            <a:ext cx="8458200" cy="792162"/>
          </a:xfrm>
        </p:spPr>
        <p:txBody>
          <a:bodyPr>
            <a:normAutofit fontScale="90000"/>
          </a:bodyPr>
          <a:lstStyle/>
          <a:p>
            <a:r>
              <a:rPr lang="en-US" altLang="en-US" sz="2800" b="1" dirty="0">
                <a:solidFill>
                  <a:srgbClr val="0070C0"/>
                </a:solidFill>
              </a:rPr>
              <a:t>Leaf Margin Necrosis in Poinsettia</a:t>
            </a:r>
            <a:br>
              <a:rPr lang="en-US" altLang="en-US" sz="2800" b="1" dirty="0">
                <a:solidFill>
                  <a:srgbClr val="0070C0"/>
                </a:solidFill>
              </a:rPr>
            </a:br>
            <a:r>
              <a:rPr lang="en-US" altLang="en-US" sz="2800" b="1" dirty="0">
                <a:solidFill>
                  <a:srgbClr val="0070C0"/>
                </a:solidFill>
              </a:rPr>
              <a:t>Potassium (K) Deficiency</a:t>
            </a:r>
          </a:p>
        </p:txBody>
      </p:sp>
      <p:pic>
        <p:nvPicPr>
          <p:cNvPr id="48132" name="Picture 4" descr="poinset-K def"/>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609600" y="1371600"/>
            <a:ext cx="7620000" cy="49784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444218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1066800" y="228600"/>
            <a:ext cx="6705600" cy="792162"/>
          </a:xfrm>
        </p:spPr>
        <p:style>
          <a:lnRef idx="2">
            <a:schemeClr val="accent6"/>
          </a:lnRef>
          <a:fillRef idx="1">
            <a:schemeClr val="lt1"/>
          </a:fillRef>
          <a:effectRef idx="0">
            <a:schemeClr val="accent6"/>
          </a:effectRef>
          <a:fontRef idx="minor">
            <a:schemeClr val="dk1"/>
          </a:fontRef>
        </p:style>
        <p:txBody>
          <a:bodyPr>
            <a:normAutofit fontScale="90000"/>
          </a:bodyPr>
          <a:lstStyle/>
          <a:p>
            <a:r>
              <a:rPr lang="en-US" altLang="en-US" sz="2800" b="1" dirty="0">
                <a:solidFill>
                  <a:srgbClr val="0070C0"/>
                </a:solidFill>
              </a:rPr>
              <a:t>Macronutrients N, P, K </a:t>
            </a:r>
            <a:r>
              <a:rPr lang="en-US" altLang="en-US" sz="2800" b="1" dirty="0" smtClean="0">
                <a:solidFill>
                  <a:srgbClr val="0070C0"/>
                </a:solidFill>
              </a:rPr>
              <a:t>Deficiencies: Leaf </a:t>
            </a:r>
            <a:r>
              <a:rPr lang="en-US" altLang="en-US" sz="2800" b="1" dirty="0">
                <a:solidFill>
                  <a:srgbClr val="0070C0"/>
                </a:solidFill>
              </a:rPr>
              <a:t>Lettuce</a:t>
            </a:r>
          </a:p>
        </p:txBody>
      </p:sp>
      <p:pic>
        <p:nvPicPr>
          <p:cNvPr id="120835" name="Picture 3" descr="lettuce-npk"/>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990600" y="1143000"/>
            <a:ext cx="6804888" cy="477043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20836" name="Text Box 4"/>
          <p:cNvSpPr txBox="1">
            <a:spLocks noChangeArrowheads="1"/>
          </p:cNvSpPr>
          <p:nvPr/>
        </p:nvSpPr>
        <p:spPr bwMode="auto">
          <a:xfrm>
            <a:off x="1524000" y="5344886"/>
            <a:ext cx="11430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a:solidFill>
                  <a:srgbClr val="FF0000"/>
                </a:solidFill>
              </a:rPr>
              <a:t>Control</a:t>
            </a:r>
          </a:p>
        </p:txBody>
      </p:sp>
    </p:spTree>
    <p:extLst>
      <p:ext uri="{BB962C8B-B14F-4D97-AF65-F5344CB8AC3E}">
        <p14:creationId xmlns="" xmlns:p14="http://schemas.microsoft.com/office/powerpoint/2010/main" val="4135493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2286000" y="228600"/>
            <a:ext cx="4648200" cy="639762"/>
          </a:xfrm>
        </p:spPr>
        <p:style>
          <a:lnRef idx="2">
            <a:schemeClr val="accent6"/>
          </a:lnRef>
          <a:fillRef idx="1">
            <a:schemeClr val="lt1"/>
          </a:fillRef>
          <a:effectRef idx="0">
            <a:schemeClr val="accent6"/>
          </a:effectRef>
          <a:fontRef idx="minor">
            <a:schemeClr val="dk1"/>
          </a:fontRef>
        </p:style>
        <p:txBody>
          <a:bodyPr/>
          <a:lstStyle/>
          <a:p>
            <a:r>
              <a:rPr lang="en-US" altLang="en-US" sz="2400" b="1" dirty="0">
                <a:solidFill>
                  <a:srgbClr val="0070C0"/>
                </a:solidFill>
              </a:rPr>
              <a:t>Macronutrient </a:t>
            </a:r>
            <a:r>
              <a:rPr lang="en-US" altLang="en-US" sz="2400" b="1" dirty="0" smtClean="0">
                <a:solidFill>
                  <a:srgbClr val="0070C0"/>
                </a:solidFill>
              </a:rPr>
              <a:t>Deficiencies: Beans</a:t>
            </a:r>
            <a:endParaRPr lang="en-US" altLang="en-US" sz="2400" b="1" dirty="0">
              <a:solidFill>
                <a:srgbClr val="0070C0"/>
              </a:solidFill>
            </a:endParaRPr>
          </a:p>
        </p:txBody>
      </p:sp>
      <p:pic>
        <p:nvPicPr>
          <p:cNvPr id="121859" name="Picture 3" descr="NPK def beabs"/>
          <p:cNvPicPr>
            <a:picLocks noGrp="1" noChangeAspect="1" noChangeArrowheads="1"/>
          </p:cNvPicPr>
          <p:nvPr>
            <p:ph sz="half" idx="1"/>
          </p:nvPr>
        </p:nvPicPr>
        <p:blipFill>
          <a:blip r:embed="rId2" cstate="print">
            <a:extLst>
              <a:ext uri="{28A0092B-C50C-407E-A947-70E740481C1C}">
                <a14:useLocalDpi xmlns="" xmlns:a14="http://schemas.microsoft.com/office/drawing/2010/main" val="0"/>
              </a:ext>
            </a:extLst>
          </a:blip>
          <a:srcRect/>
          <a:stretch>
            <a:fillRect/>
          </a:stretch>
        </p:blipFill>
        <p:spPr>
          <a:xfrm>
            <a:off x="1219200" y="1143000"/>
            <a:ext cx="6629400" cy="4051300"/>
          </a:xfrm>
          <a:prstGeom prst="rect">
            <a:avLst/>
          </a:prstGeom>
          <a:solidFill>
            <a:srgbClr val="FFFFFF">
              <a:shade val="85000"/>
            </a:srgbClr>
          </a:solidFill>
          <a:ln w="9525">
            <a:solidFill>
              <a:schemeClr val="accent6">
                <a:lumMod val="60000"/>
                <a:lumOff val="40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2425533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3200400" y="228600"/>
            <a:ext cx="2362200" cy="609600"/>
          </a:xfrm>
        </p:spPr>
        <p:style>
          <a:lnRef idx="2">
            <a:schemeClr val="accent6"/>
          </a:lnRef>
          <a:fillRef idx="1">
            <a:schemeClr val="lt1"/>
          </a:fillRef>
          <a:effectRef idx="0">
            <a:schemeClr val="accent6"/>
          </a:effectRef>
          <a:fontRef idx="minor">
            <a:schemeClr val="dk1"/>
          </a:fontRef>
        </p:style>
        <p:txBody>
          <a:bodyPr>
            <a:noAutofit/>
          </a:bodyPr>
          <a:lstStyle/>
          <a:p>
            <a:pPr algn="l"/>
            <a:r>
              <a:rPr lang="en-US" altLang="en-US" sz="2800" b="1" dirty="0" smtClean="0">
                <a:latin typeface="Times New Roman" panose="02020603050405020304" pitchFamily="18" charset="0"/>
                <a:cs typeface="Times New Roman" panose="02020603050405020304" pitchFamily="18" charset="0"/>
              </a:rPr>
              <a:t/>
            </a:r>
            <a:br>
              <a:rPr lang="en-US" altLang="en-US" sz="2800" b="1" dirty="0" smtClean="0">
                <a:latin typeface="Times New Roman" panose="02020603050405020304" pitchFamily="18" charset="0"/>
                <a:cs typeface="Times New Roman" panose="02020603050405020304" pitchFamily="18" charset="0"/>
              </a:rPr>
            </a:br>
            <a:r>
              <a:rPr lang="en-US" altLang="en-US" sz="2800" b="1" dirty="0" smtClean="0">
                <a:latin typeface="Times New Roman" panose="02020603050405020304" pitchFamily="18" charset="0"/>
                <a:cs typeface="Times New Roman" panose="02020603050405020304" pitchFamily="18" charset="0"/>
              </a:rPr>
              <a:t/>
            </a:r>
            <a:br>
              <a:rPr lang="en-US" altLang="en-US" sz="2800" b="1" dirty="0" smtClean="0">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Calcium (Ca)</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
            </a:r>
            <a:br>
              <a:rPr lang="en-US" altLang="en-US" sz="2800" b="1" dirty="0" smtClean="0">
                <a:solidFill>
                  <a:srgbClr val="0070C0"/>
                </a:solidFill>
                <a:latin typeface="Times New Roman" panose="02020603050405020304" pitchFamily="18" charset="0"/>
                <a:cs typeface="Times New Roman" panose="02020603050405020304" pitchFamily="18" charset="0"/>
              </a:rPr>
            </a:br>
            <a:endParaRPr lang="en-US" altLang="en-US" sz="2800" b="1" dirty="0">
              <a:solidFill>
                <a:srgbClr val="0070C0"/>
              </a:solidFill>
              <a:latin typeface="Times New Roman" panose="02020603050405020304" pitchFamily="18" charset="0"/>
              <a:cs typeface="Times New Roman" panose="02020603050405020304" pitchFamily="18" charset="0"/>
            </a:endParaRPr>
          </a:p>
        </p:txBody>
      </p:sp>
      <p:sp>
        <p:nvSpPr>
          <p:cNvPr id="95235" name="Rectangle 3"/>
          <p:cNvSpPr>
            <a:spLocks noGrp="1" noChangeArrowheads="1"/>
          </p:cNvSpPr>
          <p:nvPr>
            <p:ph type="body" idx="1"/>
          </p:nvPr>
        </p:nvSpPr>
        <p:spPr>
          <a:xfrm>
            <a:off x="304800" y="1219200"/>
            <a:ext cx="8534400" cy="5638800"/>
          </a:xfrm>
        </p:spPr>
        <p:txBody>
          <a:bodyPr>
            <a:normAutofit lnSpcReduction="10000"/>
          </a:bodyPr>
          <a:lstStyle/>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dirty="0"/>
              <a:t>	</a:t>
            </a:r>
            <a:r>
              <a:rPr lang="en-US" altLang="en-US" sz="2000" b="1" dirty="0"/>
              <a:t>1</a:t>
            </a:r>
            <a:r>
              <a:rPr lang="en-US" altLang="en-US" sz="2800" b="1" dirty="0"/>
              <a:t>) Soil Relations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b="1" dirty="0"/>
              <a:t>			- </a:t>
            </a:r>
            <a:r>
              <a:rPr lang="en-US" altLang="en-US" sz="2800" dirty="0"/>
              <a:t>Present in large quantities in earth’s surface </a:t>
            </a:r>
            <a:r>
              <a:rPr lang="en-US" altLang="en-US" sz="2800" dirty="0">
                <a:solidFill>
                  <a:srgbClr val="FF0000"/>
                </a:solidFill>
              </a:rPr>
              <a:t>(~1</a:t>
            </a:r>
            <a:r>
              <a:rPr lang="en-US" altLang="en-US" sz="2800" dirty="0" smtClean="0">
                <a:solidFill>
                  <a:srgbClr val="FF0000"/>
                </a:solidFill>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dirty="0" smtClean="0">
                <a:solidFill>
                  <a:srgbClr val="FF0000"/>
                </a:solidFill>
              </a:rPr>
              <a:t>            in </a:t>
            </a:r>
            <a:r>
              <a:rPr lang="en-US" altLang="en-US" sz="2800" dirty="0">
                <a:solidFill>
                  <a:srgbClr val="FF0000"/>
                </a:solidFill>
              </a:rPr>
              <a:t>US top soils</a:t>
            </a:r>
            <a:r>
              <a:rPr lang="en-US" altLang="en-US" sz="2800" dirty="0"/>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dirty="0"/>
              <a:t>			- Influences availability of other ions from soil	</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b="1" dirty="0"/>
              <a:t>	2) Plant Functions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b="1" dirty="0"/>
              <a:t>			</a:t>
            </a:r>
            <a:r>
              <a:rPr lang="en-US" altLang="en-US" sz="2800" dirty="0"/>
              <a:t>- Component of cell wall</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dirty="0"/>
              <a:t>			- Involved in cell membrane function</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dirty="0"/>
              <a:t>			- Largely present as calcium </a:t>
            </a:r>
            <a:r>
              <a:rPr lang="en-US" altLang="en-US" sz="2800" dirty="0" err="1"/>
              <a:t>pectate</a:t>
            </a:r>
            <a:r>
              <a:rPr lang="en-US" altLang="en-US" sz="2800" dirty="0"/>
              <a:t> in </a:t>
            </a:r>
            <a:r>
              <a:rPr lang="en-US" altLang="en-US" sz="2800" dirty="0" smtClean="0"/>
              <a:t>middle </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dirty="0" smtClean="0"/>
              <a:t>             </a:t>
            </a:r>
            <a:r>
              <a:rPr lang="en-US" altLang="en-US" sz="2800" dirty="0" err="1" smtClean="0"/>
              <a:t>lamela</a:t>
            </a:r>
            <a:endParaRPr lang="en-US" altLang="en-US" sz="2800" dirty="0"/>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dirty="0"/>
              <a:t>			</a:t>
            </a:r>
            <a:r>
              <a:rPr lang="en-US" altLang="en-US" sz="2800" dirty="0" smtClean="0">
                <a:solidFill>
                  <a:srgbClr val="FF0000"/>
                </a:solidFill>
              </a:rPr>
              <a:t>Calcium </a:t>
            </a:r>
            <a:r>
              <a:rPr lang="en-US" altLang="en-US" sz="2800" dirty="0">
                <a:solidFill>
                  <a:srgbClr val="FF0000"/>
                </a:solidFill>
              </a:rPr>
              <a:t>pectate is immobile in plant tissues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800" b="1" dirty="0"/>
              <a:t>	</a:t>
            </a:r>
          </a:p>
        </p:txBody>
      </p:sp>
    </p:spTree>
    <p:extLst>
      <p:ext uri="{BB962C8B-B14F-4D97-AF65-F5344CB8AC3E}">
        <p14:creationId xmlns="" xmlns:p14="http://schemas.microsoft.com/office/powerpoint/2010/main" val="33035062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382000" cy="6019800"/>
          </a:xfrm>
        </p:spPr>
        <p:txBody>
          <a:bodyPr>
            <a:normAutofit/>
          </a:bodyPr>
          <a:lstStyle/>
          <a:p>
            <a:pPr>
              <a:buNone/>
            </a:pPr>
            <a:r>
              <a:rPr lang="en-US" sz="2400" b="1" dirty="0">
                <a:solidFill>
                  <a:srgbClr val="0070C0"/>
                </a:solidFill>
                <a:latin typeface="Times New Roman" panose="02020603050405020304" pitchFamily="18" charset="0"/>
                <a:cs typeface="Times New Roman" panose="02020603050405020304" pitchFamily="18" charset="0"/>
              </a:rPr>
              <a:t>Deficiency symptoms:</a:t>
            </a:r>
            <a:endParaRPr lang="en-US" sz="2400" dirty="0">
              <a:solidFill>
                <a:srgbClr val="0070C0"/>
              </a:solidFill>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Roots short, stubby, brown</a:t>
            </a:r>
          </a:p>
          <a:p>
            <a:r>
              <a:rPr lang="en-US" sz="2400" dirty="0" smtClean="0">
                <a:latin typeface="Times New Roman" panose="02020603050405020304" pitchFamily="18" charset="0"/>
                <a:cs typeface="Times New Roman" panose="02020603050405020304" pitchFamily="18" charset="0"/>
              </a:rPr>
              <a:t>Stem collapses, subsequent termination of growth in apical regions or distortion of growing shoot tips</a:t>
            </a:r>
          </a:p>
          <a:p>
            <a:r>
              <a:rPr lang="en-US" sz="2400" dirty="0" smtClean="0">
                <a:latin typeface="Times New Roman" panose="02020603050405020304" pitchFamily="18" charset="0"/>
                <a:cs typeface="Times New Roman" panose="02020603050405020304" pitchFamily="18" charset="0"/>
              </a:rPr>
              <a:t>Young leaves show chlorosis near margin</a:t>
            </a:r>
          </a:p>
          <a:p>
            <a:r>
              <a:rPr lang="en-US" sz="2400" dirty="0" smtClean="0">
                <a:latin typeface="Times New Roman" panose="02020603050405020304" pitchFamily="18" charset="0"/>
                <a:cs typeface="Times New Roman" panose="02020603050405020304" pitchFamily="18" charset="0"/>
              </a:rPr>
              <a:t>Rigid brittle cell wall, cell enlargement, </a:t>
            </a:r>
            <a:r>
              <a:rPr lang="en-US" sz="2400" dirty="0" err="1" smtClean="0">
                <a:latin typeface="Times New Roman" panose="02020603050405020304" pitchFamily="18" charset="0"/>
                <a:cs typeface="Times New Roman" panose="02020603050405020304" pitchFamily="18" charset="0"/>
              </a:rPr>
              <a:t>vacuolation</a:t>
            </a:r>
            <a:endParaRPr lang="en-US" sz="2400" dirty="0" smtClean="0">
              <a:latin typeface="Times New Roman" panose="02020603050405020304" pitchFamily="18" charset="0"/>
              <a:cs typeface="Times New Roman" panose="02020603050405020304" pitchFamily="18" charset="0"/>
            </a:endParaRPr>
          </a:p>
          <a:p>
            <a:pPr>
              <a:buNone/>
            </a:pPr>
            <a:r>
              <a:rPr lang="en-US" sz="2400" b="1" dirty="0" smtClean="0">
                <a:latin typeface="Times New Roman" panose="02020603050405020304" pitchFamily="18" charset="0"/>
                <a:cs typeface="Times New Roman" panose="02020603050405020304" pitchFamily="18" charset="0"/>
              </a:rPr>
              <a:t>    </a:t>
            </a:r>
          </a:p>
          <a:p>
            <a:pPr>
              <a:buNone/>
            </a:pPr>
            <a:r>
              <a:rPr lang="en-US" sz="2400" b="1" dirty="0" smtClean="0">
                <a:solidFill>
                  <a:srgbClr val="0070C0"/>
                </a:solidFill>
                <a:latin typeface="Times New Roman" panose="02020603050405020304" pitchFamily="18" charset="0"/>
                <a:cs typeface="Times New Roman" panose="02020603050405020304" pitchFamily="18" charset="0"/>
              </a:rPr>
              <a:t>Fertilizers:</a:t>
            </a:r>
          </a:p>
          <a:p>
            <a:pPr>
              <a:buNone/>
            </a:pPr>
            <a:r>
              <a:rPr lang="en-US" sz="2400" b="1"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CaCO</a:t>
            </a:r>
            <a:r>
              <a:rPr lang="en-US" sz="2400" baseline="-25000" dirty="0" smtClean="0">
                <a:latin typeface="Times New Roman" panose="02020603050405020304" pitchFamily="18" charset="0"/>
                <a:cs typeface="Times New Roman" panose="02020603050405020304" pitchFamily="18" charset="0"/>
              </a:rPr>
              <a:t>3</a:t>
            </a:r>
            <a:r>
              <a:rPr lang="en-US" sz="2400" dirty="0" smtClean="0">
                <a:latin typeface="Times New Roman" panose="02020603050405020304" pitchFamily="18" charset="0"/>
                <a:cs typeface="Times New Roman" panose="02020603050405020304" pitchFamily="18" charset="0"/>
              </a:rPr>
              <a:t>, MgCO</a:t>
            </a:r>
            <a:r>
              <a:rPr lang="en-US" sz="2400" baseline="-25000" dirty="0" smtClean="0">
                <a:latin typeface="Times New Roman" panose="02020603050405020304" pitchFamily="18" charset="0"/>
                <a:cs typeface="Times New Roman" panose="02020603050405020304" pitchFamily="18" charset="0"/>
              </a:rPr>
              <a:t>3</a:t>
            </a:r>
            <a:r>
              <a:rPr lang="en-US" sz="2400" dirty="0" smtClean="0">
                <a:latin typeface="Times New Roman" panose="02020603050405020304" pitchFamily="18" charset="0"/>
                <a:cs typeface="Times New Roman" panose="02020603050405020304" pitchFamily="18" charset="0"/>
              </a:rPr>
              <a:t>, bone meal</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8"/>
          <p:cNvSpPr>
            <a:spLocks noGrp="1" noChangeArrowheads="1"/>
          </p:cNvSpPr>
          <p:nvPr>
            <p:ph type="title"/>
          </p:nvPr>
        </p:nvSpPr>
        <p:spPr>
          <a:xfrm>
            <a:off x="914400" y="304801"/>
            <a:ext cx="7543800" cy="685799"/>
          </a:xfrm>
        </p:spPr>
        <p:style>
          <a:lnRef idx="2">
            <a:schemeClr val="accent6"/>
          </a:lnRef>
          <a:fillRef idx="1">
            <a:schemeClr val="lt1"/>
          </a:fillRef>
          <a:effectRef idx="0">
            <a:schemeClr val="accent6"/>
          </a:effectRef>
          <a:fontRef idx="minor">
            <a:schemeClr val="dk1"/>
          </a:fontRef>
        </p:style>
        <p:txBody>
          <a:bodyPr>
            <a:normAutofit/>
          </a:bodyPr>
          <a:lstStyle/>
          <a:p>
            <a:r>
              <a:rPr lang="en-US" altLang="en-US" sz="2800" b="1" dirty="0">
                <a:solidFill>
                  <a:srgbClr val="0070C0"/>
                </a:solidFill>
              </a:rPr>
              <a:t>Blossom End Rot of </a:t>
            </a:r>
            <a:r>
              <a:rPr lang="en-US" altLang="en-US" sz="2800" b="1" dirty="0" smtClean="0">
                <a:solidFill>
                  <a:srgbClr val="0070C0"/>
                </a:solidFill>
              </a:rPr>
              <a:t>Tomato: Calcium </a:t>
            </a:r>
            <a:r>
              <a:rPr lang="en-US" altLang="en-US" sz="2800" b="1" dirty="0">
                <a:solidFill>
                  <a:srgbClr val="0070C0"/>
                </a:solidFill>
              </a:rPr>
              <a:t>Deficiency</a:t>
            </a:r>
          </a:p>
        </p:txBody>
      </p:sp>
      <p:pic>
        <p:nvPicPr>
          <p:cNvPr id="14340" name="Picture 4" descr="blossom end rot"/>
          <p:cNvPicPr>
            <a:picLocks noGrp="1" noChangeAspect="1" noChangeArrowheads="1"/>
          </p:cNvPicPr>
          <p:nvPr>
            <p:ph sz="half" idx="1"/>
          </p:nvPr>
        </p:nvPicPr>
        <p:blipFill>
          <a:blip r:embed="rId2" cstate="print">
            <a:extLst>
              <a:ext uri="{28A0092B-C50C-407E-A947-70E740481C1C}">
                <a14:useLocalDpi xmlns="" xmlns:a14="http://schemas.microsoft.com/office/drawing/2010/main" val="0"/>
              </a:ext>
            </a:extLst>
          </a:blip>
          <a:srcRect/>
          <a:stretch>
            <a:fillRect/>
          </a:stretch>
        </p:blipFill>
        <p:spPr>
          <a:xfrm>
            <a:off x="3200400" y="1143000"/>
            <a:ext cx="5029200" cy="36363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14343" name="Picture 7" descr="hydropon-tomato"/>
          <p:cNvPicPr>
            <a:picLocks noGrp="1" noChangeAspect="1" noChangeArrowheads="1"/>
          </p:cNvPicPr>
          <p:nvPr>
            <p:ph sz="half" idx="2"/>
          </p:nvPr>
        </p:nvPicPr>
        <p:blipFill>
          <a:blip r:embed="rId3" cstate="print">
            <a:extLst>
              <a:ext uri="{28A0092B-C50C-407E-A947-70E740481C1C}">
                <a14:useLocalDpi xmlns="" xmlns:a14="http://schemas.microsoft.com/office/drawing/2010/main" val="0"/>
              </a:ext>
            </a:extLst>
          </a:blip>
          <a:srcRect/>
          <a:stretch>
            <a:fillRect/>
          </a:stretch>
        </p:blipFill>
        <p:spPr>
          <a:xfrm>
            <a:off x="642257" y="1143000"/>
            <a:ext cx="2499077" cy="36576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4346" name="Text Box 10"/>
          <p:cNvSpPr txBox="1">
            <a:spLocks noChangeArrowheads="1"/>
          </p:cNvSpPr>
          <p:nvPr/>
        </p:nvSpPr>
        <p:spPr bwMode="auto">
          <a:xfrm>
            <a:off x="609600" y="4997450"/>
            <a:ext cx="78486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1" dirty="0" smtClean="0">
                <a:solidFill>
                  <a:srgbClr val="FF0000"/>
                </a:solidFill>
              </a:rPr>
              <a:t>Right  -   Hydroponic </a:t>
            </a:r>
            <a:r>
              <a:rPr lang="en-US" altLang="en-US" b="1" dirty="0">
                <a:solidFill>
                  <a:srgbClr val="FF0000"/>
                </a:solidFill>
              </a:rPr>
              <a:t>tomatoes grown in the greenhouse</a:t>
            </a:r>
            <a:r>
              <a:rPr lang="en-US" altLang="en-US" b="1" dirty="0" smtClean="0">
                <a:solidFill>
                  <a:srgbClr val="FF0000"/>
                </a:solidFill>
              </a:rPr>
              <a:t>,         Left  -  Blossom </a:t>
            </a:r>
            <a:r>
              <a:rPr lang="en-US" altLang="en-US" b="1" dirty="0">
                <a:solidFill>
                  <a:srgbClr val="FF0000"/>
                </a:solidFill>
              </a:rPr>
              <a:t>end rot of tomato fruits induced by calcium (Ca</a:t>
            </a:r>
            <a:r>
              <a:rPr lang="en-US" altLang="en-US" b="1" baseline="30000" dirty="0">
                <a:solidFill>
                  <a:srgbClr val="FF0000"/>
                </a:solidFill>
              </a:rPr>
              <a:t>++</a:t>
            </a:r>
            <a:r>
              <a:rPr lang="en-US" altLang="en-US" b="1" dirty="0">
                <a:solidFill>
                  <a:srgbClr val="FF0000"/>
                </a:solidFill>
              </a:rPr>
              <a:t>) deficiency</a:t>
            </a:r>
            <a:endParaRPr lang="en-US" altLang="en-US" b="1" baseline="30000" dirty="0">
              <a:solidFill>
                <a:srgbClr val="FF0000"/>
              </a:solidFill>
            </a:endParaRPr>
          </a:p>
        </p:txBody>
      </p:sp>
    </p:spTree>
    <p:extLst>
      <p:ext uri="{BB962C8B-B14F-4D97-AF65-F5344CB8AC3E}">
        <p14:creationId xmlns="" xmlns:p14="http://schemas.microsoft.com/office/powerpoint/2010/main" val="5250583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5"/>
          <p:cNvSpPr>
            <a:spLocks noGrp="1" noChangeArrowheads="1"/>
          </p:cNvSpPr>
          <p:nvPr>
            <p:ph type="title"/>
          </p:nvPr>
        </p:nvSpPr>
        <p:spPr>
          <a:xfrm>
            <a:off x="304800" y="274638"/>
            <a:ext cx="8534400" cy="715962"/>
          </a:xfrm>
        </p:spPr>
        <p:style>
          <a:lnRef idx="2">
            <a:schemeClr val="accent6"/>
          </a:lnRef>
          <a:fillRef idx="1">
            <a:schemeClr val="lt1"/>
          </a:fillRef>
          <a:effectRef idx="0">
            <a:schemeClr val="accent6"/>
          </a:effectRef>
          <a:fontRef idx="minor">
            <a:schemeClr val="dk1"/>
          </a:fontRef>
        </p:style>
        <p:txBody>
          <a:bodyPr>
            <a:noAutofit/>
          </a:bodyPr>
          <a:lstStyle/>
          <a:p>
            <a:r>
              <a:rPr lang="en-US" altLang="en-US" sz="2800" b="1" dirty="0">
                <a:solidFill>
                  <a:srgbClr val="0070C0"/>
                </a:solidFill>
              </a:rPr>
              <a:t>Influence of Calcium on Root Induction on Rose Cuttings</a:t>
            </a:r>
          </a:p>
        </p:txBody>
      </p:sp>
      <p:pic>
        <p:nvPicPr>
          <p:cNvPr id="59396" name="Picture 4" descr="Mg-def-Rose cuttings"/>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1066800" y="1295400"/>
            <a:ext cx="6934200" cy="431752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34526131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2895600" y="304800"/>
            <a:ext cx="3048000" cy="457200"/>
          </a:xfrm>
        </p:spPr>
        <p:style>
          <a:lnRef idx="2">
            <a:schemeClr val="accent6"/>
          </a:lnRef>
          <a:fillRef idx="1">
            <a:schemeClr val="lt1"/>
          </a:fillRef>
          <a:effectRef idx="0">
            <a:schemeClr val="accent6"/>
          </a:effectRef>
          <a:fontRef idx="minor">
            <a:schemeClr val="dk1"/>
          </a:fontRef>
        </p:style>
        <p:txBody>
          <a:bodyPr>
            <a:noAutofit/>
          </a:bodyPr>
          <a:lstStyle/>
          <a:p>
            <a:r>
              <a:rPr lang="en-US" altLang="en-US" sz="2800" b="1" dirty="0" smtClean="0">
                <a:latin typeface="Times New Roman" panose="02020603050405020304" pitchFamily="18" charset="0"/>
                <a:cs typeface="Times New Roman" panose="02020603050405020304" pitchFamily="18" charset="0"/>
              </a:rPr>
              <a:t> </a:t>
            </a:r>
            <a:r>
              <a:rPr lang="en-US" altLang="en-US" sz="2800" b="1" dirty="0">
                <a:solidFill>
                  <a:srgbClr val="0070C0"/>
                </a:solidFill>
                <a:latin typeface="Times New Roman" panose="02020603050405020304" pitchFamily="18" charset="0"/>
                <a:cs typeface="Times New Roman" panose="02020603050405020304" pitchFamily="18" charset="0"/>
              </a:rPr>
              <a:t>Magnesium (Mg)</a:t>
            </a:r>
          </a:p>
        </p:txBody>
      </p:sp>
      <p:sp>
        <p:nvSpPr>
          <p:cNvPr id="97283" name="Rectangle 3"/>
          <p:cNvSpPr>
            <a:spLocks noGrp="1" noChangeArrowheads="1"/>
          </p:cNvSpPr>
          <p:nvPr>
            <p:ph type="body" sz="half" idx="1"/>
          </p:nvPr>
        </p:nvSpPr>
        <p:spPr>
          <a:xfrm>
            <a:off x="533400" y="1143000"/>
            <a:ext cx="8382000" cy="5410200"/>
          </a:xfrm>
        </p:spPr>
        <p:txBody>
          <a:bodyPr>
            <a:noAutofit/>
          </a:bodyPr>
          <a:lstStyle/>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1</a:t>
            </a:r>
            <a:r>
              <a:rPr lang="en-US" altLang="en-US" sz="2400" dirty="0">
                <a:latin typeface="Times New Roman" panose="02020603050405020304" pitchFamily="18" charset="0"/>
                <a:cs typeface="Times New Roman" panose="02020603050405020304" pitchFamily="18" charset="0"/>
              </a:rPr>
              <a:t>) Soil Relations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Present in soil as an exchangeable cation (Mg</a:t>
            </a:r>
            <a:r>
              <a:rPr lang="en-US" altLang="en-US" sz="2400" baseline="30000" dirty="0">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Similar to Ca</a:t>
            </a:r>
            <a:r>
              <a:rPr lang="en-US" altLang="en-US" sz="2400" baseline="30000" dirty="0">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 as a </a:t>
            </a:r>
            <a:r>
              <a:rPr lang="en-US" altLang="en-US" sz="2400" dirty="0" smtClean="0">
                <a:latin typeface="Times New Roman" panose="02020603050405020304" pitchFamily="18" charset="0"/>
                <a:cs typeface="Times New Roman" panose="02020603050405020304" pitchFamily="18" charset="0"/>
              </a:rPr>
              <a:t>cation</a:t>
            </a:r>
          </a:p>
          <a:p>
            <a:pPr>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dirty="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2) Plant Functions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Core component of chlorophyll molecule</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Catalyst for certain enzyme activity</a:t>
            </a:r>
          </a:p>
          <a:p>
            <a:pPr>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dirty="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dirty="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dirty="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b="1" dirty="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endParaRPr lang="en-US" altLang="en-US" sz="2400" b="1" dirty="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b="1" dirty="0">
                <a:latin typeface="Times New Roman" panose="02020603050405020304" pitchFamily="18" charset="0"/>
                <a:cs typeface="Times New Roman" panose="02020603050405020304" pitchFamily="18" charset="0"/>
              </a:rPr>
              <a:t>		</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b="1" dirty="0">
                <a:latin typeface="Times New Roman" panose="02020603050405020304" pitchFamily="18" charset="0"/>
                <a:cs typeface="Times New Roman" panose="02020603050405020304" pitchFamily="18" charset="0"/>
              </a:rPr>
              <a:t>			</a:t>
            </a:r>
          </a:p>
        </p:txBody>
      </p:sp>
      <p:pic>
        <p:nvPicPr>
          <p:cNvPr id="97284" name="Picture 4" descr="ps6"/>
          <p:cNvPicPr>
            <a:picLocks noGrp="1" noChangeAspect="1" noChangeArrowheads="1"/>
          </p:cNvPicPr>
          <p:nvPr>
            <p:ph sz="half" idx="2"/>
          </p:nvPr>
        </p:nvPicPr>
        <p:blipFill>
          <a:blip r:embed="rId2" cstate="print">
            <a:extLst>
              <a:ext uri="{28A0092B-C50C-407E-A947-70E740481C1C}">
                <a14:useLocalDpi xmlns="" xmlns:a14="http://schemas.microsoft.com/office/drawing/2010/main" val="0"/>
              </a:ext>
            </a:extLst>
          </a:blip>
          <a:srcRect/>
          <a:stretch>
            <a:fillRect/>
          </a:stretch>
        </p:blipFill>
        <p:spPr>
          <a:xfrm>
            <a:off x="1447800" y="4419600"/>
            <a:ext cx="6629400" cy="19050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31441959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28600" y="381000"/>
            <a:ext cx="8763000" cy="6096000"/>
          </a:xfrm>
        </p:spPr>
        <p:txBody>
          <a:bodyPr>
            <a:normAutofit/>
          </a:bodyPr>
          <a:lstStyle/>
          <a:p>
            <a:pPr marL="0" indent="0">
              <a:buNone/>
            </a:pPr>
            <a:r>
              <a:rPr lang="en-US" sz="2800" b="1" dirty="0" smtClean="0">
                <a:solidFill>
                  <a:srgbClr val="0070C0"/>
                </a:solidFill>
                <a:latin typeface="Times New Roman" panose="02020603050405020304" pitchFamily="18" charset="0"/>
                <a:ea typeface="+mj-ea"/>
                <a:cs typeface="Times New Roman" panose="02020603050405020304" pitchFamily="18" charset="0"/>
              </a:rPr>
              <a:t> </a:t>
            </a:r>
            <a:r>
              <a:rPr lang="en-US" sz="2800" b="1" dirty="0" smtClean="0">
                <a:solidFill>
                  <a:schemeClr val="accent1"/>
                </a:solidFill>
                <a:latin typeface="Times New Roman" panose="02020603050405020304" pitchFamily="18" charset="0"/>
                <a:ea typeface="+mj-ea"/>
                <a:cs typeface="Times New Roman" panose="02020603050405020304" pitchFamily="18" charset="0"/>
              </a:rPr>
              <a:t>Deficiency </a:t>
            </a:r>
            <a:r>
              <a:rPr lang="en-US" sz="2800" b="1" dirty="0">
                <a:solidFill>
                  <a:schemeClr val="accent1"/>
                </a:solidFill>
                <a:latin typeface="Times New Roman" panose="02020603050405020304" pitchFamily="18" charset="0"/>
                <a:ea typeface="+mj-ea"/>
                <a:cs typeface="Times New Roman" panose="02020603050405020304" pitchFamily="18" charset="0"/>
              </a:rPr>
              <a:t>symptoms</a:t>
            </a:r>
            <a:r>
              <a:rPr lang="en-US" sz="2800" b="1" dirty="0" smtClean="0">
                <a:solidFill>
                  <a:schemeClr val="accent1"/>
                </a:solidFill>
                <a:latin typeface="Times New Roman" panose="02020603050405020304" pitchFamily="18" charset="0"/>
                <a:ea typeface="+mj-ea"/>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Older leaves affected first</a:t>
            </a:r>
          </a:p>
          <a:p>
            <a:r>
              <a:rPr lang="en-US" sz="2400" dirty="0" smtClean="0">
                <a:latin typeface="Times New Roman" panose="02020603050405020304" pitchFamily="18" charset="0"/>
                <a:cs typeface="Times New Roman" panose="02020603050405020304" pitchFamily="18" charset="0"/>
              </a:rPr>
              <a:t>Extensive interveinal  chlorosis followed by anthocyanin pigmentation and necrotic spotting</a:t>
            </a:r>
          </a:p>
          <a:p>
            <a:r>
              <a:rPr lang="en-US" sz="2400" dirty="0" smtClean="0">
                <a:latin typeface="Times New Roman" panose="02020603050405020304" pitchFamily="18" charset="0"/>
                <a:cs typeface="Times New Roman" panose="02020603050405020304" pitchFamily="18" charset="0"/>
              </a:rPr>
              <a:t>Extensive chlorenchyma development and scanty pith formation</a:t>
            </a:r>
          </a:p>
          <a:p>
            <a:pPr>
              <a:buNone/>
            </a:pPr>
            <a:endParaRPr lang="en-US" sz="2400" dirty="0" smtClean="0">
              <a:latin typeface="Times New Roman" panose="02020603050405020304" pitchFamily="18" charset="0"/>
              <a:cs typeface="Times New Roman" panose="02020603050405020304" pitchFamily="18" charset="0"/>
            </a:endParaRP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b="1" dirty="0">
                <a:solidFill>
                  <a:schemeClr val="accent1"/>
                </a:solidFill>
                <a:latin typeface="Times New Roman" panose="02020603050405020304" pitchFamily="18" charset="0"/>
                <a:cs typeface="Times New Roman" panose="02020603050405020304" pitchFamily="18" charset="0"/>
              </a:rPr>
              <a:t> </a:t>
            </a:r>
            <a:r>
              <a:rPr lang="en-US" altLang="en-US" sz="2400" b="1" dirty="0" smtClean="0">
                <a:solidFill>
                  <a:schemeClr val="accent1"/>
                </a:solidFill>
                <a:latin typeface="Times New Roman" panose="02020603050405020304" pitchFamily="18" charset="0"/>
                <a:cs typeface="Times New Roman" panose="02020603050405020304" pitchFamily="18" charset="0"/>
              </a:rPr>
              <a:t>Fertilizers	</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b="1" dirty="0">
                <a:latin typeface="Times New Roman" panose="02020603050405020304" pitchFamily="18" charset="0"/>
                <a:cs typeface="Times New Roman" panose="02020603050405020304" pitchFamily="18" charset="0"/>
              </a:rPr>
              <a:t> </a:t>
            </a:r>
            <a:r>
              <a:rPr lang="en-US" altLang="en-US" sz="2400" b="1" dirty="0" smtClean="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 Dolomite (mixture of </a:t>
            </a:r>
            <a:r>
              <a:rPr lang="en-US" altLang="en-US" sz="2400" dirty="0" smtClean="0">
                <a:solidFill>
                  <a:srgbClr val="FF0000"/>
                </a:solidFill>
                <a:latin typeface="Times New Roman" panose="02020603050405020304" pitchFamily="18" charset="0"/>
                <a:cs typeface="Times New Roman" panose="02020603050405020304" pitchFamily="18" charset="0"/>
              </a:rPr>
              <a:t>CaCO</a:t>
            </a:r>
            <a:r>
              <a:rPr lang="en-US" altLang="en-US" sz="2400" baseline="-25000" dirty="0" smtClean="0">
                <a:solidFill>
                  <a:srgbClr val="FF0000"/>
                </a:solidFill>
                <a:latin typeface="Times New Roman" panose="02020603050405020304" pitchFamily="18" charset="0"/>
                <a:cs typeface="Times New Roman" panose="02020603050405020304" pitchFamily="18" charset="0"/>
              </a:rPr>
              <a:t>3</a:t>
            </a:r>
            <a:r>
              <a:rPr lang="en-US" altLang="en-US" sz="2400" dirty="0" smtClean="0">
                <a:solidFill>
                  <a:srgbClr val="FF0000"/>
                </a:solidFill>
                <a:latin typeface="Times New Roman" panose="02020603050405020304" pitchFamily="18" charset="0"/>
                <a:cs typeface="Times New Roman" panose="02020603050405020304" pitchFamily="18" charset="0"/>
              </a:rPr>
              <a:t>·MgCO</a:t>
            </a:r>
            <a:r>
              <a:rPr lang="en-US" altLang="en-US" sz="2400" baseline="-25000" dirty="0" smtClean="0">
                <a:solidFill>
                  <a:srgbClr val="FF0000"/>
                </a:solidFill>
                <a:latin typeface="Times New Roman" panose="02020603050405020304" pitchFamily="18" charset="0"/>
                <a:cs typeface="Times New Roman" panose="02020603050405020304" pitchFamily="18" charset="0"/>
              </a:rPr>
              <a:t>3</a:t>
            </a:r>
            <a:r>
              <a:rPr lang="en-US" altLang="en-US" sz="2400" dirty="0" smtClean="0">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smtClean="0">
                <a:latin typeface="Times New Roman" panose="02020603050405020304" pitchFamily="18" charset="0"/>
                <a:cs typeface="Times New Roman" panose="02020603050405020304" pitchFamily="18" charset="0"/>
              </a:rPr>
              <a:t>		Epsom salt (</a:t>
            </a:r>
            <a:r>
              <a:rPr lang="en-US" altLang="en-US" sz="2400" dirty="0" smtClean="0">
                <a:solidFill>
                  <a:srgbClr val="FF0000"/>
                </a:solidFill>
                <a:latin typeface="Times New Roman" panose="02020603050405020304" pitchFamily="18" charset="0"/>
                <a:cs typeface="Times New Roman" panose="02020603050405020304" pitchFamily="18" charset="0"/>
              </a:rPr>
              <a:t>MgSO</a:t>
            </a:r>
            <a:r>
              <a:rPr lang="en-US" altLang="en-US" sz="2400" baseline="-25000" dirty="0" smtClean="0">
                <a:solidFill>
                  <a:srgbClr val="FF0000"/>
                </a:solidFill>
                <a:latin typeface="Times New Roman" panose="02020603050405020304" pitchFamily="18" charset="0"/>
                <a:cs typeface="Times New Roman" panose="02020603050405020304" pitchFamily="18" charset="0"/>
              </a:rPr>
              <a:t>4</a:t>
            </a:r>
            <a:r>
              <a:rPr lang="en-US" altLang="en-US" sz="2400" dirty="0" smtClean="0">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smtClean="0">
                <a:latin typeface="Times New Roman" panose="02020603050405020304" pitchFamily="18" charset="0"/>
                <a:cs typeface="Times New Roman" panose="02020603050405020304" pitchFamily="18" charset="0"/>
              </a:rPr>
              <a:t>		Magnesium nitrate [</a:t>
            </a:r>
            <a:r>
              <a:rPr lang="en-US" altLang="en-US" sz="2400" dirty="0" smtClean="0">
                <a:solidFill>
                  <a:srgbClr val="FF0000"/>
                </a:solidFill>
                <a:latin typeface="Times New Roman" panose="02020603050405020304" pitchFamily="18" charset="0"/>
                <a:cs typeface="Times New Roman" panose="02020603050405020304" pitchFamily="18" charset="0"/>
              </a:rPr>
              <a:t>Mg(NO</a:t>
            </a:r>
            <a:r>
              <a:rPr lang="en-US" altLang="en-US" sz="2400" baseline="-25000" dirty="0" smtClean="0">
                <a:solidFill>
                  <a:srgbClr val="FF0000"/>
                </a:solidFill>
                <a:latin typeface="Times New Roman" panose="02020603050405020304" pitchFamily="18" charset="0"/>
                <a:cs typeface="Times New Roman" panose="02020603050405020304" pitchFamily="18" charset="0"/>
              </a:rPr>
              <a:t>3</a:t>
            </a:r>
            <a:r>
              <a:rPr lang="en-US" altLang="en-US" sz="2400" dirty="0" smtClean="0">
                <a:solidFill>
                  <a:srgbClr val="FF0000"/>
                </a:solidFill>
                <a:latin typeface="Times New Roman" panose="02020603050405020304" pitchFamily="18" charset="0"/>
                <a:cs typeface="Times New Roman" panose="02020603050405020304" pitchFamily="18" charset="0"/>
              </a:rPr>
              <a:t>)</a:t>
            </a:r>
            <a:r>
              <a:rPr lang="en-US" altLang="en-US" sz="2400" baseline="-25000" dirty="0" smtClean="0">
                <a:solidFill>
                  <a:srgbClr val="FF0000"/>
                </a:solidFill>
                <a:latin typeface="Times New Roman" panose="02020603050405020304" pitchFamily="18" charset="0"/>
                <a:cs typeface="Times New Roman" panose="02020603050405020304" pitchFamily="18" charset="0"/>
              </a:rPr>
              <a:t>2</a:t>
            </a:r>
            <a:r>
              <a:rPr lang="en-US" altLang="en-US" sz="2400" dirty="0" smtClean="0">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smtClean="0">
                <a:latin typeface="Times New Roman" panose="02020603050405020304" pitchFamily="18" charset="0"/>
                <a:cs typeface="Times New Roman" panose="02020603050405020304" pitchFamily="18" charset="0"/>
              </a:rPr>
              <a:t>		Magnesium sulfate </a:t>
            </a:r>
            <a:r>
              <a:rPr lang="en-US" altLang="en-US" sz="2400" dirty="0" smtClean="0">
                <a:solidFill>
                  <a:srgbClr val="FF0000"/>
                </a:solidFill>
                <a:latin typeface="Times New Roman" panose="02020603050405020304" pitchFamily="18" charset="0"/>
                <a:cs typeface="Times New Roman" panose="02020603050405020304" pitchFamily="18" charset="0"/>
              </a:rPr>
              <a:t>(MgSO</a:t>
            </a:r>
            <a:r>
              <a:rPr lang="en-US" altLang="en-US" sz="2400" baseline="-25000" dirty="0" smtClean="0">
                <a:solidFill>
                  <a:srgbClr val="FF0000"/>
                </a:solidFill>
                <a:latin typeface="Times New Roman" panose="02020603050405020304" pitchFamily="18" charset="0"/>
                <a:cs typeface="Times New Roman" panose="02020603050405020304" pitchFamily="18" charset="0"/>
              </a:rPr>
              <a:t>4</a:t>
            </a:r>
            <a:r>
              <a:rPr lang="en-US" alt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Grp="1" noChangeArrowheads="1"/>
          </p:cNvSpPr>
          <p:nvPr>
            <p:ph type="title"/>
          </p:nvPr>
        </p:nvSpPr>
        <p:spPr>
          <a:xfrm>
            <a:off x="1676400" y="304800"/>
            <a:ext cx="5791200" cy="533400"/>
          </a:xfrm>
        </p:spPr>
        <p:style>
          <a:lnRef idx="2">
            <a:schemeClr val="accent6"/>
          </a:lnRef>
          <a:fillRef idx="1">
            <a:schemeClr val="lt1"/>
          </a:fillRef>
          <a:effectRef idx="0">
            <a:schemeClr val="accent6"/>
          </a:effectRef>
          <a:fontRef idx="minor">
            <a:schemeClr val="dk1"/>
          </a:fontRef>
        </p:style>
        <p:txBody>
          <a:bodyPr/>
          <a:lstStyle/>
          <a:p>
            <a:r>
              <a:rPr lang="en-US" altLang="en-US" sz="2400" b="1" dirty="0">
                <a:solidFill>
                  <a:srgbClr val="0070C0"/>
                </a:solidFill>
              </a:rPr>
              <a:t>Magnesium (Mg) Deficiency on Poinsettia</a:t>
            </a:r>
          </a:p>
        </p:txBody>
      </p:sp>
      <p:pic>
        <p:nvPicPr>
          <p:cNvPr id="45060" name="Picture 4" descr="Mg-def-poinset"/>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1600200" y="1143000"/>
            <a:ext cx="5867399" cy="3892794"/>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45063" name="Text Box 7"/>
          <p:cNvSpPr txBox="1">
            <a:spLocks noChangeArrowheads="1"/>
          </p:cNvSpPr>
          <p:nvPr/>
        </p:nvSpPr>
        <p:spPr bwMode="auto">
          <a:xfrm>
            <a:off x="1905000" y="5181600"/>
            <a:ext cx="5257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400" b="1" dirty="0">
                <a:solidFill>
                  <a:srgbClr val="FF0000"/>
                </a:solidFill>
              </a:rPr>
              <a:t>Interveinal Chlorosis on Mature Leaves</a:t>
            </a:r>
          </a:p>
        </p:txBody>
      </p:sp>
    </p:spTree>
    <p:extLst>
      <p:ext uri="{BB962C8B-B14F-4D97-AF65-F5344CB8AC3E}">
        <p14:creationId xmlns="" xmlns:p14="http://schemas.microsoft.com/office/powerpoint/2010/main" val="36959181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3276600" y="152400"/>
            <a:ext cx="1981200" cy="487363"/>
          </a:xfrm>
        </p:spPr>
        <p:style>
          <a:lnRef idx="2">
            <a:schemeClr val="accent6"/>
          </a:lnRef>
          <a:fillRef idx="1">
            <a:schemeClr val="lt1"/>
          </a:fillRef>
          <a:effectRef idx="0">
            <a:schemeClr val="accent6"/>
          </a:effectRef>
          <a:fontRef idx="minor">
            <a:schemeClr val="dk1"/>
          </a:fontRef>
        </p:style>
        <p:txBody>
          <a:bodyPr>
            <a:noAutofit/>
          </a:bodyPr>
          <a:lstStyle/>
          <a:p>
            <a:r>
              <a:rPr lang="en-US" altLang="en-US" sz="2800" b="1" dirty="0" smtClean="0">
                <a:solidFill>
                  <a:srgbClr val="0070C0"/>
                </a:solidFill>
                <a:latin typeface="Times New Roman" panose="02020603050405020304" pitchFamily="18" charset="0"/>
                <a:cs typeface="Times New Roman" panose="02020603050405020304" pitchFamily="18" charset="0"/>
              </a:rPr>
              <a:t>Sulphur </a:t>
            </a:r>
            <a:r>
              <a:rPr lang="en-US" altLang="en-US" sz="2800" b="1" dirty="0">
                <a:solidFill>
                  <a:srgbClr val="0070C0"/>
                </a:solidFill>
                <a:latin typeface="Times New Roman" panose="02020603050405020304" pitchFamily="18" charset="0"/>
                <a:cs typeface="Times New Roman" panose="02020603050405020304" pitchFamily="18" charset="0"/>
              </a:rPr>
              <a:t>(S)</a:t>
            </a:r>
          </a:p>
        </p:txBody>
      </p:sp>
      <p:sp>
        <p:nvSpPr>
          <p:cNvPr id="96259" name="Rectangle 3"/>
          <p:cNvSpPr>
            <a:spLocks noGrp="1" noChangeArrowheads="1"/>
          </p:cNvSpPr>
          <p:nvPr>
            <p:ph type="body" idx="1"/>
          </p:nvPr>
        </p:nvSpPr>
        <p:spPr>
          <a:xfrm>
            <a:off x="457200" y="685800"/>
            <a:ext cx="8305800" cy="5867400"/>
          </a:xfrm>
        </p:spPr>
        <p:txBody>
          <a:bodyPr>
            <a:noAutofit/>
          </a:bodyPr>
          <a:lstStyle/>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1</a:t>
            </a:r>
            <a:r>
              <a:rPr lang="en-US" altLang="en-US" sz="2400" dirty="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Soil Relations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Present in mineral pyrite (</a:t>
            </a:r>
            <a:r>
              <a:rPr lang="en-US" altLang="en-US" sz="2400" dirty="0">
                <a:solidFill>
                  <a:srgbClr val="FF0000"/>
                </a:solidFill>
                <a:latin typeface="Times New Roman" panose="02020603050405020304" pitchFamily="18" charset="0"/>
                <a:cs typeface="Times New Roman" panose="02020603050405020304" pitchFamily="18" charset="0"/>
              </a:rPr>
              <a:t>FeS</a:t>
            </a:r>
            <a:r>
              <a:rPr lang="en-US" altLang="en-US" sz="2400" baseline="-25000" dirty="0">
                <a:solidFill>
                  <a:srgbClr val="FF0000"/>
                </a:solidFill>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fool’s gold</a:t>
            </a:r>
            <a:r>
              <a:rPr lang="en-US" altLang="en-US" sz="2400" dirty="0">
                <a:latin typeface="Times New Roman" panose="02020603050405020304" pitchFamily="18" charset="0"/>
                <a:cs typeface="Times New Roman" panose="02020603050405020304" pitchFamily="18" charset="0"/>
              </a:rPr>
              <a:t>), sulfides (</a:t>
            </a:r>
            <a:r>
              <a:rPr lang="en-US" altLang="en-US" sz="2400" dirty="0">
                <a:solidFill>
                  <a:srgbClr val="FF0000"/>
                </a:solidFill>
                <a:latin typeface="Times New Roman" panose="02020603050405020304" pitchFamily="18" charset="0"/>
                <a:cs typeface="Times New Roman" panose="02020603050405020304" pitchFamily="18" charset="0"/>
              </a:rPr>
              <a:t>S-mineral complex</a:t>
            </a:r>
            <a:r>
              <a:rPr lang="en-US" altLang="en-US" sz="2400" dirty="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sulfates </a:t>
            </a:r>
            <a:r>
              <a:rPr lang="en-US" altLang="en-US" sz="2400" dirty="0">
                <a:latin typeface="Times New Roman" panose="02020603050405020304" pitchFamily="18" charset="0"/>
                <a:cs typeface="Times New Roman" panose="02020603050405020304" pitchFamily="18" charset="0"/>
              </a:rPr>
              <a:t>(involving</a:t>
            </a:r>
            <a:r>
              <a:rPr lang="en-US" altLang="en-US" sz="2400" dirty="0">
                <a:solidFill>
                  <a:srgbClr val="FF0000"/>
                </a:solidFill>
                <a:latin typeface="Times New Roman" panose="02020603050405020304" pitchFamily="18" charset="0"/>
                <a:cs typeface="Times New Roman" panose="02020603050405020304" pitchFamily="18" charset="0"/>
              </a:rPr>
              <a:t> SO</a:t>
            </a:r>
            <a:r>
              <a:rPr lang="en-US" altLang="en-US" sz="2400" baseline="-25000" dirty="0">
                <a:solidFill>
                  <a:srgbClr val="FF0000"/>
                </a:solidFill>
                <a:latin typeface="Times New Roman" panose="02020603050405020304" pitchFamily="18" charset="0"/>
                <a:cs typeface="Times New Roman" panose="02020603050405020304" pitchFamily="18" charset="0"/>
              </a:rPr>
              <a:t>4</a:t>
            </a:r>
            <a:r>
              <a:rPr lang="en-US" altLang="en-US" sz="2400" baseline="30000" dirty="0">
                <a:solidFill>
                  <a:srgbClr val="FF0000"/>
                </a:solidFill>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Mostly contained in organic matter </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Acid rain provides sulfur</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2) </a:t>
            </a:r>
            <a:r>
              <a:rPr lang="en-US" altLang="en-US" sz="2400" b="1" dirty="0">
                <a:latin typeface="Times New Roman" panose="02020603050405020304" pitchFamily="18" charset="0"/>
                <a:cs typeface="Times New Roman" panose="02020603050405020304" pitchFamily="18" charset="0"/>
              </a:rPr>
              <a:t>Plant Functions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Component of amino acids (</a:t>
            </a:r>
            <a:r>
              <a:rPr lang="en-US" altLang="en-US" sz="2400" dirty="0" err="1">
                <a:latin typeface="Times New Roman" panose="02020603050405020304" pitchFamily="18" charset="0"/>
                <a:cs typeface="Times New Roman" panose="02020603050405020304" pitchFamily="18" charset="0"/>
              </a:rPr>
              <a:t>methionine</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cysteine</a:t>
            </a:r>
            <a:r>
              <a:rPr lang="en-US" altLang="en-US" sz="2400" dirty="0">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Constituent of coenzymes and vitamins</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 Responsible for pungency and </a:t>
            </a:r>
            <a:r>
              <a:rPr lang="en-US" altLang="en-US" sz="2400" dirty="0" smtClean="0">
                <a:latin typeface="Times New Roman" panose="02020603050405020304" pitchFamily="18" charset="0"/>
                <a:cs typeface="Times New Roman" panose="02020603050405020304" pitchFamily="18" charset="0"/>
              </a:rPr>
              <a:t>flavor </a:t>
            </a:r>
            <a:r>
              <a:rPr lang="en-US" altLang="en-US" sz="2400" dirty="0">
                <a:latin typeface="Times New Roman" panose="02020603050405020304" pitchFamily="18" charset="0"/>
                <a:cs typeface="Times New Roman" panose="02020603050405020304" pitchFamily="18" charset="0"/>
              </a:rPr>
              <a:t>(</a:t>
            </a:r>
            <a:r>
              <a:rPr lang="en-US" altLang="en-US" sz="2400" dirty="0">
                <a:solidFill>
                  <a:srgbClr val="FF0000"/>
                </a:solidFill>
                <a:latin typeface="Times New Roman" panose="02020603050405020304" pitchFamily="18" charset="0"/>
                <a:cs typeface="Times New Roman" panose="02020603050405020304" pitchFamily="18" charset="0"/>
              </a:rPr>
              <a:t>onion, garlic</a:t>
            </a:r>
            <a:r>
              <a:rPr lang="en-US" altLang="en-US" sz="2400" dirty="0" smtClean="0">
                <a:solidFill>
                  <a:srgbClr val="FF0000"/>
                </a:solidFill>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smtClean="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mustard</a:t>
            </a:r>
            <a:r>
              <a:rPr lang="en-US" altLang="en-US" sz="2400" dirty="0">
                <a:latin typeface="Times New Roman" panose="02020603050405020304" pitchFamily="18" charset="0"/>
                <a:cs typeface="Times New Roman" panose="02020603050405020304" pitchFamily="18" charset="0"/>
              </a:rPr>
              <a:t>)</a:t>
            </a:r>
          </a:p>
          <a:p>
            <a:pPr>
              <a:buFontTx/>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11525265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382000" cy="5486400"/>
          </a:xfrm>
        </p:spPr>
        <p:txBody>
          <a:bodyPr>
            <a:normAutofit/>
          </a:bodyPr>
          <a:lstStyle/>
          <a:p>
            <a:pPr marL="0" indent="0">
              <a:buNone/>
            </a:pPr>
            <a:r>
              <a:rPr lang="en-US" sz="2400" b="1" dirty="0">
                <a:solidFill>
                  <a:srgbClr val="0070C0"/>
                </a:solidFill>
                <a:latin typeface="Times New Roman" panose="02020603050405020304" pitchFamily="18" charset="0"/>
                <a:cs typeface="Times New Roman" panose="02020603050405020304" pitchFamily="18" charset="0"/>
              </a:rPr>
              <a:t>Deficiency symptoms</a:t>
            </a:r>
            <a:r>
              <a:rPr lang="en-US"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Chlorosis of entire leaf</a:t>
            </a:r>
          </a:p>
          <a:p>
            <a:r>
              <a:rPr lang="en-US" sz="2400" dirty="0" smtClean="0">
                <a:latin typeface="Times New Roman" panose="02020603050405020304" pitchFamily="18" charset="0"/>
                <a:cs typeface="Times New Roman" panose="02020603050405020304" pitchFamily="18" charset="0"/>
              </a:rPr>
              <a:t>Younger leaves affected first</a:t>
            </a:r>
          </a:p>
          <a:p>
            <a:r>
              <a:rPr lang="en-US" sz="2400" dirty="0" smtClean="0">
                <a:latin typeface="Times New Roman" panose="02020603050405020304" pitchFamily="18" charset="0"/>
                <a:cs typeface="Times New Roman" panose="02020603050405020304" pitchFamily="18" charset="0"/>
              </a:rPr>
              <a:t>Leaf tips and margins rolled inwards and rapid leaf fall</a:t>
            </a:r>
          </a:p>
          <a:p>
            <a:r>
              <a:rPr lang="en-US" sz="2400" dirty="0" smtClean="0">
                <a:latin typeface="Times New Roman" panose="02020603050405020304" pitchFamily="18" charset="0"/>
                <a:cs typeface="Times New Roman" panose="02020603050405020304" pitchFamily="18" charset="0"/>
              </a:rPr>
              <a:t>Terminal bud growth inhibited</a:t>
            </a:r>
          </a:p>
          <a:p>
            <a:r>
              <a:rPr lang="en-US" sz="2400" dirty="0" smtClean="0">
                <a:latin typeface="Times New Roman" panose="02020603050405020304" pitchFamily="18" charset="0"/>
                <a:cs typeface="Times New Roman" panose="02020603050405020304" pitchFamily="18" charset="0"/>
              </a:rPr>
              <a:t> lateral buds develop prematurely</a:t>
            </a: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tabLst>
                <a:tab pos="406400" algn="l"/>
                <a:tab pos="863600" algn="l"/>
                <a:tab pos="1371600" algn="l"/>
                <a:tab pos="1778000" algn="l"/>
                <a:tab pos="2286000" algn="l"/>
                <a:tab pos="2692400" algn="l"/>
                <a:tab pos="3149600" algn="l"/>
                <a:tab pos="3657600" algn="l"/>
                <a:tab pos="4064000" algn="l"/>
                <a:tab pos="4521200" algn="l"/>
              </a:tabLst>
            </a:pPr>
            <a:r>
              <a:rPr lang="en-US" altLang="en-US" sz="2400" b="1" dirty="0" smtClean="0">
                <a:solidFill>
                  <a:srgbClr val="0070C0"/>
                </a:solidFill>
                <a:latin typeface="Times New Roman" panose="02020603050405020304" pitchFamily="18" charset="0"/>
                <a:cs typeface="Times New Roman" panose="02020603050405020304" pitchFamily="18" charset="0"/>
              </a:rPr>
              <a:t>Fertilizers</a:t>
            </a:r>
            <a:endParaRPr lang="en-US" altLang="en-US" sz="2400" b="1" dirty="0">
              <a:solidFill>
                <a:srgbClr val="0070C0"/>
              </a:solidFill>
              <a:latin typeface="Times New Roman" panose="02020603050405020304" pitchFamily="18" charset="0"/>
              <a:cs typeface="Times New Roman" panose="02020603050405020304" pitchFamily="18" charset="0"/>
            </a:endParaRPr>
          </a:p>
          <a:p>
            <a:pPr>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smtClean="0">
                <a:solidFill>
                  <a:prstClr val="black"/>
                </a:solidFill>
                <a:latin typeface="Times New Roman" panose="02020603050405020304" pitchFamily="18" charset="0"/>
                <a:cs typeface="Times New Roman" panose="02020603050405020304" pitchFamily="18" charset="0"/>
              </a:rPr>
              <a:t>Gypsum </a:t>
            </a:r>
            <a:r>
              <a:rPr lang="en-US" altLang="en-US" sz="2400" dirty="0">
                <a:solidFill>
                  <a:prstClr val="black"/>
                </a:solidFill>
                <a:latin typeface="Times New Roman" panose="02020603050405020304" pitchFamily="18" charset="0"/>
                <a:cs typeface="Times New Roman" panose="02020603050405020304" pitchFamily="18" charset="0"/>
              </a:rPr>
              <a:t>(</a:t>
            </a:r>
            <a:r>
              <a:rPr lang="en-US" altLang="en-US" sz="2400" dirty="0">
                <a:solidFill>
                  <a:srgbClr val="FF0000"/>
                </a:solidFill>
                <a:latin typeface="Times New Roman" panose="02020603050405020304" pitchFamily="18" charset="0"/>
                <a:cs typeface="Times New Roman" panose="02020603050405020304" pitchFamily="18" charset="0"/>
              </a:rPr>
              <a:t>CaSO</a:t>
            </a:r>
            <a:r>
              <a:rPr lang="en-US" altLang="en-US" sz="2400" baseline="-25000" dirty="0">
                <a:solidFill>
                  <a:srgbClr val="FF0000"/>
                </a:solidFill>
                <a:latin typeface="Times New Roman" panose="02020603050405020304" pitchFamily="18" charset="0"/>
                <a:cs typeface="Times New Roman" panose="02020603050405020304" pitchFamily="18" charset="0"/>
              </a:rPr>
              <a:t>4</a:t>
            </a:r>
            <a:r>
              <a:rPr lang="en-US" altLang="en-US" sz="2400" dirty="0">
                <a:solidFill>
                  <a:prstClr val="black"/>
                </a:solidFill>
                <a:latin typeface="Times New Roman" panose="02020603050405020304" pitchFamily="18" charset="0"/>
                <a:cs typeface="Times New Roman" panose="02020603050405020304" pitchFamily="18" charset="0"/>
              </a:rPr>
              <a:t>), Magnesium sulfate (</a:t>
            </a:r>
            <a:r>
              <a:rPr lang="en-US" altLang="en-US" sz="2400" dirty="0">
                <a:solidFill>
                  <a:srgbClr val="FF0000"/>
                </a:solidFill>
                <a:latin typeface="Times New Roman" panose="02020603050405020304" pitchFamily="18" charset="0"/>
                <a:cs typeface="Times New Roman" panose="02020603050405020304" pitchFamily="18" charset="0"/>
              </a:rPr>
              <a:t>MgSO</a:t>
            </a:r>
            <a:r>
              <a:rPr lang="en-US" altLang="en-US" sz="2400" baseline="-25000" dirty="0">
                <a:solidFill>
                  <a:srgbClr val="FF0000"/>
                </a:solidFill>
                <a:latin typeface="Times New Roman" panose="02020603050405020304" pitchFamily="18" charset="0"/>
                <a:cs typeface="Times New Roman" panose="02020603050405020304" pitchFamily="18" charset="0"/>
              </a:rPr>
              <a:t>4</a:t>
            </a:r>
            <a:r>
              <a:rPr lang="en-US" altLang="en-US" sz="2400" dirty="0">
                <a:solidFill>
                  <a:prstClr val="black"/>
                </a:solidFill>
                <a:latin typeface="Times New Roman" panose="02020603050405020304" pitchFamily="18" charset="0"/>
                <a:cs typeface="Times New Roman" panose="02020603050405020304" pitchFamily="18" charset="0"/>
              </a:rPr>
              <a:t>)</a:t>
            </a:r>
          </a:p>
          <a:p>
            <a:pPr>
              <a:tabLst>
                <a:tab pos="406400" algn="l"/>
                <a:tab pos="863600" algn="l"/>
                <a:tab pos="1371600" algn="l"/>
                <a:tab pos="1778000" algn="l"/>
                <a:tab pos="2286000" algn="l"/>
                <a:tab pos="2692400" algn="l"/>
                <a:tab pos="3149600" algn="l"/>
                <a:tab pos="3657600" algn="l"/>
                <a:tab pos="4064000" algn="l"/>
                <a:tab pos="4521200" algn="l"/>
              </a:tabLst>
            </a:pPr>
            <a:r>
              <a:rPr lang="en-US" altLang="en-US" sz="2400" dirty="0">
                <a:solidFill>
                  <a:prstClr val="black"/>
                </a:solidFill>
                <a:latin typeface="Times New Roman" panose="02020603050405020304" pitchFamily="18" charset="0"/>
                <a:cs typeface="Times New Roman" panose="02020603050405020304" pitchFamily="18" charset="0"/>
              </a:rPr>
              <a:t>	</a:t>
            </a:r>
            <a:r>
              <a:rPr lang="en-US" altLang="en-US" sz="2400" dirty="0" smtClean="0">
                <a:solidFill>
                  <a:prstClr val="black"/>
                </a:solidFill>
                <a:latin typeface="Times New Roman" panose="02020603050405020304" pitchFamily="18" charset="0"/>
                <a:cs typeface="Times New Roman" panose="02020603050405020304" pitchFamily="18" charset="0"/>
              </a:rPr>
              <a:t>Ammonium </a:t>
            </a:r>
            <a:r>
              <a:rPr lang="en-US" altLang="en-US" sz="2400" dirty="0">
                <a:solidFill>
                  <a:prstClr val="black"/>
                </a:solidFill>
                <a:latin typeface="Times New Roman" panose="02020603050405020304" pitchFamily="18" charset="0"/>
                <a:cs typeface="Times New Roman" panose="02020603050405020304" pitchFamily="18" charset="0"/>
              </a:rPr>
              <a:t>sulfate [</a:t>
            </a:r>
            <a:r>
              <a:rPr lang="en-US" altLang="en-US" sz="2400" dirty="0">
                <a:solidFill>
                  <a:srgbClr val="FF0000"/>
                </a:solidFill>
                <a:latin typeface="Times New Roman" panose="02020603050405020304" pitchFamily="18" charset="0"/>
                <a:cs typeface="Times New Roman" panose="02020603050405020304" pitchFamily="18" charset="0"/>
              </a:rPr>
              <a:t>(NH</a:t>
            </a:r>
            <a:r>
              <a:rPr lang="en-US" altLang="en-US" sz="2400" baseline="-25000" dirty="0">
                <a:solidFill>
                  <a:srgbClr val="FF0000"/>
                </a:solidFill>
                <a:latin typeface="Times New Roman" panose="02020603050405020304" pitchFamily="18" charset="0"/>
                <a:cs typeface="Times New Roman" panose="02020603050405020304" pitchFamily="18" charset="0"/>
              </a:rPr>
              <a:t>4</a:t>
            </a:r>
            <a:r>
              <a:rPr lang="en-US" altLang="en-US" sz="2400" dirty="0">
                <a:solidFill>
                  <a:srgbClr val="FF0000"/>
                </a:solidFill>
                <a:latin typeface="Times New Roman" panose="02020603050405020304" pitchFamily="18" charset="0"/>
                <a:cs typeface="Times New Roman" panose="02020603050405020304" pitchFamily="18" charset="0"/>
              </a:rPr>
              <a:t>)</a:t>
            </a:r>
            <a:r>
              <a:rPr lang="en-US" altLang="en-US" sz="2400" baseline="-25000" dirty="0">
                <a:solidFill>
                  <a:srgbClr val="FF0000"/>
                </a:solidFill>
                <a:latin typeface="Times New Roman" panose="02020603050405020304" pitchFamily="18" charset="0"/>
                <a:cs typeface="Times New Roman" panose="02020603050405020304" pitchFamily="18" charset="0"/>
              </a:rPr>
              <a:t>2</a:t>
            </a:r>
            <a:r>
              <a:rPr lang="en-US" altLang="en-US" sz="2400" dirty="0">
                <a:solidFill>
                  <a:srgbClr val="FF0000"/>
                </a:solidFill>
                <a:latin typeface="Times New Roman" panose="02020603050405020304" pitchFamily="18" charset="0"/>
                <a:cs typeface="Times New Roman" panose="02020603050405020304" pitchFamily="18" charset="0"/>
              </a:rPr>
              <a:t>SO</a:t>
            </a:r>
            <a:r>
              <a:rPr lang="en-US" altLang="en-US" sz="2400" baseline="-25000" dirty="0">
                <a:solidFill>
                  <a:srgbClr val="FF0000"/>
                </a:solidFill>
                <a:latin typeface="Times New Roman" panose="02020603050405020304" pitchFamily="18" charset="0"/>
                <a:cs typeface="Times New Roman" panose="02020603050405020304" pitchFamily="18" charset="0"/>
              </a:rPr>
              <a:t>4</a:t>
            </a:r>
            <a:r>
              <a:rPr lang="en-US" altLang="en-US" sz="2400" dirty="0">
                <a:solidFill>
                  <a:prstClr val="black"/>
                </a:solidFill>
                <a:latin typeface="Times New Roman" panose="02020603050405020304" pitchFamily="18" charset="0"/>
                <a:cs typeface="Times New Roman" panose="02020603050405020304" pitchFamily="18" charset="0"/>
              </a:rPr>
              <a:t>], Elemental </a:t>
            </a:r>
            <a:r>
              <a:rPr lang="en-US" altLang="en-US" sz="2400" dirty="0" err="1">
                <a:solidFill>
                  <a:prstClr val="black"/>
                </a:solidFill>
                <a:latin typeface="Times New Roman" panose="02020603050405020304" pitchFamily="18" charset="0"/>
                <a:cs typeface="Times New Roman" panose="02020603050405020304" pitchFamily="18" charset="0"/>
              </a:rPr>
              <a:t>sulphur</a:t>
            </a:r>
            <a:r>
              <a:rPr lang="en-US" altLang="en-US" sz="2400" dirty="0">
                <a:solidFill>
                  <a:prstClr val="black"/>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S</a:t>
            </a:r>
            <a:r>
              <a:rPr lang="en-US" altLang="en-US" sz="2400" dirty="0">
                <a:solidFill>
                  <a:prstClr val="black"/>
                </a:solidFill>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362200" y="228600"/>
            <a:ext cx="2971800" cy="533400"/>
          </a:xfrm>
        </p:spPr>
        <p:style>
          <a:lnRef idx="2">
            <a:schemeClr val="accent6"/>
          </a:lnRef>
          <a:fillRef idx="1">
            <a:schemeClr val="lt1"/>
          </a:fillRef>
          <a:effectRef idx="0">
            <a:schemeClr val="accent6"/>
          </a:effectRef>
          <a:fontRef idx="minor">
            <a:schemeClr val="dk1"/>
          </a:fontRef>
        </p:style>
        <p:txBody>
          <a:bodyPr>
            <a:normAutofit/>
          </a:bodyPr>
          <a:lstStyle/>
          <a:p>
            <a:r>
              <a:rPr lang="en-US" altLang="en-US" sz="2800" b="1" dirty="0">
                <a:solidFill>
                  <a:srgbClr val="0070C0"/>
                </a:solidFill>
                <a:latin typeface="Times New Roman" panose="02020603050405020304" pitchFamily="18" charset="0"/>
                <a:cs typeface="Times New Roman" panose="02020603050405020304" pitchFamily="18" charset="0"/>
              </a:rPr>
              <a:t>Micronutrients</a:t>
            </a:r>
          </a:p>
        </p:txBody>
      </p:sp>
      <p:sp>
        <p:nvSpPr>
          <p:cNvPr id="78851" name="Rectangle 3"/>
          <p:cNvSpPr>
            <a:spLocks noGrp="1" noChangeArrowheads="1"/>
          </p:cNvSpPr>
          <p:nvPr>
            <p:ph type="body" idx="1"/>
          </p:nvPr>
        </p:nvSpPr>
        <p:spPr>
          <a:xfrm>
            <a:off x="457200" y="990600"/>
            <a:ext cx="8382000" cy="5410200"/>
          </a:xfrm>
        </p:spPr>
        <p:txBody>
          <a:bodyPr>
            <a:normAutofit/>
          </a:bodyPr>
          <a:lstStyle/>
          <a:p>
            <a:r>
              <a:rPr lang="en-US" altLang="en-US" sz="2400" b="1" dirty="0">
                <a:latin typeface="Times New Roman" panose="02020603050405020304" pitchFamily="18" charset="0"/>
                <a:cs typeface="Times New Roman" panose="02020603050405020304" pitchFamily="18" charset="0"/>
              </a:rPr>
              <a:t>Micronutrient elements</a:t>
            </a:r>
          </a:p>
          <a:p>
            <a:pPr lvl="1"/>
            <a:r>
              <a:rPr lang="en-US" altLang="en-US" sz="2400" dirty="0">
                <a:latin typeface="Times New Roman" panose="02020603050405020304" pitchFamily="18" charset="0"/>
                <a:cs typeface="Times New Roman" panose="02020603050405020304" pitchFamily="18" charset="0"/>
              </a:rPr>
              <a:t>Iron (Fe)</a:t>
            </a:r>
          </a:p>
          <a:p>
            <a:pPr lvl="1"/>
            <a:r>
              <a:rPr lang="en-US" altLang="en-US" sz="2400" dirty="0">
                <a:latin typeface="Times New Roman" panose="02020603050405020304" pitchFamily="18" charset="0"/>
                <a:cs typeface="Times New Roman" panose="02020603050405020304" pitchFamily="18" charset="0"/>
              </a:rPr>
              <a:t>Manganese (Mn)</a:t>
            </a:r>
          </a:p>
          <a:p>
            <a:pPr lvl="1"/>
            <a:r>
              <a:rPr lang="en-US" altLang="en-US" sz="2400" dirty="0">
                <a:latin typeface="Times New Roman" panose="02020603050405020304" pitchFamily="18" charset="0"/>
                <a:cs typeface="Times New Roman" panose="02020603050405020304" pitchFamily="18" charset="0"/>
              </a:rPr>
              <a:t>Boron (B)</a:t>
            </a:r>
          </a:p>
          <a:p>
            <a:pPr lvl="1"/>
            <a:r>
              <a:rPr lang="en-US" altLang="en-US" sz="2400" dirty="0">
                <a:latin typeface="Times New Roman" panose="02020603050405020304" pitchFamily="18" charset="0"/>
                <a:cs typeface="Times New Roman" panose="02020603050405020304" pitchFamily="18" charset="0"/>
              </a:rPr>
              <a:t>Zinc (Zn)</a:t>
            </a:r>
          </a:p>
          <a:p>
            <a:pPr lvl="1"/>
            <a:r>
              <a:rPr lang="en-US" altLang="en-US" sz="2400" dirty="0">
                <a:latin typeface="Times New Roman" panose="02020603050405020304" pitchFamily="18" charset="0"/>
                <a:cs typeface="Times New Roman" panose="02020603050405020304" pitchFamily="18" charset="0"/>
              </a:rPr>
              <a:t>Molybdenum (Mo)</a:t>
            </a:r>
          </a:p>
          <a:p>
            <a:pPr lvl="1"/>
            <a:r>
              <a:rPr lang="en-US" altLang="en-US" sz="2400" dirty="0">
                <a:latin typeface="Times New Roman" panose="02020603050405020304" pitchFamily="18" charset="0"/>
                <a:cs typeface="Times New Roman" panose="02020603050405020304" pitchFamily="18" charset="0"/>
              </a:rPr>
              <a:t>Copper (Cu)</a:t>
            </a:r>
          </a:p>
          <a:p>
            <a:pPr lvl="1"/>
            <a:r>
              <a:rPr lang="en-US" altLang="en-US" sz="2400" dirty="0">
                <a:latin typeface="Times New Roman" panose="02020603050405020304" pitchFamily="18" charset="0"/>
                <a:cs typeface="Times New Roman" panose="02020603050405020304" pitchFamily="18" charset="0"/>
              </a:rPr>
              <a:t>Chlorine (Cl) </a:t>
            </a:r>
          </a:p>
          <a:p>
            <a:r>
              <a:rPr lang="en-US" altLang="en-US" sz="2400" dirty="0">
                <a:latin typeface="Times New Roman" panose="02020603050405020304" pitchFamily="18" charset="0"/>
                <a:cs typeface="Times New Roman" panose="02020603050405020304" pitchFamily="18" charset="0"/>
              </a:rPr>
              <a:t>Usually supplied by irrigation water and soil</a:t>
            </a:r>
          </a:p>
          <a:p>
            <a:r>
              <a:rPr lang="en-US" altLang="en-US" sz="2400" dirty="0">
                <a:latin typeface="Times New Roman" panose="02020603050405020304" pitchFamily="18" charset="0"/>
                <a:cs typeface="Times New Roman" panose="02020603050405020304" pitchFamily="18" charset="0"/>
              </a:rPr>
              <a:t>Deficiency and toxicity occur at pH extremes</a:t>
            </a:r>
          </a:p>
          <a:p>
            <a:pPr lvl="1"/>
            <a:endParaRPr lang="en-US" altLang="en-US" sz="2400" b="1" dirty="0">
              <a:latin typeface="Times New Roman" panose="02020603050405020304" pitchFamily="18" charset="0"/>
              <a:cs typeface="Times New Roman" panose="02020603050405020304" pitchFamily="18" charset="0"/>
            </a:endParaRPr>
          </a:p>
          <a:p>
            <a:pPr lvl="1"/>
            <a:endParaRPr lang="en-US" alt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757875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a:xfrm>
            <a:off x="152400" y="838200"/>
            <a:ext cx="8686800" cy="5334000"/>
          </a:xfrm>
        </p:spPr>
        <p:txBody>
          <a:bodyPr>
            <a:noAutofit/>
          </a:bodyPr>
          <a:lstStyle/>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dirty="0" smtClean="0">
                <a:latin typeface="Times New Roman" panose="02020603050405020304" pitchFamily="18" charset="0"/>
                <a:cs typeface="Times New Roman" panose="02020603050405020304" pitchFamily="18" charset="0"/>
              </a:rPr>
              <a:t>	</a:t>
            </a:r>
            <a:endParaRPr lang="en-US" altLang="en-US" sz="2800" b="1" dirty="0" smtClean="0">
              <a:solidFill>
                <a:srgbClr val="0070C0"/>
              </a:solidFill>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b="1" dirty="0" smtClean="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Component of cytochromes (needed for photosynthesis)</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dirty="0" smtClean="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Essential for N fixation (</a:t>
            </a:r>
            <a:r>
              <a:rPr lang="en-US" altLang="en-US" sz="2800" dirty="0">
                <a:solidFill>
                  <a:srgbClr val="FF0000"/>
                </a:solidFill>
                <a:latin typeface="Times New Roman" panose="02020603050405020304" pitchFamily="18" charset="0"/>
                <a:cs typeface="Times New Roman" panose="02020603050405020304" pitchFamily="18" charset="0"/>
              </a:rPr>
              <a:t>nitrate reductase</a:t>
            </a:r>
            <a:r>
              <a:rPr lang="en-US" altLang="en-US" sz="2800" dirty="0">
                <a:latin typeface="Times New Roman" panose="02020603050405020304" pitchFamily="18" charset="0"/>
                <a:cs typeface="Times New Roman" panose="02020603050405020304" pitchFamily="18" charset="0"/>
              </a:rPr>
              <a:t>) and respiration</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endParaRPr lang="en-US" altLang="en-US" sz="2800" b="1" dirty="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b="1" dirty="0" smtClean="0">
                <a:latin typeface="Times New Roman" panose="02020603050405020304" pitchFamily="18" charset="0"/>
                <a:cs typeface="Times New Roman" panose="02020603050405020304" pitchFamily="18" charset="0"/>
              </a:rPr>
              <a:t>Deficiency Symptom</a:t>
            </a:r>
            <a:r>
              <a:rPr lang="en-US" altLang="en-US" sz="2800" b="1"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          </a:t>
            </a:r>
          </a:p>
          <a:p>
            <a:pPr marL="0" indent="0">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dirty="0" smtClean="0">
                <a:latin typeface="Times New Roman" panose="02020603050405020304" pitchFamily="18" charset="0"/>
                <a:cs typeface="Times New Roman" panose="02020603050405020304" pitchFamily="18" charset="0"/>
              </a:rPr>
              <a:t>     Fe is immobile and therefore symptoms are strictly local           </a:t>
            </a:r>
          </a:p>
          <a:p>
            <a:pPr marL="0" indent="0">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dirty="0" smtClean="0">
                <a:latin typeface="Times New Roman" panose="02020603050405020304" pitchFamily="18" charset="0"/>
                <a:cs typeface="Times New Roman" panose="02020603050405020304" pitchFamily="18" charset="0"/>
              </a:rPr>
              <a:t>      Interveinal </a:t>
            </a:r>
            <a:r>
              <a:rPr lang="en-US" altLang="en-US" sz="2800" dirty="0">
                <a:latin typeface="Times New Roman" panose="02020603050405020304" pitchFamily="18" charset="0"/>
                <a:cs typeface="Times New Roman" panose="02020603050405020304" pitchFamily="18" charset="0"/>
              </a:rPr>
              <a:t>chlorosis on </a:t>
            </a:r>
            <a:r>
              <a:rPr lang="en-US" altLang="en-US" sz="2800" dirty="0" smtClean="0">
                <a:latin typeface="Times New Roman" panose="02020603050405020304" pitchFamily="18" charset="0"/>
                <a:cs typeface="Times New Roman" panose="02020603050405020304" pitchFamily="18" charset="0"/>
              </a:rPr>
              <a:t>young leaves, followed by chlorosis of veins, Iron chlorosis develops when soil pH is high</a:t>
            </a:r>
          </a:p>
          <a:p>
            <a:pPr marL="0" indent="0">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dirty="0" smtClean="0">
                <a:latin typeface="Times New Roman" panose="02020603050405020304" pitchFamily="18" charset="0"/>
                <a:cs typeface="Times New Roman" panose="02020603050405020304" pitchFamily="18" charset="0"/>
              </a:rPr>
              <a:t>      young leaves may become white  and develop necrotic lesions</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endParaRPr lang="en-US" altLang="en-US" sz="2800"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dirty="0">
                <a:latin typeface="Times New Roman" panose="02020603050405020304" pitchFamily="18" charset="0"/>
                <a:cs typeface="Times New Roman" panose="02020603050405020304" pitchFamily="18" charset="0"/>
              </a:rPr>
              <a:t>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800" b="1" dirty="0">
                <a:latin typeface="Times New Roman" panose="02020603050405020304" pitchFamily="18" charset="0"/>
                <a:cs typeface="Times New Roman" panose="02020603050405020304" pitchFamily="18" charset="0"/>
              </a:rPr>
              <a:t>		</a:t>
            </a:r>
          </a:p>
        </p:txBody>
      </p:sp>
      <p:sp>
        <p:nvSpPr>
          <p:cNvPr id="3" name="Rectangle 2"/>
          <p:cNvSpPr>
            <a:spLocks noGrp="1" noChangeArrowheads="1"/>
          </p:cNvSpPr>
          <p:nvPr>
            <p:ph type="title"/>
          </p:nvPr>
        </p:nvSpPr>
        <p:spPr>
          <a:xfrm>
            <a:off x="3581400" y="228600"/>
            <a:ext cx="1981200" cy="533400"/>
          </a:xfrm>
        </p:spPr>
        <p:style>
          <a:lnRef idx="2">
            <a:schemeClr val="accent6"/>
          </a:lnRef>
          <a:fillRef idx="1">
            <a:schemeClr val="lt1"/>
          </a:fillRef>
          <a:effectRef idx="0">
            <a:schemeClr val="accent6"/>
          </a:effectRef>
          <a:fontRef idx="minor">
            <a:schemeClr val="dk1"/>
          </a:fontRef>
        </p:style>
        <p:txBody>
          <a:bodyPr>
            <a:normAutofit/>
          </a:bodyPr>
          <a:lstStyle/>
          <a:p>
            <a:r>
              <a:rPr lang="en-US" altLang="en-US" sz="2800" b="1" dirty="0">
                <a:solidFill>
                  <a:srgbClr val="0070C0"/>
                </a:solidFill>
                <a:latin typeface="Times New Roman" panose="02020603050405020304" pitchFamily="18" charset="0"/>
                <a:cs typeface="Times New Roman" panose="02020603050405020304" pitchFamily="18" charset="0"/>
              </a:rPr>
              <a:t>Iron (Fe) </a:t>
            </a:r>
          </a:p>
        </p:txBody>
      </p:sp>
    </p:spTree>
    <p:extLst>
      <p:ext uri="{BB962C8B-B14F-4D97-AF65-F5344CB8AC3E}">
        <p14:creationId xmlns="" xmlns:p14="http://schemas.microsoft.com/office/powerpoint/2010/main" val="38520205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altLang="en-US" sz="2800" b="1" dirty="0" smtClean="0">
                <a:solidFill>
                  <a:srgbClr val="0070C0"/>
                </a:solidFill>
                <a:latin typeface="Times New Roman" panose="02020603050405020304" pitchFamily="18" charset="0"/>
                <a:cs typeface="Times New Roman" panose="02020603050405020304" pitchFamily="18" charset="0"/>
              </a:rPr>
              <a:t>Remedy for iron chlorosis:</a:t>
            </a:r>
            <a:br>
              <a:rPr lang="en-US" altLang="en-US" sz="2800" b="1" dirty="0" smtClean="0">
                <a:solidFill>
                  <a:srgbClr val="0070C0"/>
                </a:solidFill>
                <a:latin typeface="Times New Roman" panose="02020603050405020304" pitchFamily="18" charset="0"/>
                <a:cs typeface="Times New Roman" panose="02020603050405020304" pitchFamily="18" charset="0"/>
              </a:rPr>
            </a:br>
            <a:endParaRPr lang="en-US" sz="2800"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400" b="1" dirty="0" smtClean="0">
                <a:latin typeface="Times New Roman" panose="02020603050405020304" pitchFamily="18" charset="0"/>
                <a:cs typeface="Times New Roman" panose="02020603050405020304" pitchFamily="18" charset="0"/>
              </a:rPr>
              <a:t>	</a:t>
            </a:r>
            <a:r>
              <a:rPr lang="en-US" altLang="en-US" sz="2400" dirty="0" smtClean="0">
                <a:latin typeface="Times New Roman" panose="02020603050405020304" pitchFamily="18" charset="0"/>
                <a:cs typeface="Times New Roman" panose="02020603050405020304" pitchFamily="18" charset="0"/>
              </a:rPr>
              <a:t>1) Use iron </a:t>
            </a:r>
            <a:r>
              <a:rPr lang="en-US" altLang="en-US" sz="2400" dirty="0" err="1" smtClean="0">
                <a:latin typeface="Times New Roman" panose="02020603050405020304" pitchFamily="18" charset="0"/>
                <a:cs typeface="Times New Roman" panose="02020603050405020304" pitchFamily="18" charset="0"/>
              </a:rPr>
              <a:t>chelates</a:t>
            </a:r>
            <a:endParaRPr lang="en-US" altLang="en-US" sz="2400"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400" dirty="0" smtClean="0">
                <a:latin typeface="Times New Roman" panose="02020603050405020304" pitchFamily="18" charset="0"/>
                <a:cs typeface="Times New Roman" panose="02020603050405020304" pitchFamily="18" charset="0"/>
              </a:rPr>
              <a:t>		</a:t>
            </a:r>
            <a:r>
              <a:rPr lang="en-US" altLang="en-US" sz="2400" dirty="0" err="1" smtClean="0">
                <a:solidFill>
                  <a:srgbClr val="FF0000"/>
                </a:solidFill>
                <a:latin typeface="Times New Roman" panose="02020603050405020304" pitchFamily="18" charset="0"/>
                <a:cs typeface="Times New Roman" panose="02020603050405020304" pitchFamily="18" charset="0"/>
              </a:rPr>
              <a:t>FeEDTA</a:t>
            </a:r>
            <a:r>
              <a:rPr lang="en-US" altLang="en-US" sz="2400" dirty="0" smtClean="0">
                <a:solidFill>
                  <a:srgbClr val="FF0000"/>
                </a:solidFill>
                <a:latin typeface="Times New Roman" panose="02020603050405020304" pitchFamily="18" charset="0"/>
                <a:cs typeface="Times New Roman" panose="02020603050405020304" pitchFamily="18" charset="0"/>
              </a:rPr>
              <a:t> (Fe 330)</a:t>
            </a:r>
            <a:r>
              <a:rPr lang="en-US" altLang="en-US" sz="2400" dirty="0" smtClean="0">
                <a:latin typeface="Times New Roman" panose="02020603050405020304" pitchFamily="18" charset="0"/>
                <a:cs typeface="Times New Roman" panose="02020603050405020304" pitchFamily="18" charset="0"/>
              </a:rPr>
              <a:t> – Stable at pH &lt; 7.0</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400" dirty="0" smtClean="0">
                <a:latin typeface="Times New Roman" panose="02020603050405020304" pitchFamily="18" charset="0"/>
                <a:cs typeface="Times New Roman" panose="02020603050405020304" pitchFamily="18" charset="0"/>
              </a:rPr>
              <a:t>		</a:t>
            </a:r>
            <a:r>
              <a:rPr lang="en-US" altLang="en-US" sz="2400" dirty="0" err="1" smtClean="0">
                <a:solidFill>
                  <a:srgbClr val="FF0000"/>
                </a:solidFill>
                <a:latin typeface="Times New Roman" panose="02020603050405020304" pitchFamily="18" charset="0"/>
                <a:cs typeface="Times New Roman" panose="02020603050405020304" pitchFamily="18" charset="0"/>
              </a:rPr>
              <a:t>FeEDDHA</a:t>
            </a:r>
            <a:r>
              <a:rPr lang="en-US" altLang="en-US" sz="2400" dirty="0" smtClean="0">
                <a:solidFill>
                  <a:srgbClr val="FF0000"/>
                </a:solidFill>
                <a:latin typeface="Times New Roman" panose="02020603050405020304" pitchFamily="18" charset="0"/>
                <a:cs typeface="Times New Roman" panose="02020603050405020304" pitchFamily="18" charset="0"/>
              </a:rPr>
              <a:t> (Fe 138)</a:t>
            </a:r>
            <a:r>
              <a:rPr lang="en-US" altLang="en-US" sz="2400" dirty="0" smtClean="0">
                <a:latin typeface="Times New Roman" panose="02020603050405020304" pitchFamily="18" charset="0"/>
                <a:cs typeface="Times New Roman" panose="02020603050405020304" pitchFamily="18" charset="0"/>
              </a:rPr>
              <a:t> – Stable even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400" dirty="0" smtClean="0">
                <a:latin typeface="Times New Roman" panose="02020603050405020304" pitchFamily="18" charset="0"/>
                <a:cs typeface="Times New Roman" panose="02020603050405020304" pitchFamily="18" charset="0"/>
              </a:rPr>
              <a:t>	     when pH &gt; 7.0</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endParaRPr lang="en-US" altLang="en-US" sz="2400"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400" dirty="0" smtClean="0">
                <a:latin typeface="Times New Roman" panose="02020603050405020304" pitchFamily="18" charset="0"/>
                <a:cs typeface="Times New Roman" panose="02020603050405020304" pitchFamily="18" charset="0"/>
              </a:rPr>
              <a:t>	2) Lower soil pH</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400" dirty="0" smtClean="0">
                <a:latin typeface="Times New Roman" panose="02020603050405020304" pitchFamily="18" charset="0"/>
                <a:cs typeface="Times New Roman" panose="02020603050405020304" pitchFamily="18" charset="0"/>
              </a:rPr>
              <a:t>	  Iron is in more useful form (</a:t>
            </a:r>
            <a:r>
              <a:rPr lang="en-US" altLang="en-US" sz="2400" dirty="0" smtClean="0">
                <a:solidFill>
                  <a:srgbClr val="FF0000"/>
                </a:solidFill>
                <a:latin typeface="Times New Roman" panose="02020603050405020304" pitchFamily="18" charset="0"/>
                <a:cs typeface="Times New Roman" panose="02020603050405020304" pitchFamily="18" charset="0"/>
              </a:rPr>
              <a:t>Fe</a:t>
            </a:r>
            <a:r>
              <a:rPr lang="en-US" altLang="en-US" sz="2400" baseline="30000" dirty="0" smtClean="0">
                <a:solidFill>
                  <a:srgbClr val="FF0000"/>
                </a:solidFill>
                <a:latin typeface="Times New Roman" panose="02020603050405020304" pitchFamily="18" charset="0"/>
                <a:cs typeface="Times New Roman" panose="02020603050405020304" pitchFamily="18" charset="0"/>
              </a:rPr>
              <a:t>2+</a:t>
            </a:r>
            <a:r>
              <a:rPr lang="en-US" altLang="en-US" sz="2400" dirty="0" smtClean="0">
                <a:latin typeface="Times New Roman" panose="02020603050405020304" pitchFamily="18" charset="0"/>
                <a:cs typeface="Times New Roman" panose="02020603050405020304" pitchFamily="18" charset="0"/>
              </a:rPr>
              <a:t>)</a:t>
            </a:r>
            <a:endParaRPr lang="en-US" altLang="en-US" sz="2400" baseline="30000"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endParaRPr lang="en-US" altLang="en-US" sz="2400" b="1"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Lst>
            </a:pPr>
            <a:r>
              <a:rPr lang="en-US" altLang="en-US" sz="2400" b="1" dirty="0" smtClean="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0" name="Rectangle 14"/>
          <p:cNvSpPr>
            <a:spLocks noGrp="1" noChangeArrowheads="1"/>
          </p:cNvSpPr>
          <p:nvPr>
            <p:ph type="title" sz="quarter"/>
          </p:nvPr>
        </p:nvSpPr>
        <p:spPr>
          <a:xfrm>
            <a:off x="2057400" y="228600"/>
            <a:ext cx="5562600" cy="609600"/>
          </a:xfrm>
        </p:spPr>
        <p:style>
          <a:lnRef idx="2">
            <a:schemeClr val="accent6"/>
          </a:lnRef>
          <a:fillRef idx="1">
            <a:schemeClr val="lt1"/>
          </a:fillRef>
          <a:effectRef idx="0">
            <a:schemeClr val="accent6"/>
          </a:effectRef>
          <a:fontRef idx="minor">
            <a:schemeClr val="dk1"/>
          </a:fontRef>
        </p:style>
        <p:txBody>
          <a:bodyPr/>
          <a:lstStyle/>
          <a:p>
            <a:r>
              <a:rPr lang="en-US" altLang="en-US" sz="3200" b="1" dirty="0" smtClean="0">
                <a:solidFill>
                  <a:srgbClr val="0070C0"/>
                </a:solidFill>
              </a:rPr>
              <a:t>Iron </a:t>
            </a:r>
            <a:r>
              <a:rPr lang="en-US" altLang="en-US" sz="3200" b="1" dirty="0">
                <a:solidFill>
                  <a:srgbClr val="0070C0"/>
                </a:solidFill>
              </a:rPr>
              <a:t>(Fe) Deficiency Symptoms</a:t>
            </a:r>
          </a:p>
        </p:txBody>
      </p:sp>
      <p:pic>
        <p:nvPicPr>
          <p:cNvPr id="4100" name="Picture 4" descr="Fe-def-piggybackplant"/>
          <p:cNvPicPr>
            <a:picLocks noGrp="1" noChangeAspect="1" noChangeArrowheads="1"/>
          </p:cNvPicPr>
          <p:nvPr>
            <p:ph sz="quarter" idx="1"/>
          </p:nvPr>
        </p:nvPicPr>
        <p:blipFill>
          <a:blip r:embed="rId2" cstate="print">
            <a:extLst>
              <a:ext uri="{28A0092B-C50C-407E-A947-70E740481C1C}">
                <a14:useLocalDpi xmlns="" xmlns:a14="http://schemas.microsoft.com/office/drawing/2010/main" val="0"/>
              </a:ext>
            </a:extLst>
          </a:blip>
          <a:srcRect/>
          <a:stretch>
            <a:fillRect/>
          </a:stretch>
        </p:blipFill>
        <p:spPr>
          <a:xfrm>
            <a:off x="1066800" y="990600"/>
            <a:ext cx="3505200" cy="22860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4103" name="Picture 7" descr="Rose-Fe def"/>
          <p:cNvPicPr>
            <a:picLocks noGrp="1" noChangeAspect="1" noChangeArrowheads="1"/>
          </p:cNvPicPr>
          <p:nvPr>
            <p:ph sz="quarter" idx="2"/>
          </p:nvPr>
        </p:nvPicPr>
        <p:blipFill>
          <a:blip r:embed="rId3" cstate="print">
            <a:extLst>
              <a:ext uri="{28A0092B-C50C-407E-A947-70E740481C1C}">
                <a14:useLocalDpi xmlns="" xmlns:a14="http://schemas.microsoft.com/office/drawing/2010/main" val="0"/>
              </a:ext>
            </a:extLst>
          </a:blip>
          <a:srcRect/>
          <a:stretch>
            <a:fillRect/>
          </a:stretch>
        </p:blipFill>
        <p:spPr>
          <a:xfrm>
            <a:off x="4648200" y="3352800"/>
            <a:ext cx="3200400" cy="22860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4106" name="Picture 10" descr="Fe-defi-petunia"/>
          <p:cNvPicPr>
            <a:picLocks noGrp="1" noChangeAspect="1" noChangeArrowheads="1"/>
          </p:cNvPicPr>
          <p:nvPr>
            <p:ph sz="quarter" idx="3"/>
          </p:nvPr>
        </p:nvPicPr>
        <p:blipFill>
          <a:blip r:embed="rId4" cstate="print">
            <a:extLst>
              <a:ext uri="{28A0092B-C50C-407E-A947-70E740481C1C}">
                <a14:useLocalDpi xmlns="" xmlns:a14="http://schemas.microsoft.com/office/drawing/2010/main" val="0"/>
              </a:ext>
            </a:extLst>
          </a:blip>
          <a:srcRect/>
          <a:stretch>
            <a:fillRect/>
          </a:stretch>
        </p:blipFill>
        <p:spPr>
          <a:xfrm>
            <a:off x="4648200" y="990600"/>
            <a:ext cx="3200400" cy="22860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4112" name="Picture 16" descr="silver maple-Fe de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66800" y="3429000"/>
            <a:ext cx="3505200" cy="2209800"/>
          </a:xfrm>
          <a:prstGeom prst="rect">
            <a:avLst/>
          </a:prstGeom>
          <a:noFill/>
          <a:extLst>
            <a:ext uri="{909E8E84-426E-40DD-AFC4-6F175D3DCCD1}">
              <a14:hiddenFill xmlns="" xmlns:a14="http://schemas.microsoft.com/office/drawing/2010/main">
                <a:solidFill>
                  <a:srgbClr val="FFFFFF"/>
                </a:solidFill>
              </a14:hiddenFill>
            </a:ext>
          </a:extLst>
        </p:spPr>
      </p:pic>
      <p:sp>
        <p:nvSpPr>
          <p:cNvPr id="4114" name="Text Box 18"/>
          <p:cNvSpPr txBox="1">
            <a:spLocks noChangeArrowheads="1"/>
          </p:cNvSpPr>
          <p:nvPr/>
        </p:nvSpPr>
        <p:spPr bwMode="auto">
          <a:xfrm>
            <a:off x="1295400" y="1143000"/>
            <a:ext cx="4572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rPr>
              <a:t>1</a:t>
            </a:r>
          </a:p>
        </p:txBody>
      </p:sp>
      <p:sp>
        <p:nvSpPr>
          <p:cNvPr id="4115" name="Text Box 19"/>
          <p:cNvSpPr txBox="1">
            <a:spLocks noChangeArrowheads="1"/>
          </p:cNvSpPr>
          <p:nvPr/>
        </p:nvSpPr>
        <p:spPr bwMode="auto">
          <a:xfrm>
            <a:off x="4876800" y="1143000"/>
            <a:ext cx="4572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rPr>
              <a:t>2</a:t>
            </a:r>
          </a:p>
        </p:txBody>
      </p:sp>
      <p:sp>
        <p:nvSpPr>
          <p:cNvPr id="4116" name="Rectangle 20"/>
          <p:cNvSpPr>
            <a:spLocks noChangeArrowheads="1"/>
          </p:cNvSpPr>
          <p:nvPr/>
        </p:nvSpPr>
        <p:spPr bwMode="auto">
          <a:xfrm>
            <a:off x="4876800" y="3432175"/>
            <a:ext cx="35401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2400" b="1">
                <a:solidFill>
                  <a:schemeClr val="bg1"/>
                </a:solidFill>
              </a:rPr>
              <a:t>4</a:t>
            </a:r>
          </a:p>
        </p:txBody>
      </p:sp>
      <p:sp>
        <p:nvSpPr>
          <p:cNvPr id="4117" name="Text Box 21"/>
          <p:cNvSpPr txBox="1">
            <a:spLocks noChangeArrowheads="1"/>
          </p:cNvSpPr>
          <p:nvPr/>
        </p:nvSpPr>
        <p:spPr bwMode="auto">
          <a:xfrm>
            <a:off x="1295400" y="3505200"/>
            <a:ext cx="5334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rPr>
              <a:t>3</a:t>
            </a:r>
          </a:p>
        </p:txBody>
      </p:sp>
      <p:sp>
        <p:nvSpPr>
          <p:cNvPr id="4118" name="Text Box 22"/>
          <p:cNvSpPr txBox="1">
            <a:spLocks noChangeArrowheads="1"/>
          </p:cNvSpPr>
          <p:nvPr/>
        </p:nvSpPr>
        <p:spPr bwMode="auto">
          <a:xfrm>
            <a:off x="1295400" y="5867400"/>
            <a:ext cx="6324600" cy="7848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b="1" dirty="0">
                <a:solidFill>
                  <a:srgbClr val="FF0000"/>
                </a:solidFill>
              </a:rPr>
              <a:t>1-Piggyback Plant, 2- Petunia, 3-Silver Maple, </a:t>
            </a:r>
            <a:r>
              <a:rPr lang="en-US" altLang="en-US" b="1" dirty="0" smtClean="0">
                <a:solidFill>
                  <a:srgbClr val="FF0000"/>
                </a:solidFill>
              </a:rPr>
              <a:t>4-Rose</a:t>
            </a:r>
          </a:p>
          <a:p>
            <a:pPr>
              <a:spcBef>
                <a:spcPct val="50000"/>
              </a:spcBef>
            </a:pPr>
            <a:r>
              <a:rPr lang="en-US" altLang="en-US" b="1" dirty="0" smtClean="0">
                <a:solidFill>
                  <a:srgbClr val="FF0000"/>
                </a:solidFill>
              </a:rPr>
              <a:t> </a:t>
            </a:r>
            <a:r>
              <a:rPr lang="en-US" altLang="en-US" b="1" dirty="0">
                <a:solidFill>
                  <a:srgbClr val="FF0000"/>
                </a:solidFill>
              </a:rPr>
              <a:t>(A-normal, B-Fe-deficient)</a:t>
            </a:r>
          </a:p>
        </p:txBody>
      </p:sp>
      <p:sp>
        <p:nvSpPr>
          <p:cNvPr id="4119" name="Text Box 23"/>
          <p:cNvSpPr txBox="1">
            <a:spLocks noChangeArrowheads="1"/>
          </p:cNvSpPr>
          <p:nvPr/>
        </p:nvSpPr>
        <p:spPr bwMode="auto">
          <a:xfrm>
            <a:off x="5638800" y="5029200"/>
            <a:ext cx="3492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chemeClr val="bg1"/>
                </a:solidFill>
              </a:rPr>
              <a:t>A</a:t>
            </a:r>
          </a:p>
        </p:txBody>
      </p:sp>
      <p:sp>
        <p:nvSpPr>
          <p:cNvPr id="4120" name="Text Box 24"/>
          <p:cNvSpPr txBox="1">
            <a:spLocks noChangeArrowheads="1"/>
          </p:cNvSpPr>
          <p:nvPr/>
        </p:nvSpPr>
        <p:spPr bwMode="auto">
          <a:xfrm>
            <a:off x="7239000" y="5029200"/>
            <a:ext cx="3810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rPr>
              <a:t>B</a:t>
            </a:r>
          </a:p>
        </p:txBody>
      </p:sp>
    </p:spTree>
    <p:extLst>
      <p:ext uri="{BB962C8B-B14F-4D97-AF65-F5344CB8AC3E}">
        <p14:creationId xmlns="" xmlns:p14="http://schemas.microsoft.com/office/powerpoint/2010/main" val="35128221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body" idx="1"/>
          </p:nvPr>
        </p:nvSpPr>
        <p:spPr>
          <a:xfrm>
            <a:off x="76200" y="0"/>
            <a:ext cx="8915400" cy="6781800"/>
          </a:xfrm>
        </p:spPr>
        <p:txBody>
          <a:bodyPr>
            <a:normAutofit fontScale="55000" lnSpcReduction="20000"/>
          </a:bodyPr>
          <a:lstStyle/>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3300" dirty="0" smtClean="0"/>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3300" dirty="0"/>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3300" dirty="0" smtClean="0"/>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b="1" dirty="0" smtClean="0">
                <a:solidFill>
                  <a:srgbClr val="0070C0"/>
                </a:solidFill>
              </a:rPr>
              <a:t>Functions: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smtClean="0"/>
              <a:t>      -Required </a:t>
            </a:r>
            <a:r>
              <a:rPr lang="en-US" altLang="en-US" sz="4400" dirty="0"/>
              <a:t>for chlorophyll synthesis, O</a:t>
            </a:r>
            <a:r>
              <a:rPr lang="en-US" altLang="en-US" sz="4400" baseline="-25000" dirty="0"/>
              <a:t>2</a:t>
            </a:r>
            <a:r>
              <a:rPr lang="en-US" altLang="en-US" sz="4400" dirty="0"/>
              <a:t> evolution </a:t>
            </a:r>
            <a:r>
              <a:rPr lang="en-US" altLang="en-US" sz="4400" dirty="0" smtClean="0"/>
              <a:t>during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a:t> </a:t>
            </a:r>
            <a:r>
              <a:rPr lang="en-US" altLang="en-US" sz="4400" dirty="0" smtClean="0"/>
              <a:t>       </a:t>
            </a:r>
            <a:r>
              <a:rPr lang="en-US" altLang="en-US" sz="4400" dirty="0" err="1" smtClean="0"/>
              <a:t>photoshynthesis</a:t>
            </a:r>
            <a:endParaRPr lang="en-US" altLang="en-US" sz="4400" dirty="0"/>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a:t> </a:t>
            </a:r>
            <a:r>
              <a:rPr lang="en-US" altLang="en-US" sz="4400" dirty="0" smtClean="0"/>
              <a:t>    - </a:t>
            </a:r>
            <a:r>
              <a:rPr lang="en-US" altLang="en-US" sz="4400" dirty="0"/>
              <a:t>Activates some enzyme systems</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b="1" dirty="0"/>
              <a:t>	</a:t>
            </a:r>
            <a:endParaRPr lang="en-US" altLang="en-US" sz="4400" b="1" dirty="0" smtClean="0"/>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b="1" dirty="0" smtClean="0">
                <a:solidFill>
                  <a:srgbClr val="0070C0"/>
                </a:solidFill>
              </a:rPr>
              <a:t>Deficiency: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4400" b="1" dirty="0">
              <a:solidFill>
                <a:srgbClr val="0070C0"/>
              </a:solidFill>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smtClean="0"/>
              <a:t>Deficiency occurs at high pH and Toxicity occurs at low pH</a:t>
            </a:r>
            <a:endParaRPr lang="en-US" altLang="en-US" sz="4400" b="1" dirty="0" smtClean="0"/>
          </a:p>
          <a:p>
            <a:pPr marL="0" indent="0">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b="1" dirty="0" smtClean="0"/>
              <a:t>     </a:t>
            </a:r>
            <a:r>
              <a:rPr lang="en-US" altLang="en-US" sz="4400" dirty="0" smtClean="0"/>
              <a:t>Mn is immobile, </a:t>
            </a:r>
          </a:p>
          <a:p>
            <a:pPr marL="0" indent="0">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a:t> </a:t>
            </a:r>
            <a:r>
              <a:rPr lang="en-US" altLang="en-US" sz="4400" dirty="0" smtClean="0"/>
              <a:t>    Mottled chlorosis  of interveinal areas of </a:t>
            </a:r>
            <a:r>
              <a:rPr lang="en-US" altLang="en-US" sz="4400" dirty="0"/>
              <a:t>new </a:t>
            </a:r>
            <a:r>
              <a:rPr lang="en-US" altLang="en-US" sz="4400" dirty="0" smtClean="0"/>
              <a:t>leaves,</a:t>
            </a:r>
          </a:p>
          <a:p>
            <a:pPr marL="0" indent="0">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a:t> </a:t>
            </a:r>
            <a:r>
              <a:rPr lang="en-US" altLang="en-US" sz="4400" dirty="0" smtClean="0"/>
              <a:t>    chloroplast affected markedly; loose chlorophyll and starch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smtClean="0"/>
              <a:t>       grains, become yellowish, vacuolated and granular and finally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smtClean="0"/>
              <a:t>        disintegrate</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4400" dirty="0" smtClean="0"/>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b="1" dirty="0" smtClean="0">
                <a:solidFill>
                  <a:srgbClr val="0070C0"/>
                </a:solidFill>
              </a:rPr>
              <a:t>Fertilizers:</a:t>
            </a: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smtClean="0"/>
              <a:t>Manganese sulfate, Mn EDTA(chelate)</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4400" dirty="0" smtClean="0"/>
              <a:t>  </a:t>
            </a:r>
            <a:endParaRPr lang="en-US" altLang="en-US" sz="4400" dirty="0"/>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dirty="0"/>
              <a:t>		</a:t>
            </a:r>
            <a:endParaRPr lang="en-US" altLang="en-US" sz="1400" b="1" dirty="0" smtClean="0"/>
          </a:p>
        </p:txBody>
      </p:sp>
      <p:sp>
        <p:nvSpPr>
          <p:cNvPr id="3" name="Rectangle 2"/>
          <p:cNvSpPr>
            <a:spLocks noGrp="1" noChangeArrowheads="1"/>
          </p:cNvSpPr>
          <p:nvPr>
            <p:ph type="title"/>
          </p:nvPr>
        </p:nvSpPr>
        <p:spPr>
          <a:xfrm>
            <a:off x="3124200" y="76200"/>
            <a:ext cx="2971800" cy="533400"/>
          </a:xfrm>
        </p:spPr>
        <p:style>
          <a:lnRef idx="2">
            <a:schemeClr val="accent6"/>
          </a:lnRef>
          <a:fillRef idx="1">
            <a:schemeClr val="lt1"/>
          </a:fillRef>
          <a:effectRef idx="0">
            <a:schemeClr val="accent6"/>
          </a:effectRef>
          <a:fontRef idx="minor">
            <a:schemeClr val="dk1"/>
          </a:fontRef>
        </p:style>
        <p:txBody>
          <a:bodyPr>
            <a:normAutofit fontScale="90000"/>
          </a:bodyPr>
          <a:lstStyle/>
          <a:p>
            <a:r>
              <a:rPr lang="en-US" altLang="en-US" sz="2800" b="1" dirty="0" smtClean="0"/>
              <a:t/>
            </a:r>
            <a:br>
              <a:rPr lang="en-US" altLang="en-US" sz="2800" b="1" dirty="0" smtClean="0"/>
            </a:br>
            <a:r>
              <a:rPr lang="en-US" altLang="en-US" sz="3100" b="1" dirty="0" smtClean="0">
                <a:solidFill>
                  <a:srgbClr val="0070C0"/>
                </a:solidFill>
              </a:rPr>
              <a:t>Manganese </a:t>
            </a:r>
            <a:r>
              <a:rPr lang="en-US" altLang="en-US" sz="3100" b="1" dirty="0">
                <a:solidFill>
                  <a:srgbClr val="0070C0"/>
                </a:solidFill>
              </a:rPr>
              <a:t>(Mn)</a:t>
            </a:r>
            <a:r>
              <a:rPr lang="en-US" altLang="en-US" sz="2800" dirty="0"/>
              <a:t> </a:t>
            </a:r>
            <a:br>
              <a:rPr lang="en-US" altLang="en-US" sz="2800" dirty="0"/>
            </a:br>
            <a:endParaRPr lang="en-US" altLang="en-US" sz="2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645453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14400"/>
            <a:ext cx="8077200" cy="5211763"/>
          </a:xfrm>
        </p:spPr>
        <p:txBody>
          <a:bodyPr>
            <a:normAutofit/>
          </a:bodyPr>
          <a:lstStyle/>
          <a:p>
            <a:pPr>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400" b="1" dirty="0" smtClean="0">
                <a:solidFill>
                  <a:srgbClr val="0070C0"/>
                </a:solidFill>
              </a:rPr>
              <a:t>   Functions: </a:t>
            </a:r>
          </a:p>
          <a:p>
            <a:pPr>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400" b="1" dirty="0">
                <a:solidFill>
                  <a:srgbClr val="0070C0"/>
                </a:solidFill>
              </a:rPr>
              <a:t> </a:t>
            </a:r>
            <a:r>
              <a:rPr lang="en-US" altLang="en-US" sz="2400" b="1" dirty="0" smtClean="0">
                <a:solidFill>
                  <a:srgbClr val="0070C0"/>
                </a:solidFill>
              </a:rPr>
              <a:t>    </a:t>
            </a:r>
            <a:r>
              <a:rPr lang="en-US" altLang="en-US" sz="2400" dirty="0" smtClean="0"/>
              <a:t>carbohydrate metabolism, flowering, pollen germination, N metabolism</a:t>
            </a:r>
          </a:p>
          <a:p>
            <a:pPr>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2400" dirty="0" smtClean="0"/>
          </a:p>
          <a:p>
            <a:pPr marL="0" indent="0">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400" dirty="0"/>
              <a:t> </a:t>
            </a:r>
            <a:r>
              <a:rPr lang="en-US" sz="2400" dirty="0" smtClean="0"/>
              <a:t>  </a:t>
            </a:r>
            <a:r>
              <a:rPr lang="en-US" altLang="en-US" sz="2400" b="1" dirty="0">
                <a:solidFill>
                  <a:srgbClr val="0070C0"/>
                </a:solidFill>
              </a:rPr>
              <a:t>Deficiency: </a:t>
            </a:r>
            <a:endParaRPr lang="en-US" altLang="en-US" sz="2400" b="1" dirty="0" smtClean="0">
              <a:solidFill>
                <a:srgbClr val="0070C0"/>
              </a:solidFill>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400" dirty="0"/>
              <a:t>Boron deficiency in citrus was first identified in commercial Florida citrus more than 60 years ago</a:t>
            </a:r>
            <a:r>
              <a:rPr lang="en-US" sz="2400" dirty="0" smtClean="0"/>
              <a:t>.</a:t>
            </a:r>
          </a:p>
          <a:p>
            <a:pPr marL="0" indent="0">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400" dirty="0" smtClean="0"/>
              <a:t> </a:t>
            </a: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400" dirty="0" smtClean="0"/>
              <a:t>severe </a:t>
            </a:r>
            <a:r>
              <a:rPr lang="en-US" sz="2400" dirty="0"/>
              <a:t>drought conditions, heavy lime applications, or irrigation with alkaline water</a:t>
            </a:r>
            <a:r>
              <a:rPr lang="en-US" sz="2400" dirty="0" smtClean="0"/>
              <a:t>.</a:t>
            </a:r>
          </a:p>
          <a:p>
            <a:pPr marL="0" indent="0">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2400" b="1" dirty="0">
              <a:solidFill>
                <a:srgbClr val="0070C0"/>
              </a:solidFill>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400" dirty="0" smtClean="0"/>
              <a:t>  Boron deficiency is known as “hard fruit” because the fruit is hard and dry due to lumps in the rind caused by gum impregnations. </a:t>
            </a:r>
            <a:endParaRPr lang="en-US" altLang="en-US" sz="2400" dirty="0" smtClean="0"/>
          </a:p>
        </p:txBody>
      </p:sp>
      <p:sp>
        <p:nvSpPr>
          <p:cNvPr id="4" name="Rectangle 2"/>
          <p:cNvSpPr>
            <a:spLocks noGrp="1" noChangeArrowheads="1"/>
          </p:cNvSpPr>
          <p:nvPr>
            <p:ph type="title"/>
          </p:nvPr>
        </p:nvSpPr>
        <p:spPr>
          <a:xfrm>
            <a:off x="3505200" y="381000"/>
            <a:ext cx="1828800" cy="381000"/>
          </a:xfrm>
        </p:spPr>
        <p:style>
          <a:lnRef idx="2">
            <a:schemeClr val="accent6"/>
          </a:lnRef>
          <a:fillRef idx="1">
            <a:schemeClr val="lt1"/>
          </a:fillRef>
          <a:effectRef idx="0">
            <a:schemeClr val="accent6"/>
          </a:effectRef>
          <a:fontRef idx="minor">
            <a:schemeClr val="dk1"/>
          </a:fontRef>
        </p:style>
        <p:txBody>
          <a:bodyPr>
            <a:normAutofit fontScale="90000"/>
          </a:bodyPr>
          <a:lstStyle/>
          <a:p>
            <a:r>
              <a:rPr lang="en-US" altLang="en-US" sz="2800" b="1" dirty="0" smtClean="0"/>
              <a:t/>
            </a:r>
            <a:br>
              <a:rPr lang="en-US" altLang="en-US" sz="2800" b="1" dirty="0" smtClean="0"/>
            </a:br>
            <a:r>
              <a:rPr lang="en-US" altLang="en-US" sz="2800" b="1" dirty="0" smtClean="0"/>
              <a:t/>
            </a:r>
            <a:br>
              <a:rPr lang="en-US" altLang="en-US" sz="2800" b="1" dirty="0" smtClean="0"/>
            </a:br>
            <a:r>
              <a:rPr lang="en-US" altLang="en-US" sz="3100" b="1" dirty="0" smtClean="0">
                <a:solidFill>
                  <a:srgbClr val="0070C0"/>
                </a:solidFill>
              </a:rPr>
              <a:t>Boron </a:t>
            </a:r>
            <a:r>
              <a:rPr lang="en-US" altLang="en-US" sz="3100" b="1" dirty="0">
                <a:solidFill>
                  <a:srgbClr val="0070C0"/>
                </a:solidFill>
              </a:rPr>
              <a:t>(B)</a:t>
            </a:r>
            <a:br>
              <a:rPr lang="en-US" altLang="en-US" sz="3100" b="1" dirty="0">
                <a:solidFill>
                  <a:srgbClr val="0070C0"/>
                </a:solidFill>
              </a:rPr>
            </a:br>
            <a:r>
              <a:rPr lang="en-US" altLang="en-US" sz="2800" dirty="0"/>
              <a:t/>
            </a:r>
            <a:br>
              <a:rPr lang="en-US" altLang="en-US" sz="2800" dirty="0"/>
            </a:br>
            <a:r>
              <a:rPr lang="en-US" altLang="en-US" sz="2800" dirty="0" smtClean="0"/>
              <a:t>  </a:t>
            </a:r>
            <a:endParaRPr lang="en-US" altLang="en-US" sz="2800" b="1" dirty="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dirty="0"/>
              <a:t>Shoot apices die</a:t>
            </a:r>
            <a:r>
              <a:rPr lang="en-US" altLang="en-US" sz="2600" dirty="0" smtClean="0"/>
              <a:t>,   Root </a:t>
            </a:r>
            <a:r>
              <a:rPr lang="en-US" altLang="en-US" sz="2600" dirty="0"/>
              <a:t>tip elongation inhibited</a:t>
            </a: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dirty="0"/>
              <a:t>roots tubers distorted </a:t>
            </a: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dirty="0"/>
              <a:t>New growth distorted and malformed, </a:t>
            </a: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dirty="0"/>
              <a:t>flowering and </a:t>
            </a:r>
            <a:r>
              <a:rPr lang="en-US" altLang="en-US" sz="2600" dirty="0" err="1"/>
              <a:t>fruitset</a:t>
            </a:r>
            <a:r>
              <a:rPr lang="en-US" altLang="en-US" sz="2600" dirty="0"/>
              <a:t>  depressed, </a:t>
            </a: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dirty="0"/>
              <a:t>Branches at the end of the twig die back, fruit splitting, leaf edge burns</a:t>
            </a: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600" dirty="0" smtClean="0"/>
              <a:t>young </a:t>
            </a:r>
            <a:r>
              <a:rPr lang="en-US" sz="2600" dirty="0"/>
              <a:t>leaves show small water-soaked spots or flecks that become translucent as the leaves mature. </a:t>
            </a:r>
            <a:endParaRPr lang="en-US" sz="2600" dirty="0" smtClean="0"/>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600" dirty="0" smtClean="0"/>
              <a:t>Associated </a:t>
            </a:r>
            <a:r>
              <a:rPr lang="en-US" sz="2600" dirty="0"/>
              <a:t>with this symptom is a premature shedding of leaves beginning at the treetop that soon leaves the tree almost completely defoliated. </a:t>
            </a:r>
            <a:endParaRPr lang="en-US" sz="2600" dirty="0" smtClean="0"/>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sz="2600" dirty="0" smtClean="0"/>
              <a:t>tree </a:t>
            </a:r>
            <a:r>
              <a:rPr lang="en-US" sz="2600" dirty="0"/>
              <a:t>dieback and bushy upright growth similar to that of Zn deficiency. </a:t>
            </a:r>
            <a:endParaRPr lang="en-US" sz="2600" dirty="0" smtClean="0"/>
          </a:p>
          <a:p>
            <a:pPr marL="0" indent="0">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2600" dirty="0"/>
          </a:p>
          <a:p>
            <a:pPr marL="0" indent="0">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b="1" dirty="0" smtClean="0">
                <a:solidFill>
                  <a:srgbClr val="0070C0"/>
                </a:solidFill>
              </a:rPr>
              <a:t>Fertilizers</a:t>
            </a:r>
            <a:r>
              <a:rPr lang="en-US" altLang="en-US" sz="2600" dirty="0" smtClean="0"/>
              <a:t>:</a:t>
            </a:r>
          </a:p>
          <a:p>
            <a:pPr marL="0" indent="0">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600" dirty="0" smtClean="0"/>
              <a:t> </a:t>
            </a:r>
            <a:r>
              <a:rPr lang="en-US" altLang="en-US" sz="2600" dirty="0"/>
              <a:t>Borax, calcium borate</a:t>
            </a:r>
            <a:endParaRPr lang="en-US" sz="2600" dirty="0"/>
          </a:p>
          <a:p>
            <a:endParaRPr lang="en-US" dirty="0"/>
          </a:p>
        </p:txBody>
      </p:sp>
    </p:spTree>
    <p:extLst>
      <p:ext uri="{BB962C8B-B14F-4D97-AF65-F5344CB8AC3E}">
        <p14:creationId xmlns="" xmlns:p14="http://schemas.microsoft.com/office/powerpoint/2010/main" val="7655064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74" y="304800"/>
            <a:ext cx="8455025" cy="6324600"/>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        Heart rot of beet                  Water </a:t>
            </a:r>
            <a:r>
              <a:rPr lang="en-US" sz="2400" dirty="0">
                <a:latin typeface="Times New Roman" panose="02020603050405020304" pitchFamily="18" charset="0"/>
                <a:cs typeface="Times New Roman" panose="02020603050405020304" pitchFamily="18" charset="0"/>
              </a:rPr>
              <a:t>core of </a:t>
            </a:r>
            <a:r>
              <a:rPr lang="en-US" sz="2400" dirty="0" smtClean="0">
                <a:latin typeface="Times New Roman" panose="02020603050405020304" pitchFamily="18" charset="0"/>
                <a:cs typeface="Times New Roman" panose="02020603050405020304" pitchFamily="18" charset="0"/>
              </a:rPr>
              <a:t>turnips</a:t>
            </a:r>
            <a:endParaRPr lang="en-US" sz="2400" dirty="0">
              <a:latin typeface="Times New Roman" panose="02020603050405020304" pitchFamily="18" charset="0"/>
              <a:cs typeface="Times New Roman" panose="02020603050405020304" pitchFamily="18" charset="0"/>
            </a:endParaRPr>
          </a:p>
        </p:txBody>
      </p:sp>
      <p:pic>
        <p:nvPicPr>
          <p:cNvPr id="4" name="Picture 3" descr="https://upload.wikimedia.org/wikipedia/commons/8/8b/Uncommon_beetroot_colours.jpg"/>
          <p:cNvPicPr/>
          <p:nvPr/>
        </p:nvPicPr>
        <p:blipFill rotWithShape="1">
          <a:blip r:embed="rId2" cstate="print">
            <a:extLst>
              <a:ext uri="{28A0092B-C50C-407E-A947-70E740481C1C}">
                <a14:useLocalDpi xmlns="" xmlns:a14="http://schemas.microsoft.com/office/drawing/2010/main" val="0"/>
              </a:ext>
            </a:extLst>
          </a:blip>
          <a:srcRect r="27258"/>
          <a:stretch/>
        </p:blipFill>
        <p:spPr bwMode="auto">
          <a:xfrm>
            <a:off x="859973" y="749168"/>
            <a:ext cx="2678721" cy="2362200"/>
          </a:xfrm>
          <a:prstGeom prst="rect">
            <a:avLst/>
          </a:prstGeom>
          <a:noFill/>
          <a:ln>
            <a:noFill/>
          </a:ln>
        </p:spPr>
      </p:pic>
      <p:pic>
        <p:nvPicPr>
          <p:cNvPr id="1026" name="Picture 2" descr="C:\Users\Ingle\Desktop\Turnip_Laurentian.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95800" y="738282"/>
            <a:ext cx="2667000" cy="2373086"/>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https://encrypted-tbn0.gstatic.com/images?q=tbn:ANd9GcTlWtiR0E513IW1kJgU1AVUFEdRPpEwcBYaoRxlo7WorWlHtxCV"/>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24169" r="14691"/>
          <a:stretch/>
        </p:blipFill>
        <p:spPr bwMode="auto">
          <a:xfrm>
            <a:off x="4487180" y="4049569"/>
            <a:ext cx="2668740" cy="2503631"/>
          </a:xfrm>
          <a:prstGeom prst="rect">
            <a:avLst/>
          </a:prstGeom>
          <a:noFill/>
          <a:extLst>
            <a:ext uri="{909E8E84-426E-40DD-AFC4-6F175D3DCCD1}">
              <a14:hiddenFill xmlns="" xmlns:a14="http://schemas.microsoft.com/office/drawing/2010/main">
                <a:solidFill>
                  <a:srgbClr val="FFFFFF"/>
                </a:solidFill>
              </a14:hiddenFill>
            </a:ext>
          </a:extLst>
        </p:spPr>
      </p:pic>
      <p:sp>
        <p:nvSpPr>
          <p:cNvPr id="5" name="AutoShape 6" descr="data:image/jpeg;base64,/9j/4AAQSkZJRgABAQAAAQABAAD/2wCEAAkGBxMTEhUQExMWFhUXGBsYGBcXEhUVEhcVFxcWFhcWFRUYHSggGBolGxcVITEhJSkrLi4uFx8zODMtNygtLisBCgoKDg0OGxAQGzElICYtLS0rMi4tLS01LS01Ky0tNy0tLy0tLTUtLSstLS4tLS8tLS0tLS0tLS0tLS0tLS0tLf/AABEIAHgAawMBIgACEQEDEQH/xAAaAAACAwEBAAAAAAAAAAAAAAAABQIDBAEG/8QAMhAAAgEDAQcBBgUFAAAAAAAAAAECAwQRIQUSMUFRYXEiMoGRscHRE1JikqEUQuHw8f/EABkBAAIDAQAAAAAAAAAAAAAAAAIEAAMFAf/EACMRAAMAAgICAwADAQAAAAAAAAABAgMREiEEMRMyUSJBcRT/2gAMAwEAAhEDEQA/ANYAARwAOTkorelw5dX4+5mncyaz7Ee3H3viVXmmC/Hgq1v0jYqb6YXV6L4s4o94/uQlq3y4OEpLrn5ZKaLw8x1T5PSS+5V87fot/wCZfp6Br9Uf3IHHRyysLi95PCE29qnuZ8oW7Srbq3FlZ6LL+Bz563or+Jf2ehsr2FVScG/S8NPj2fho0nm9kyqwjiHo8vDfeQ1p3c17U6b8p/NBxm30yPA/aN4FVK4jLmk/OV7np8i1ouTT9FNS59gAAECBKKWsnwWr+iIlO0amEqa8vy/sU5snCdl2HHzrRRFOrPefDglyS6DKrYqUcamfZ1IYTqYMV5HVGhab/ivR5m8pKnJxy8dRdVqLTdznoO9q3MY+prL5CmG0NfYWeQ5FToKcVSM7W1bWZccEnZd3njxMlttHe0ej5l6utX9zvyTsOZolCwiduNm6af5Kld9ycdoNcGF8kbByKhbOm4PI/wBl3Cqxx/cuHXwIdo1syyjmzrlxmmGsnfQvkhVJ6UCdR5xNcJLPv5/73IDqe1sz2Soxy105+FqxPdXWamObY4g9JP8AS/50ENOg3UcnwyI+XS33+D3irUtj+i8RITqaGX8bkG/nQw0zQx4/0V7YWcFSptRXDThlGzaVJ6NGCdZv09huXuVosrpkbWlxl0IVa3HyXOpiOgmvbvdeoa3VdBRKldjT8Qg6ott7vJfKZzi09MG0tHLy63VlkrWrnDMF7DfWOhds+LikhuEuIjW09Hudl1t6k4/lafx0LxdsL2ZePqhiPYvqZ2RaonTXpl4XzFLlxHFus7y/S/41EFy8fEQ872aPg6c6Ld80UcvUXOslzNtneLsY7lmkkWXCeOB5u4n6pPueyuasZRXg85tOyzqngtw1p9kr0YadTKwJtoUvVkd/hbqMVWI3jrjW0TjynTF1tHXLNqZFxwdb5B1XJ7AcqZ0iDfEvteJkzqbrKOpdCE8h6rYixF+PqjeZNmRxFmsfx/Uy8v2LLaWJL4fHQU7Qo4ljuMiG06ecS/Ms+/mK+bG5TG/BvVNHir1y3mjtGpuvClr/AAbtpWzevYWbmvDUz5050ax6Kyvd5eDl3VyL7Snuruy6pIX4rl0F3ookzJVWpdOepnqSL5ROymq9SplkyDLkgKZWlqM9nR1MFOGWO9lUNUMyhHIz0VnHEF3LjiWNOh0fS0tGXT29gWRjvRcea1X1XyKzsJYafQHJHOXJ3HfCkxbc0jI6Go5vKWuVweq+xgqQMDJDT0bsZNraF8olFaRsqw1KKkQZQfNi+oiicTbOmUOAzKJzM+6ComholGJbKKro5b0D0OyqGPULbKhlpHoqUN1YHMM7ezP8i9LRMAAaEQAAIQlF6br/AOMouKGOJadUnw5dOXwFM/jLJ2vYzh8hx0/QpuKZkqIeVKKfb5GWpYMzbxVj+yNCM80umJJJnYWzY3/pF0LI0uxxX+ErL+Ch2JKNquXEb/02eJdSoKIzixZL/wAFsmfRXZWqgs8/kaQA05lStIRqnT2wAACBAAAhAAAIQATOgca2Q5kAA4omfSCdN+wAACBAAAhAAAIQ/9k="/>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p:nvPr/>
        </p:nvSpPr>
        <p:spPr>
          <a:xfrm>
            <a:off x="609599" y="3660016"/>
            <a:ext cx="3048001" cy="461665"/>
          </a:xfrm>
          <a:prstGeom prst="rect">
            <a:avLst/>
          </a:prstGeom>
        </p:spPr>
        <p:txBody>
          <a:bodyPr wrap="square">
            <a:spAutoFit/>
          </a:bodyPr>
          <a:lstStyle/>
          <a:p>
            <a:r>
              <a:rPr lang="en-US" sz="2400" dirty="0" smtClean="0">
                <a:latin typeface="Times New Roman" panose="02020603050405020304" pitchFamily="18" charset="0"/>
                <a:cs typeface="Times New Roman" panose="02020603050405020304" pitchFamily="18" charset="0"/>
              </a:rPr>
              <a:t> Drought </a:t>
            </a:r>
            <a:r>
              <a:rPr lang="en-US" sz="2400" dirty="0">
                <a:latin typeface="Times New Roman" panose="02020603050405020304" pitchFamily="18" charset="0"/>
                <a:cs typeface="Times New Roman" panose="02020603050405020304" pitchFamily="18" charset="0"/>
              </a:rPr>
              <a:t>spot of </a:t>
            </a:r>
            <a:r>
              <a:rPr lang="en-US" sz="2400" dirty="0" smtClean="0">
                <a:latin typeface="Times New Roman" panose="02020603050405020304" pitchFamily="18" charset="0"/>
                <a:cs typeface="Times New Roman" panose="02020603050405020304" pitchFamily="18" charset="0"/>
              </a:rPr>
              <a:t>apples  </a:t>
            </a:r>
            <a:endParaRPr lang="en-US" sz="2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487180" y="3566133"/>
            <a:ext cx="2743200" cy="461665"/>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Stem </a:t>
            </a:r>
            <a:r>
              <a:rPr lang="en-US" sz="2400" dirty="0">
                <a:latin typeface="Times New Roman" panose="02020603050405020304" pitchFamily="18" charset="0"/>
                <a:cs typeface="Times New Roman" panose="02020603050405020304" pitchFamily="18" charset="0"/>
              </a:rPr>
              <a:t>crack of celery</a:t>
            </a:r>
            <a:endParaRPr lang="en-US" sz="2400" dirty="0"/>
          </a:p>
        </p:txBody>
      </p:sp>
      <p:pic>
        <p:nvPicPr>
          <p:cNvPr id="1032" name="Picture 8" descr="http://entomology.tfrec.wsu.edu/Cullage_Site/Pages/Disorder_images/Jon_spot_thumb.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38201" y="4131121"/>
            <a:ext cx="2590799" cy="247496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636378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228600"/>
            <a:ext cx="1828800" cy="533400"/>
          </a:xfrm>
        </p:spPr>
        <p:style>
          <a:lnRef idx="2">
            <a:schemeClr val="accent6"/>
          </a:lnRef>
          <a:fillRef idx="1">
            <a:schemeClr val="lt1"/>
          </a:fillRef>
          <a:effectRef idx="0">
            <a:schemeClr val="accent6"/>
          </a:effectRef>
          <a:fontRef idx="minor">
            <a:schemeClr val="dk1"/>
          </a:fontRef>
        </p:style>
        <p:txBody>
          <a:bodyPr>
            <a:noAutofit/>
          </a:bodyPr>
          <a:lstStyle/>
          <a:p>
            <a:pPr algn="l"/>
            <a:r>
              <a:rPr lang="en-US" altLang="en-US" sz="2800" b="1" dirty="0" smtClean="0">
                <a:solidFill>
                  <a:srgbClr val="0070C0"/>
                </a:solidFill>
                <a:latin typeface="Times New Roman" panose="02020603050405020304" pitchFamily="18" charset="0"/>
                <a:cs typeface="Times New Roman" panose="02020603050405020304" pitchFamily="18" charset="0"/>
              </a:rPr>
              <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Zinc </a:t>
            </a:r>
            <a:r>
              <a:rPr lang="en-US" altLang="en-US" sz="2800" b="1" dirty="0">
                <a:solidFill>
                  <a:srgbClr val="0070C0"/>
                </a:solidFill>
                <a:latin typeface="Times New Roman" panose="02020603050405020304" pitchFamily="18" charset="0"/>
                <a:cs typeface="Times New Roman" panose="02020603050405020304" pitchFamily="18" charset="0"/>
              </a:rPr>
              <a:t>(Zn</a:t>
            </a:r>
            <a:r>
              <a:rPr lang="en-US" altLang="en-US" sz="2800" b="1" dirty="0" smtClean="0">
                <a:solidFill>
                  <a:srgbClr val="0070C0"/>
                </a:solidFill>
                <a:latin typeface="Times New Roman" panose="02020603050405020304" pitchFamily="18" charset="0"/>
                <a:cs typeface="Times New Roman" panose="02020603050405020304" pitchFamily="18" charset="0"/>
              </a:rPr>
              <a:t>):</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a:solidFill>
                  <a:srgbClr val="0070C0"/>
                </a:solidFill>
                <a:latin typeface="Times New Roman" panose="02020603050405020304" pitchFamily="18" charset="0"/>
                <a:cs typeface="Times New Roman" panose="02020603050405020304" pitchFamily="18" charset="0"/>
              </a:rPr>
              <a:t/>
            </a:r>
            <a:br>
              <a:rPr lang="en-US" altLang="en-US" sz="2800" b="1" dirty="0">
                <a:solidFill>
                  <a:srgbClr val="0070C0"/>
                </a:solidFill>
                <a:latin typeface="Times New Roman" panose="02020603050405020304" pitchFamily="18" charset="0"/>
                <a:cs typeface="Times New Roman" panose="02020603050405020304" pitchFamily="18" charset="0"/>
              </a:rPr>
            </a:br>
            <a:endParaRPr lang="en-US" sz="2800"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990600"/>
            <a:ext cx="8458200" cy="5135563"/>
          </a:xfrm>
        </p:spPr>
        <p:txBody>
          <a:bodyPr>
            <a:normAutofit/>
          </a:bodyPr>
          <a:lstStyle/>
          <a:p>
            <a:pPr marL="0" indent="0">
              <a:buNone/>
            </a:pPr>
            <a:r>
              <a:rPr lang="en-US" sz="2800" dirty="0" smtClean="0">
                <a:solidFill>
                  <a:srgbClr val="0070C0"/>
                </a:solidFill>
                <a:latin typeface="Times New Roman" panose="02020603050405020304" pitchFamily="18" charset="0"/>
                <a:cs typeface="Times New Roman" panose="02020603050405020304" pitchFamily="18" charset="0"/>
              </a:rPr>
              <a:t> </a:t>
            </a:r>
            <a:r>
              <a:rPr lang="en-US" sz="2800" b="1" dirty="0" smtClean="0">
                <a:solidFill>
                  <a:srgbClr val="0070C0"/>
                </a:solidFill>
                <a:latin typeface="Times New Roman" panose="02020603050405020304" pitchFamily="18" charset="0"/>
                <a:cs typeface="Times New Roman" panose="02020603050405020304" pitchFamily="18" charset="0"/>
              </a:rPr>
              <a:t>Functions: </a:t>
            </a:r>
            <a:r>
              <a:rPr lang="en-US" sz="2800" dirty="0" smtClean="0">
                <a:latin typeface="Times New Roman" panose="02020603050405020304" pitchFamily="18" charset="0"/>
                <a:cs typeface="Times New Roman" panose="02020603050405020304" pitchFamily="18" charset="0"/>
              </a:rPr>
              <a:t>Protein synthesis, IAA synthesis</a:t>
            </a:r>
          </a:p>
          <a:p>
            <a:pPr marL="0" indent="0">
              <a:buNone/>
            </a:pPr>
            <a:r>
              <a:rPr lang="en-US" sz="2800" b="1" dirty="0" smtClean="0">
                <a:solidFill>
                  <a:srgbClr val="0070C0"/>
                </a:solidFill>
                <a:latin typeface="Times New Roman" panose="02020603050405020304" pitchFamily="18" charset="0"/>
                <a:cs typeface="Times New Roman" panose="02020603050405020304" pitchFamily="18" charset="0"/>
              </a:rPr>
              <a:t>Deficiencies:</a:t>
            </a:r>
          </a:p>
          <a:p>
            <a:r>
              <a:rPr lang="en-US" sz="2800" dirty="0" smtClean="0">
                <a:latin typeface="Times New Roman" panose="02020603050405020304" pitchFamily="18" charset="0"/>
                <a:cs typeface="Times New Roman" panose="02020603050405020304" pitchFamily="18" charset="0"/>
              </a:rPr>
              <a:t>Zn is immobile, toxicity  at low pH</a:t>
            </a:r>
          </a:p>
          <a:p>
            <a:r>
              <a:rPr lang="en-US" sz="2800" dirty="0" smtClean="0">
                <a:latin typeface="Times New Roman" panose="02020603050405020304" pitchFamily="18" charset="0"/>
                <a:cs typeface="Times New Roman" panose="02020603050405020304" pitchFamily="18" charset="0"/>
              </a:rPr>
              <a:t>Stunted growth</a:t>
            </a:r>
          </a:p>
          <a:p>
            <a:r>
              <a:rPr lang="en-US" sz="2800" dirty="0" smtClean="0">
                <a:latin typeface="Times New Roman" panose="02020603050405020304" pitchFamily="18" charset="0"/>
                <a:cs typeface="Times New Roman" panose="02020603050405020304" pitchFamily="18" charset="0"/>
              </a:rPr>
              <a:t>Chlorosis of older leaves at tips and margins</a:t>
            </a:r>
          </a:p>
          <a:p>
            <a:r>
              <a:rPr lang="en-US" sz="2800" dirty="0" smtClean="0">
                <a:latin typeface="Times New Roman" panose="02020603050405020304" pitchFamily="18" charset="0"/>
                <a:cs typeface="Times New Roman" panose="02020603050405020304" pitchFamily="18" charset="0"/>
              </a:rPr>
              <a:t>Leaves become small and internodes shortened to give rosette form</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a:xfrm>
            <a:off x="152400" y="762000"/>
            <a:ext cx="8839200" cy="5791200"/>
          </a:xfrm>
        </p:spPr>
        <p:txBody>
          <a:bodyPr>
            <a:normAutofit fontScale="62500" lnSpcReduction="20000"/>
          </a:bodyPr>
          <a:lstStyle/>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latin typeface="Times New Roman" panose="02020603050405020304" pitchFamily="18" charset="0"/>
                <a:cs typeface="Times New Roman" panose="02020603050405020304" pitchFamily="18" charset="0"/>
              </a:rPr>
              <a:t>		</a:t>
            </a:r>
            <a:endParaRPr lang="en-US" altLang="en-US"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b="1" dirty="0" smtClean="0">
                <a:solidFill>
                  <a:srgbClr val="0070C0"/>
                </a:solidFill>
                <a:latin typeface="Times New Roman" panose="02020603050405020304" pitchFamily="18" charset="0"/>
                <a:cs typeface="Times New Roman" panose="02020603050405020304" pitchFamily="18" charset="0"/>
              </a:rPr>
              <a:t>Functions:</a:t>
            </a:r>
            <a:r>
              <a:rPr lang="en-US" altLang="en-US" dirty="0" smtClean="0">
                <a:latin typeface="Times New Roman" panose="02020603050405020304" pitchFamily="18" charset="0"/>
                <a:cs typeface="Times New Roman" panose="02020603050405020304" pitchFamily="18" charset="0"/>
              </a:rPr>
              <a:t> - </a:t>
            </a:r>
            <a:r>
              <a:rPr lang="en-US" altLang="en-US" dirty="0">
                <a:latin typeface="Times New Roman" panose="02020603050405020304" pitchFamily="18" charset="0"/>
                <a:cs typeface="Times New Roman" panose="02020603050405020304" pitchFamily="18" charset="0"/>
              </a:rPr>
              <a:t>Required for nitrate reductase activity, vitamin synthesis</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dirty="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latin typeface="Times New Roman" panose="02020603050405020304" pitchFamily="18" charset="0"/>
                <a:cs typeface="Times New Roman" panose="02020603050405020304" pitchFamily="18" charset="0"/>
              </a:rPr>
              <a:t>					  </a:t>
            </a:r>
            <a:r>
              <a:rPr lang="en-US" altLang="en-US" dirty="0">
                <a:solidFill>
                  <a:srgbClr val="FF0000"/>
                </a:solidFill>
                <a:latin typeface="Times New Roman" panose="02020603050405020304" pitchFamily="18" charset="0"/>
                <a:cs typeface="Times New Roman" panose="02020603050405020304" pitchFamily="18" charset="0"/>
              </a:rPr>
              <a:t>Nitrate </a:t>
            </a:r>
            <a:r>
              <a:rPr lang="en-US" altLang="en-US" dirty="0" err="1">
                <a:solidFill>
                  <a:srgbClr val="FF0000"/>
                </a:solidFill>
                <a:latin typeface="Times New Roman" panose="02020603050405020304" pitchFamily="18" charset="0"/>
                <a:cs typeface="Times New Roman" panose="02020603050405020304" pitchFamily="18" charset="0"/>
              </a:rPr>
              <a:t>reductase</a:t>
            </a:r>
            <a:r>
              <a:rPr lang="en-US" altLang="en-US" dirty="0">
                <a:latin typeface="Times New Roman" panose="02020603050405020304" pitchFamily="18" charset="0"/>
                <a:cs typeface="Times New Roman" panose="02020603050405020304" pitchFamily="18" charset="0"/>
              </a:rPr>
              <a:t>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NO</a:t>
            </a:r>
            <a:r>
              <a:rPr lang="en-US" altLang="en-US" baseline="-25000" dirty="0" smtClean="0">
                <a:latin typeface="Times New Roman" panose="02020603050405020304" pitchFamily="18" charset="0"/>
                <a:cs typeface="Times New Roman" panose="02020603050405020304" pitchFamily="18" charset="0"/>
              </a:rPr>
              <a:t>3</a:t>
            </a:r>
            <a:r>
              <a:rPr lang="en-US" altLang="en-US" baseline="30000" dirty="0" smtClean="0">
                <a:latin typeface="Times New Roman" panose="02020603050405020304" pitchFamily="18" charset="0"/>
                <a:cs typeface="Times New Roman" panose="02020603050405020304" pitchFamily="18" charset="0"/>
              </a:rPr>
              <a:t>-</a:t>
            </a:r>
            <a:r>
              <a:rPr lang="en-US" altLang="en-US" dirty="0" smtClean="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a:t>
            </a:r>
            <a:r>
              <a:rPr lang="en-US" altLang="en-US" dirty="0">
                <a:latin typeface="Times New Roman" panose="02020603050405020304" pitchFamily="18" charset="0"/>
                <a:cs typeface="Times New Roman" panose="02020603050405020304" pitchFamily="18" charset="0"/>
                <a:sym typeface="Wingdings" pitchFamily="2" charset="2"/>
              </a:rPr>
              <a:t></a:t>
            </a:r>
            <a:r>
              <a:rPr lang="en-US" altLang="en-US" dirty="0">
                <a:latin typeface="Times New Roman" panose="02020603050405020304" pitchFamily="18" charset="0"/>
                <a:cs typeface="Times New Roman" panose="02020603050405020304" pitchFamily="18" charset="0"/>
              </a:rPr>
              <a:t> NH</a:t>
            </a:r>
            <a:r>
              <a:rPr lang="en-US" altLang="en-US" baseline="-25000" dirty="0">
                <a:latin typeface="Times New Roman" panose="02020603050405020304" pitchFamily="18" charset="0"/>
                <a:cs typeface="Times New Roman" panose="02020603050405020304" pitchFamily="18" charset="0"/>
              </a:rPr>
              <a:t>2</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latin typeface="Times New Roman" panose="02020603050405020304" pitchFamily="18" charset="0"/>
                <a:cs typeface="Times New Roman" panose="02020603050405020304" pitchFamily="18" charset="0"/>
              </a:rPr>
              <a:t>					         </a:t>
            </a:r>
            <a:r>
              <a:rPr lang="en-US" altLang="en-US" dirty="0">
                <a:solidFill>
                  <a:srgbClr val="FF0000"/>
                </a:solidFill>
                <a:latin typeface="Times New Roman" panose="02020603050405020304" pitchFamily="18" charset="0"/>
                <a:cs typeface="Times New Roman" panose="02020603050405020304" pitchFamily="18" charset="0"/>
              </a:rPr>
              <a:t> Mo</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latin typeface="Times New Roman" panose="02020603050405020304" pitchFamily="18" charset="0"/>
                <a:cs typeface="Times New Roman" panose="02020603050405020304" pitchFamily="18" charset="0"/>
              </a:rPr>
              <a:t>				Root-nodule bacteria also requires </a:t>
            </a:r>
            <a:r>
              <a:rPr lang="en-US" altLang="en-US" dirty="0" smtClean="0">
                <a:latin typeface="Times New Roman" panose="02020603050405020304" pitchFamily="18" charset="0"/>
                <a:cs typeface="Times New Roman" panose="02020603050405020304" pitchFamily="18" charset="0"/>
              </a:rPr>
              <a:t>Mo</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solidFill>
                  <a:srgbClr val="FF0000"/>
                </a:solidFill>
                <a:latin typeface="Times New Roman" panose="02020603050405020304" pitchFamily="18" charset="0"/>
                <a:cs typeface="Times New Roman" panose="02020603050405020304" pitchFamily="18" charset="0"/>
              </a:rPr>
              <a:t> </a:t>
            </a:r>
            <a:r>
              <a:rPr lang="en-US" altLang="en-US" dirty="0" smtClean="0">
                <a:solidFill>
                  <a:srgbClr val="FF0000"/>
                </a:solidFill>
                <a:latin typeface="Times New Roman" panose="02020603050405020304" pitchFamily="18" charset="0"/>
                <a:cs typeface="Times New Roman" panose="02020603050405020304" pitchFamily="18" charset="0"/>
              </a:rPr>
              <a:t>                                   Mo </a:t>
            </a:r>
            <a:r>
              <a:rPr lang="en-US" altLang="en-US" dirty="0">
                <a:solidFill>
                  <a:srgbClr val="FF0000"/>
                </a:solidFill>
                <a:latin typeface="Times New Roman" panose="02020603050405020304" pitchFamily="18" charset="0"/>
                <a:cs typeface="Times New Roman" panose="02020603050405020304" pitchFamily="18" charset="0"/>
              </a:rPr>
              <a:t>is </a:t>
            </a:r>
            <a:r>
              <a:rPr lang="en-US" altLang="en-US" dirty="0" smtClean="0">
                <a:solidFill>
                  <a:srgbClr val="FF0000"/>
                </a:solidFill>
                <a:latin typeface="Times New Roman" panose="02020603050405020304" pitchFamily="18" charset="0"/>
                <a:cs typeface="Times New Roman" panose="02020603050405020304" pitchFamily="18" charset="0"/>
              </a:rPr>
              <a:t>immobile</a:t>
            </a:r>
            <a:endParaRPr lang="en-US" altLang="en-US" dirty="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b="1" dirty="0" smtClean="0">
              <a:solidFill>
                <a:srgbClr val="0070C0"/>
              </a:solidFill>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b="1" dirty="0" smtClean="0">
                <a:solidFill>
                  <a:srgbClr val="0070C0"/>
                </a:solidFill>
                <a:latin typeface="Times New Roman" panose="02020603050405020304" pitchFamily="18" charset="0"/>
                <a:cs typeface="Times New Roman" panose="02020603050405020304" pitchFamily="18" charset="0"/>
              </a:rPr>
              <a:t>Deficiency</a:t>
            </a:r>
            <a:r>
              <a:rPr lang="en-US" altLang="en-US" b="1" dirty="0">
                <a:solidFill>
                  <a:srgbClr val="0070C0"/>
                </a:solidFill>
                <a:latin typeface="Times New Roman" panose="02020603050405020304" pitchFamily="18" charset="0"/>
                <a:cs typeface="Times New Roman" panose="02020603050405020304" pitchFamily="18" charset="0"/>
              </a:rPr>
              <a:t>: </a:t>
            </a:r>
            <a:r>
              <a:rPr lang="en-US" altLang="en-US" b="1" dirty="0">
                <a:solidFill>
                  <a:srgbClr val="FF0000"/>
                </a:solidFill>
                <a:latin typeface="Times New Roman" panose="02020603050405020304" pitchFamily="18" charset="0"/>
                <a:cs typeface="Times New Roman" panose="02020603050405020304" pitchFamily="18" charset="0"/>
              </a:rPr>
              <a:t>Occurs at low pH</a:t>
            </a:r>
            <a:endParaRPr lang="en-US" altLang="en-US" b="1"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Florida, Mo deficiency in citrus is commonly called “</a:t>
            </a:r>
            <a:r>
              <a:rPr lang="en-US" b="1" dirty="0">
                <a:latin typeface="Times New Roman" panose="02020603050405020304" pitchFamily="18" charset="0"/>
                <a:cs typeface="Times New Roman" panose="02020603050405020304" pitchFamily="18" charset="0"/>
              </a:rPr>
              <a:t>yellow spot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rPr>
              <a:t>Mottled </a:t>
            </a:r>
            <a:r>
              <a:rPr lang="en-US" altLang="en-US" b="1" dirty="0" smtClean="0">
                <a:latin typeface="Times New Roman" panose="02020603050405020304" pitchFamily="18" charset="0"/>
                <a:cs typeface="Times New Roman" panose="02020603050405020304" pitchFamily="18" charset="0"/>
              </a:rPr>
              <a:t>Chlorosis </a:t>
            </a:r>
            <a:r>
              <a:rPr lang="en-US" altLang="en-US" dirty="0">
                <a:latin typeface="Times New Roman" panose="02020603050405020304" pitchFamily="18" charset="0"/>
                <a:cs typeface="Times New Roman" panose="02020603050405020304" pitchFamily="18" charset="0"/>
              </a:rPr>
              <a:t>of interveinal areas of leaves, marginal necrosis </a:t>
            </a:r>
            <a:r>
              <a:rPr lang="en-US" altLang="en-US" dirty="0" smtClean="0">
                <a:latin typeface="Times New Roman" panose="02020603050405020304" pitchFamily="18" charset="0"/>
                <a:cs typeface="Times New Roman" panose="02020603050405020304" pitchFamily="18" charset="0"/>
              </a:rPr>
              <a:t>and </a:t>
            </a:r>
          </a:p>
          <a:p>
            <a:pPr marL="0" indent="0">
              <a:lnSpc>
                <a:spcPct val="80000"/>
              </a:lnSpc>
              <a:buNone/>
              <a:tabLst>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dirty="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       </a:t>
            </a:r>
            <a:r>
              <a:rPr lang="en-US" altLang="en-US" dirty="0" err="1" smtClean="0">
                <a:latin typeface="Times New Roman" panose="02020603050405020304" pitchFamily="18" charset="0"/>
                <a:cs typeface="Times New Roman" panose="02020603050405020304" pitchFamily="18" charset="0"/>
              </a:rPr>
              <a:t>infolding</a:t>
            </a:r>
            <a:r>
              <a:rPr lang="en-US" altLang="en-US" dirty="0" smtClean="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of </a:t>
            </a:r>
            <a:r>
              <a:rPr lang="en-US" altLang="en-US" dirty="0" smtClean="0">
                <a:latin typeface="Times New Roman" panose="02020603050405020304" pitchFamily="18" charset="0"/>
                <a:cs typeface="Times New Roman" panose="02020603050405020304" pitchFamily="18" charset="0"/>
              </a:rPr>
              <a:t>leaves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As the leaves age, the yellow spots develop deposits of brown gum on the lower leaf surfaces, which may eventually turn </a:t>
            </a:r>
            <a:r>
              <a:rPr lang="en-US" dirty="0" smtClean="0">
                <a:latin typeface="Times New Roman" panose="02020603050405020304" pitchFamily="18" charset="0"/>
                <a:cs typeface="Times New Roman" panose="02020603050405020304" pitchFamily="18" charset="0"/>
              </a:rPr>
              <a:t>black.</a:t>
            </a:r>
          </a:p>
          <a:p>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many cases, an infection of </a:t>
            </a:r>
            <a:r>
              <a:rPr lang="en-US" b="1" dirty="0">
                <a:latin typeface="Times New Roman" panose="02020603050405020304" pitchFamily="18" charset="0"/>
                <a:cs typeface="Times New Roman" panose="02020603050405020304" pitchFamily="18" charset="0"/>
              </a:rPr>
              <a:t>anthracnose</a:t>
            </a:r>
            <a:r>
              <a:rPr lang="en-US" dirty="0">
                <a:latin typeface="Times New Roman" panose="02020603050405020304" pitchFamily="18" charset="0"/>
                <a:cs typeface="Times New Roman" panose="02020603050405020304" pitchFamily="18" charset="0"/>
              </a:rPr>
              <a:t> causes the areas covered by the spots to die and drop out, leaving small holes in the leaves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When the deficiency is severe, the </a:t>
            </a:r>
            <a:r>
              <a:rPr lang="en-US" altLang="en-US" dirty="0">
                <a:latin typeface="Times New Roman" panose="02020603050405020304" pitchFamily="18" charset="0"/>
                <a:cs typeface="Times New Roman" panose="02020603050405020304" pitchFamily="18" charset="0"/>
              </a:rPr>
              <a:t>mottled areas become </a:t>
            </a:r>
            <a:r>
              <a:rPr lang="en-US" altLang="en-US" b="1" dirty="0">
                <a:latin typeface="Times New Roman" panose="02020603050405020304" pitchFamily="18" charset="0"/>
                <a:cs typeface="Times New Roman" panose="02020603050405020304" pitchFamily="18" charset="0"/>
              </a:rPr>
              <a:t>necrotic</a:t>
            </a:r>
            <a:r>
              <a:rPr lang="en-US" altLang="en-US" dirty="0">
                <a:latin typeface="Times New Roman" panose="02020603050405020304" pitchFamily="18" charset="0"/>
                <a:cs typeface="Times New Roman" panose="02020603050405020304" pitchFamily="18" charset="0"/>
              </a:rPr>
              <a:t> and leaf </a:t>
            </a:r>
            <a:r>
              <a:rPr lang="en-US" altLang="en-US" dirty="0" smtClean="0">
                <a:latin typeface="Times New Roman" panose="02020603050405020304" pitchFamily="18" charset="0"/>
                <a:cs typeface="Times New Roman" panose="02020603050405020304" pitchFamily="18" charset="0"/>
              </a:rPr>
              <a:t>wilts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 trees become almost defoliated during the winter.</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3100" dirty="0">
                <a:latin typeface="Times New Roman" panose="02020603050405020304" pitchFamily="18" charset="0"/>
                <a:cs typeface="Times New Roman" panose="02020603050405020304" pitchFamily="18" charset="0"/>
              </a:rPr>
              <a:t>		 </a:t>
            </a:r>
            <a:endParaRPr lang="en-US" altLang="en-US" sz="3100" dirty="0" smtClean="0">
              <a:latin typeface="Times New Roman" panose="02020603050405020304" pitchFamily="18" charset="0"/>
              <a:cs typeface="Times New Roman" panose="02020603050405020304" pitchFamily="18" charset="0"/>
            </a:endParaRP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3100" dirty="0">
                <a:latin typeface="Times New Roman" panose="02020603050405020304" pitchFamily="18" charset="0"/>
                <a:cs typeface="Times New Roman" panose="02020603050405020304" pitchFamily="18" charset="0"/>
              </a:rPr>
              <a:t>				</a:t>
            </a:r>
          </a:p>
          <a:p>
            <a:pPr marL="0" indent="0">
              <a:lnSpc>
                <a:spcPct val="80000"/>
              </a:lnSpc>
              <a:buFontTx/>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400" b="1" dirty="0" smtClean="0">
                <a:latin typeface="Times New Roman" panose="02020603050405020304" pitchFamily="18" charset="0"/>
                <a:cs typeface="Times New Roman" panose="02020603050405020304" pitchFamily="18" charset="0"/>
              </a:rPr>
              <a:t>	</a:t>
            </a:r>
            <a:endParaRPr lang="en-US" altLang="en-US" sz="2400" b="1" dirty="0">
              <a:solidFill>
                <a:srgbClr val="FF0000"/>
              </a:solidFill>
              <a:latin typeface="Times New Roman" panose="02020603050405020304" pitchFamily="18" charset="0"/>
              <a:cs typeface="Times New Roman" panose="02020603050405020304" pitchFamily="18" charset="0"/>
            </a:endParaRPr>
          </a:p>
        </p:txBody>
      </p:sp>
      <p:sp>
        <p:nvSpPr>
          <p:cNvPr id="3" name="Title 1"/>
          <p:cNvSpPr>
            <a:spLocks noGrp="1"/>
          </p:cNvSpPr>
          <p:nvPr>
            <p:ph type="title"/>
          </p:nvPr>
        </p:nvSpPr>
        <p:spPr>
          <a:xfrm>
            <a:off x="2438400" y="228600"/>
            <a:ext cx="3352800" cy="533400"/>
          </a:xfrm>
        </p:spPr>
        <p:style>
          <a:lnRef idx="2">
            <a:schemeClr val="accent6"/>
          </a:lnRef>
          <a:fillRef idx="1">
            <a:schemeClr val="lt1"/>
          </a:fillRef>
          <a:effectRef idx="0">
            <a:schemeClr val="accent6"/>
          </a:effectRef>
          <a:fontRef idx="minor">
            <a:schemeClr val="dk1"/>
          </a:fontRef>
        </p:style>
        <p:txBody>
          <a:bodyPr>
            <a:noAutofit/>
          </a:bodyPr>
          <a:lstStyle/>
          <a:p>
            <a:pPr algn="l"/>
            <a:r>
              <a:rPr lang="en-US" altLang="en-US" sz="2800" b="1" dirty="0" smtClean="0">
                <a:solidFill>
                  <a:srgbClr val="0070C0"/>
                </a:solidFill>
                <a:latin typeface="Times New Roman" panose="02020603050405020304" pitchFamily="18" charset="0"/>
                <a:cs typeface="Times New Roman" panose="02020603050405020304" pitchFamily="18" charset="0"/>
              </a:rPr>
              <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a:solidFill>
                  <a:srgbClr val="0070C0"/>
                </a:solidFill>
                <a:latin typeface="Times New Roman" panose="02020603050405020304" pitchFamily="18" charset="0"/>
                <a:cs typeface="Times New Roman" panose="02020603050405020304" pitchFamily="18" charset="0"/>
              </a:rPr>
              <a:t/>
            </a:r>
            <a:br>
              <a:rPr lang="en-US" altLang="en-US" sz="2800" b="1" dirty="0">
                <a:solidFill>
                  <a:srgbClr val="0070C0"/>
                </a:solidFill>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Molybdenum </a:t>
            </a:r>
            <a:r>
              <a:rPr lang="en-US" altLang="en-US" sz="2800" b="1" dirty="0">
                <a:solidFill>
                  <a:srgbClr val="0070C0"/>
                </a:solidFill>
                <a:latin typeface="Times New Roman" panose="02020603050405020304" pitchFamily="18" charset="0"/>
                <a:cs typeface="Times New Roman" panose="02020603050405020304" pitchFamily="18" charset="0"/>
              </a:rPr>
              <a:t>(Mo)</a:t>
            </a:r>
            <a:r>
              <a:rPr lang="en-US" altLang="en-US" sz="2800" dirty="0">
                <a:solidFill>
                  <a:srgbClr val="0070C0"/>
                </a:solidFill>
                <a:latin typeface="Times New Roman" panose="02020603050405020304" pitchFamily="18" charset="0"/>
                <a:cs typeface="Times New Roman" panose="02020603050405020304" pitchFamily="18" charset="0"/>
              </a:rPr>
              <a:t> </a:t>
            </a:r>
            <a:br>
              <a:rPr lang="en-US" altLang="en-US" sz="2800" dirty="0">
                <a:solidFill>
                  <a:srgbClr val="0070C0"/>
                </a:solidFill>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a:solidFill>
                  <a:srgbClr val="0070C0"/>
                </a:solidFill>
                <a:latin typeface="Times New Roman" panose="02020603050405020304" pitchFamily="18" charset="0"/>
                <a:cs typeface="Times New Roman" panose="02020603050405020304" pitchFamily="18" charset="0"/>
              </a:rPr>
              <a:t/>
            </a:r>
            <a:br>
              <a:rPr lang="en-US" altLang="en-US" sz="2800" b="1" dirty="0">
                <a:solidFill>
                  <a:srgbClr val="0070C0"/>
                </a:solidFill>
                <a:latin typeface="Times New Roman" panose="02020603050405020304" pitchFamily="18" charset="0"/>
                <a:cs typeface="Times New Roman" panose="02020603050405020304" pitchFamily="18" charset="0"/>
              </a:rPr>
            </a:br>
            <a:endParaRPr lang="en-US" sz="28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534042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r>
              <a:rPr lang="en-US" sz="2400" dirty="0">
                <a:latin typeface="Times New Roman" panose="02020603050405020304" pitchFamily="18" charset="0"/>
                <a:cs typeface="Times New Roman" panose="02020603050405020304" pitchFamily="18" charset="0"/>
              </a:rPr>
              <a:t>Symptoms are seldom observed on fruit except when the deficiency is severe. Under this condition, large irregular brown spots surrounded with yellow discoloration may develop on the fruit. The discoloration goes only into the peel </a:t>
            </a:r>
            <a:endParaRPr lang="en-US" sz="2400" dirty="0" smtClean="0">
              <a:latin typeface="Times New Roman" panose="02020603050405020304" pitchFamily="18" charset="0"/>
              <a:cs typeface="Times New Roman" panose="02020603050405020304" pitchFamily="18" charset="0"/>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2400" dirty="0">
              <a:latin typeface="Times New Roman" panose="02020603050405020304" pitchFamily="18" charset="0"/>
              <a:cs typeface="Times New Roman" panose="02020603050405020304" pitchFamily="18" charset="0"/>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400" dirty="0" smtClean="0">
                <a:latin typeface="Times New Roman" panose="02020603050405020304" pitchFamily="18" charset="0"/>
                <a:cs typeface="Times New Roman" panose="02020603050405020304" pitchFamily="18" charset="0"/>
              </a:rPr>
              <a:t>Flowers </a:t>
            </a:r>
            <a:r>
              <a:rPr lang="en-US" altLang="en-US" sz="2400" dirty="0">
                <a:latin typeface="Times New Roman" panose="02020603050405020304" pitchFamily="18" charset="0"/>
                <a:cs typeface="Times New Roman" panose="02020603050405020304" pitchFamily="18" charset="0"/>
              </a:rPr>
              <a:t>abscise before fruit </a:t>
            </a:r>
            <a:r>
              <a:rPr lang="en-US" altLang="en-US" sz="2400" dirty="0" smtClean="0">
                <a:latin typeface="Times New Roman" panose="02020603050405020304" pitchFamily="18" charset="0"/>
                <a:cs typeface="Times New Roman" panose="02020603050405020304" pitchFamily="18" charset="0"/>
              </a:rPr>
              <a:t>setting</a:t>
            </a:r>
          </a:p>
          <a:p>
            <a:pPr marL="0" indent="0">
              <a:lnSpc>
                <a:spcPct val="80000"/>
              </a:lnSpc>
              <a:buNone/>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2400" dirty="0">
              <a:latin typeface="Times New Roman" panose="02020603050405020304" pitchFamily="18" charset="0"/>
              <a:cs typeface="Times New Roman" panose="02020603050405020304" pitchFamily="18" charset="0"/>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400" dirty="0" smtClean="0">
                <a:latin typeface="Times New Roman" panose="02020603050405020304" pitchFamily="18" charset="0"/>
                <a:cs typeface="Times New Roman" panose="02020603050405020304" pitchFamily="18" charset="0"/>
              </a:rPr>
              <a:t>Whip </a:t>
            </a:r>
            <a:r>
              <a:rPr lang="en-US" altLang="en-US" sz="2400" dirty="0">
                <a:latin typeface="Times New Roman" panose="02020603050405020304" pitchFamily="18" charset="0"/>
                <a:cs typeface="Times New Roman" panose="02020603050405020304" pitchFamily="18" charset="0"/>
              </a:rPr>
              <a:t>tail disease in Crucifers: Partial or complete withering of leaf lamina, distorted leaf	</a:t>
            </a:r>
            <a:endParaRPr lang="en-US" altLang="en-US" sz="2400" dirty="0" smtClean="0">
              <a:latin typeface="Times New Roman" panose="02020603050405020304" pitchFamily="18" charset="0"/>
              <a:cs typeface="Times New Roman" panose="02020603050405020304" pitchFamily="18" charset="0"/>
            </a:endParaRPr>
          </a:p>
          <a:p>
            <a:pPr>
              <a:lnSpc>
                <a:spcPct val="80000"/>
              </a:lnSpc>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endParaRPr lang="en-US" altLang="en-US" sz="2400" dirty="0">
              <a:latin typeface="Times New Roman" panose="02020603050405020304" pitchFamily="18" charset="0"/>
              <a:cs typeface="Times New Roman" panose="02020603050405020304" pitchFamily="18" charset="0"/>
            </a:endParaRPr>
          </a:p>
          <a:p>
            <a:pPr>
              <a:lnSpc>
                <a:spcPct val="80000"/>
              </a:lnSpc>
              <a:buFont typeface="Wingdings" panose="05000000000000000000" pitchFamily="2" charset="2"/>
              <a:buChar char="v"/>
              <a:tabLst>
                <a:tab pos="457200" algn="l"/>
                <a:tab pos="863600" algn="l"/>
                <a:tab pos="1371600" algn="l"/>
                <a:tab pos="1778000" algn="l"/>
                <a:tab pos="2286000" algn="l"/>
                <a:tab pos="2743200" algn="l"/>
                <a:tab pos="3200400" algn="l"/>
                <a:tab pos="3657600" algn="l"/>
                <a:tab pos="4114800" algn="l"/>
                <a:tab pos="4572000" algn="l"/>
                <a:tab pos="5029200" algn="l"/>
                <a:tab pos="5486400" algn="l"/>
                <a:tab pos="6400800" algn="l"/>
                <a:tab pos="6858000" algn="l"/>
                <a:tab pos="7378700" algn="l"/>
              </a:tabLst>
            </a:pPr>
            <a:r>
              <a:rPr lang="en-US" altLang="en-US" sz="2400" b="1" dirty="0">
                <a:latin typeface="Times New Roman" panose="02020603050405020304" pitchFamily="18" charset="0"/>
                <a:cs typeface="Times New Roman" panose="02020603050405020304" pitchFamily="18" charset="0"/>
              </a:rPr>
              <a:t>	</a:t>
            </a:r>
            <a:r>
              <a:rPr lang="en-US" altLang="en-US" sz="2400" b="1" dirty="0">
                <a:solidFill>
                  <a:srgbClr val="0070C0"/>
                </a:solidFill>
                <a:latin typeface="Times New Roman" panose="02020603050405020304" pitchFamily="18" charset="0"/>
                <a:cs typeface="Times New Roman" panose="02020603050405020304" pitchFamily="18" charset="0"/>
              </a:rPr>
              <a:t>Fertilizer: </a:t>
            </a:r>
            <a:r>
              <a:rPr lang="en-US" altLang="en-US" sz="2400" dirty="0">
                <a:latin typeface="Times New Roman" panose="02020603050405020304" pitchFamily="18" charset="0"/>
                <a:cs typeface="Times New Roman" panose="02020603050405020304" pitchFamily="18" charset="0"/>
              </a:rPr>
              <a:t>Sodium </a:t>
            </a:r>
            <a:r>
              <a:rPr lang="en-US" altLang="en-US" sz="2400" dirty="0" smtClean="0">
                <a:latin typeface="Times New Roman" panose="02020603050405020304" pitchFamily="18" charset="0"/>
                <a:cs typeface="Times New Roman" panose="02020603050405020304" pitchFamily="18" charset="0"/>
              </a:rPr>
              <a:t>Molybdate, Ammonium </a:t>
            </a:r>
            <a:r>
              <a:rPr lang="en-US" altLang="en-US" sz="2400" dirty="0" err="1" smtClean="0">
                <a:latin typeface="Times New Roman" panose="02020603050405020304" pitchFamily="18" charset="0"/>
                <a:cs typeface="Times New Roman" panose="02020603050405020304" pitchFamily="18" charset="0"/>
              </a:rPr>
              <a:t>molybdate</a:t>
            </a:r>
            <a:endParaRPr lang="en-US" alt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9294289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5"/>
          <p:cNvSpPr>
            <a:spLocks noGrp="1" noChangeArrowheads="1"/>
          </p:cNvSpPr>
          <p:nvPr>
            <p:ph type="title"/>
          </p:nvPr>
        </p:nvSpPr>
        <p:spPr>
          <a:xfrm>
            <a:off x="586154" y="451187"/>
            <a:ext cx="7543800" cy="830997"/>
          </a:xfrm>
        </p:spPr>
        <p:txBody>
          <a:bodyPr>
            <a:normAutofit/>
          </a:bodyPr>
          <a:lstStyle/>
          <a:p>
            <a:pPr lvl="0"/>
            <a:r>
              <a:rPr lang="en-US" altLang="en-US" sz="2000" b="1" dirty="0" smtClean="0">
                <a:solidFill>
                  <a:prstClr val="black"/>
                </a:solidFill>
                <a:latin typeface="Times New Roman" panose="02020603050405020304" pitchFamily="18" charset="0"/>
                <a:cs typeface="Times New Roman" panose="02020603050405020304" pitchFamily="18" charset="0"/>
              </a:rPr>
              <a:t/>
            </a:r>
            <a:br>
              <a:rPr lang="en-US" altLang="en-US" sz="2000" b="1" dirty="0" smtClean="0">
                <a:solidFill>
                  <a:prstClr val="black"/>
                </a:solidFill>
                <a:latin typeface="Times New Roman" panose="02020603050405020304" pitchFamily="18" charset="0"/>
                <a:cs typeface="Times New Roman" panose="02020603050405020304" pitchFamily="18" charset="0"/>
              </a:rPr>
            </a:br>
            <a:endParaRPr lang="en-US" altLang="en-US" sz="2000" b="1" dirty="0">
              <a:latin typeface="Times New Roman" panose="02020603050405020304" pitchFamily="18" charset="0"/>
              <a:cs typeface="Times New Roman" panose="02020603050405020304" pitchFamily="18" charset="0"/>
            </a:endParaRPr>
          </a:p>
        </p:txBody>
      </p:sp>
      <p:pic>
        <p:nvPicPr>
          <p:cNvPr id="83972" name="Picture 4" descr="Mo deficiency-poinset"/>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533400" y="1676400"/>
            <a:ext cx="4003919" cy="301625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3" name="Rectangle 2"/>
          <p:cNvSpPr/>
          <p:nvPr/>
        </p:nvSpPr>
        <p:spPr>
          <a:xfrm>
            <a:off x="609600" y="143411"/>
            <a:ext cx="3581400" cy="1569660"/>
          </a:xfrm>
          <a:prstGeom prst="rect">
            <a:avLst/>
          </a:prstGeom>
        </p:spPr>
        <p:txBody>
          <a:bodyPr wrap="square">
            <a:spAutoFit/>
          </a:bodyPr>
          <a:lstStyle/>
          <a:p>
            <a:pPr lvl="0" algn="ctr">
              <a:spcBef>
                <a:spcPct val="0"/>
              </a:spcBef>
            </a:pPr>
            <a:endParaRPr lang="en-US" altLang="en-US" sz="2400" b="1" dirty="0" smtClean="0">
              <a:solidFill>
                <a:prstClr val="black"/>
              </a:solidFill>
              <a:latin typeface="Times New Roman" panose="02020603050405020304" pitchFamily="18" charset="0"/>
              <a:ea typeface="+mj-ea"/>
              <a:cs typeface="Times New Roman" panose="02020603050405020304" pitchFamily="18" charset="0"/>
            </a:endParaRPr>
          </a:p>
          <a:p>
            <a:pPr lvl="0" algn="ctr">
              <a:spcBef>
                <a:spcPct val="0"/>
              </a:spcBef>
            </a:pPr>
            <a:r>
              <a:rPr lang="en-US" altLang="en-US" sz="2400" b="1" dirty="0" smtClean="0">
                <a:solidFill>
                  <a:prstClr val="black"/>
                </a:solidFill>
                <a:latin typeface="Times New Roman" panose="02020603050405020304" pitchFamily="18" charset="0"/>
                <a:ea typeface="+mj-ea"/>
                <a:cs typeface="Times New Roman" panose="02020603050405020304" pitchFamily="18" charset="0"/>
              </a:rPr>
              <a:t>Molybdenum </a:t>
            </a:r>
            <a:r>
              <a:rPr lang="en-US" altLang="en-US" sz="2400" b="1" dirty="0">
                <a:solidFill>
                  <a:prstClr val="black"/>
                </a:solidFill>
                <a:latin typeface="Times New Roman" panose="02020603050405020304" pitchFamily="18" charset="0"/>
                <a:ea typeface="+mj-ea"/>
                <a:cs typeface="Times New Roman" panose="02020603050405020304" pitchFamily="18" charset="0"/>
              </a:rPr>
              <a:t>Deficiency on </a:t>
            </a:r>
            <a:r>
              <a:rPr lang="en-US" altLang="en-US" sz="2400" b="1" i="1" dirty="0">
                <a:solidFill>
                  <a:prstClr val="black"/>
                </a:solidFill>
                <a:latin typeface="Times New Roman" panose="02020603050405020304" pitchFamily="18" charset="0"/>
                <a:ea typeface="+mj-ea"/>
                <a:cs typeface="Times New Roman" panose="02020603050405020304" pitchFamily="18" charset="0"/>
              </a:rPr>
              <a:t>Poinsettia</a:t>
            </a:r>
            <a:r>
              <a:rPr lang="en-US" altLang="en-US" sz="2400" b="1" dirty="0">
                <a:solidFill>
                  <a:prstClr val="black"/>
                </a:solidFill>
                <a:latin typeface="Times New Roman" panose="02020603050405020304" pitchFamily="18" charset="0"/>
                <a:ea typeface="+mj-ea"/>
                <a:cs typeface="Times New Roman" panose="02020603050405020304" pitchFamily="18" charset="0"/>
              </a:rPr>
              <a:t/>
            </a:r>
            <a:br>
              <a:rPr lang="en-US" altLang="en-US" sz="2400" b="1" dirty="0">
                <a:solidFill>
                  <a:prstClr val="black"/>
                </a:solidFill>
                <a:latin typeface="Times New Roman" panose="02020603050405020304" pitchFamily="18" charset="0"/>
                <a:ea typeface="+mj-ea"/>
                <a:cs typeface="Times New Roman" panose="02020603050405020304" pitchFamily="18" charset="0"/>
              </a:rPr>
            </a:br>
            <a:endParaRPr lang="en-US" altLang="en-US" sz="2400" b="1" dirty="0">
              <a:solidFill>
                <a:prstClr val="black"/>
              </a:solidFill>
              <a:latin typeface="Times New Roman" panose="02020603050405020304" pitchFamily="18" charset="0"/>
              <a:ea typeface="+mj-ea"/>
              <a:cs typeface="Times New Roman" panose="02020603050405020304" pitchFamily="18" charset="0"/>
            </a:endParaRPr>
          </a:p>
        </p:txBody>
      </p:sp>
      <p:sp>
        <p:nvSpPr>
          <p:cNvPr id="4" name="TextBox 3"/>
          <p:cNvSpPr txBox="1"/>
          <p:nvPr/>
        </p:nvSpPr>
        <p:spPr>
          <a:xfrm>
            <a:off x="5181600" y="451187"/>
            <a:ext cx="2438400" cy="830997"/>
          </a:xfrm>
          <a:prstGeom prst="rect">
            <a:avLst/>
          </a:prstGeom>
          <a:no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Whip tail disease of crucifer</a:t>
            </a:r>
            <a:endParaRPr lang="en-US" sz="2400" b="1" dirty="0">
              <a:latin typeface="Times New Roman" panose="02020603050405020304" pitchFamily="18" charset="0"/>
              <a:cs typeface="Times New Roman" panose="02020603050405020304" pitchFamily="18" charset="0"/>
            </a:endParaRPr>
          </a:p>
        </p:txBody>
      </p:sp>
      <p:pic>
        <p:nvPicPr>
          <p:cNvPr id="2050" name="Picture 2" descr="4424-molybdenum deficiency - cauliflower-main image"/>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0" y="1504813"/>
            <a:ext cx="2438400" cy="346363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764177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274638"/>
            <a:ext cx="2209800" cy="487362"/>
          </a:xfrm>
        </p:spPr>
        <p:style>
          <a:lnRef idx="2">
            <a:schemeClr val="accent6"/>
          </a:lnRef>
          <a:fillRef idx="1">
            <a:schemeClr val="lt1"/>
          </a:fillRef>
          <a:effectRef idx="0">
            <a:schemeClr val="accent6"/>
          </a:effectRef>
          <a:fontRef idx="minor">
            <a:schemeClr val="dk1"/>
          </a:fontRef>
        </p:style>
        <p:txBody>
          <a:bodyPr>
            <a:normAutofit fontScale="90000"/>
          </a:bodyPr>
          <a:lstStyle/>
          <a:p>
            <a:pPr algn="l"/>
            <a:r>
              <a:rPr lang="en-US" altLang="en-US" sz="2800" b="1" dirty="0" smtClean="0">
                <a:solidFill>
                  <a:srgbClr val="0070C0"/>
                </a:solidFill>
                <a:latin typeface="Times New Roman" panose="02020603050405020304" pitchFamily="18" charset="0"/>
                <a:cs typeface="Times New Roman" panose="02020603050405020304" pitchFamily="18" charset="0"/>
              </a:rPr>
              <a:t/>
            </a:r>
            <a:br>
              <a:rPr lang="en-US" altLang="en-US" sz="2800" b="1" dirty="0" smtClean="0">
                <a:solidFill>
                  <a:srgbClr val="0070C0"/>
                </a:solidFill>
                <a:latin typeface="Times New Roman" panose="02020603050405020304" pitchFamily="18" charset="0"/>
                <a:cs typeface="Times New Roman" panose="02020603050405020304" pitchFamily="18" charset="0"/>
              </a:rPr>
            </a:br>
            <a:r>
              <a:rPr lang="en-US" altLang="en-US" sz="2800" b="1" dirty="0" smtClean="0">
                <a:solidFill>
                  <a:srgbClr val="0070C0"/>
                </a:solidFill>
                <a:latin typeface="Times New Roman" panose="02020603050405020304" pitchFamily="18" charset="0"/>
                <a:cs typeface="Times New Roman" panose="02020603050405020304" pitchFamily="18" charset="0"/>
              </a:rPr>
              <a:t>Copper </a:t>
            </a:r>
            <a:r>
              <a:rPr lang="en-US" altLang="en-US" sz="2800" b="1" dirty="0">
                <a:solidFill>
                  <a:srgbClr val="0070C0"/>
                </a:solidFill>
                <a:latin typeface="Times New Roman" panose="02020603050405020304" pitchFamily="18" charset="0"/>
                <a:cs typeface="Times New Roman" panose="02020603050405020304" pitchFamily="18" charset="0"/>
              </a:rPr>
              <a:t>(Cu)</a:t>
            </a:r>
            <a:br>
              <a:rPr lang="en-US" altLang="en-US" sz="2800" b="1" dirty="0">
                <a:solidFill>
                  <a:srgbClr val="0070C0"/>
                </a:solidFill>
                <a:latin typeface="Times New Roman" panose="02020603050405020304" pitchFamily="18" charset="0"/>
                <a:cs typeface="Times New Roman" panose="02020603050405020304" pitchFamily="18" charset="0"/>
              </a:rPr>
            </a:br>
            <a:endParaRPr lang="en-US" sz="2800"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800" y="914400"/>
            <a:ext cx="8229600" cy="4983163"/>
          </a:xfrm>
        </p:spPr>
        <p:txBody>
          <a:bodyPr>
            <a:normAutofit/>
          </a:bodyPr>
          <a:lstStyle/>
          <a:p>
            <a:r>
              <a:rPr lang="en-US" sz="2400" dirty="0" smtClean="0">
                <a:latin typeface="Times New Roman" panose="02020603050405020304" pitchFamily="18" charset="0"/>
                <a:cs typeface="Times New Roman" panose="02020603050405020304" pitchFamily="18" charset="0"/>
              </a:rPr>
              <a:t>Essential component  of several enzymes of chlorophyll synthesis, carbohydrate metabolism</a:t>
            </a:r>
          </a:p>
          <a:p>
            <a:r>
              <a:rPr lang="en-US" sz="2400" b="1" dirty="0" smtClean="0">
                <a:solidFill>
                  <a:srgbClr val="0070C0"/>
                </a:solidFill>
                <a:latin typeface="Times New Roman" panose="02020603050405020304" pitchFamily="18" charset="0"/>
                <a:cs typeface="Times New Roman" panose="02020603050405020304" pitchFamily="18" charset="0"/>
              </a:rPr>
              <a:t>Deficiencies:</a:t>
            </a:r>
          </a:p>
          <a:p>
            <a:r>
              <a:rPr lang="en-US" sz="2400" dirty="0" smtClean="0"/>
              <a:t>Copper </a:t>
            </a:r>
            <a:r>
              <a:rPr lang="en-US" sz="2400" dirty="0"/>
              <a:t>deficiency is known as “dieback”, “</a:t>
            </a:r>
            <a:r>
              <a:rPr lang="en-US" sz="2400" dirty="0" err="1"/>
              <a:t>ammoniation</a:t>
            </a:r>
            <a:r>
              <a:rPr lang="en-US" sz="2400" dirty="0"/>
              <a:t>”, and “exanthema.” </a:t>
            </a:r>
          </a:p>
          <a:p>
            <a:r>
              <a:rPr lang="en-US" sz="2400" dirty="0"/>
              <a:t>These names are derived from the dying back of the twigs, frequent association with heavy application of N (ammonia) and excrescences on the surface of the twigs and fruit. </a:t>
            </a:r>
          </a:p>
          <a:p>
            <a:r>
              <a:rPr lang="en-US" sz="2400" dirty="0"/>
              <a:t>Excessive applications of N </a:t>
            </a:r>
            <a:r>
              <a:rPr lang="en-US" sz="2400" dirty="0" smtClean="0"/>
              <a:t>fertilizers, </a:t>
            </a:r>
            <a:r>
              <a:rPr lang="en-US" sz="2400" dirty="0"/>
              <a:t>giving rise to the term “</a:t>
            </a:r>
            <a:r>
              <a:rPr lang="en-US" sz="2400" dirty="0" err="1"/>
              <a:t>ammoniation</a:t>
            </a:r>
            <a:r>
              <a:rPr lang="en-US" sz="2400" dirty="0"/>
              <a:t>.” </a:t>
            </a:r>
          </a:p>
          <a:p>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2176622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0" y="381001"/>
            <a:ext cx="7772400" cy="5262979"/>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Necrosis of young leaf tip proceeds towards margins, gives withered </a:t>
            </a:r>
            <a:r>
              <a:rPr lang="en-US" sz="2400" dirty="0" smtClean="0">
                <a:latin typeface="Times New Roman" panose="02020603050405020304" pitchFamily="18" charset="0"/>
                <a:cs typeface="Times New Roman" panose="02020603050405020304" pitchFamily="18" charset="0"/>
              </a:rPr>
              <a:t>appearance</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t>unusually vigorous large dark green foliage with a “bowing up” of the midrib. </a:t>
            </a:r>
            <a:endParaRPr lang="en-US" sz="2400" dirty="0" smtClean="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twigs are also unusually vigorous, long, soft, angular, frequently “S” shaped, and somewhat </a:t>
            </a:r>
            <a:r>
              <a:rPr lang="en-US" sz="2400" dirty="0" smtClean="0"/>
              <a:t>drooping</a:t>
            </a:r>
          </a:p>
          <a:p>
            <a:pPr marL="342900" indent="-342900">
              <a:buFont typeface="Arial" panose="020B0604020202020204" pitchFamily="34" charset="0"/>
              <a:buChar char="•"/>
            </a:pPr>
            <a:r>
              <a:rPr lang="en-US" sz="2400" dirty="0" smtClean="0"/>
              <a:t> </a:t>
            </a:r>
            <a:r>
              <a:rPr lang="en-US" sz="2400" dirty="0"/>
              <a:t>As the deficiency becomes acute and the twigs start to die, some of the weak twigs will bear very small leaves of yellowish-green color, which drop quickly, leaving the twig denuded. </a:t>
            </a: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cereal plants, yellowing of leaf tip, seed setting failure</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6056596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714778"/>
            <a:ext cx="7772400" cy="4524315"/>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Exanthema characterized by gummosis accompanied by dieback and glossy brownish blotches on leaves and </a:t>
            </a:r>
            <a:r>
              <a:rPr lang="en-US" sz="2400" dirty="0" smtClean="0">
                <a:latin typeface="Times New Roman" panose="02020603050405020304" pitchFamily="18" charset="0"/>
                <a:cs typeface="Times New Roman" panose="02020603050405020304" pitchFamily="18" charset="0"/>
              </a:rPr>
              <a:t>fruits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Fruit symptoms are most pronounced on oranges. Brown-stained areas of hardened gum on the rind of the fruit may precede the appearance of leaf and twig symptoms. </a:t>
            </a: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brown-stained areas on the fruit darken and converge as time progresses and may become almost black by the time the fruit is half </a:t>
            </a:r>
            <a:r>
              <a:rPr lang="en-US" sz="2400" dirty="0" smtClean="0">
                <a:latin typeface="Times New Roman" panose="02020603050405020304" pitchFamily="18" charset="0"/>
                <a:cs typeface="Times New Roman" panose="02020603050405020304" pitchFamily="18" charset="0"/>
              </a:rPr>
              <a:t>grown</a:t>
            </a:r>
          </a:p>
          <a:p>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430760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304800"/>
            <a:ext cx="1981200" cy="639762"/>
          </a:xfrm>
        </p:spPr>
        <p:style>
          <a:lnRef idx="2">
            <a:schemeClr val="accent6"/>
          </a:lnRef>
          <a:fillRef idx="1">
            <a:schemeClr val="lt1"/>
          </a:fillRef>
          <a:effectRef idx="0">
            <a:schemeClr val="accent6"/>
          </a:effectRef>
          <a:fontRef idx="minor">
            <a:schemeClr val="dk1"/>
          </a:fontRef>
        </p:style>
        <p:txBody>
          <a:bodyPr>
            <a:normAutofit fontScale="90000"/>
          </a:bodyPr>
          <a:lstStyle/>
          <a:p>
            <a:pPr algn="l"/>
            <a:r>
              <a:rPr lang="en-US" sz="2800" b="1" dirty="0" smtClean="0">
                <a:solidFill>
                  <a:srgbClr val="0070C0"/>
                </a:solidFill>
              </a:rPr>
              <a:t>Sodium (Na):</a:t>
            </a:r>
            <a:endParaRPr lang="en-US" sz="2800" b="1" dirty="0">
              <a:solidFill>
                <a:srgbClr val="0070C0"/>
              </a:solidFill>
            </a:endParaRPr>
          </a:p>
        </p:txBody>
      </p:sp>
      <p:sp>
        <p:nvSpPr>
          <p:cNvPr id="3" name="Content Placeholder 2"/>
          <p:cNvSpPr>
            <a:spLocks noGrp="1"/>
          </p:cNvSpPr>
          <p:nvPr>
            <p:ph idx="1"/>
          </p:nvPr>
        </p:nvSpPr>
        <p:spPr>
          <a:xfrm>
            <a:off x="457200" y="1219200"/>
            <a:ext cx="8229600" cy="4906963"/>
          </a:xfrm>
        </p:spPr>
        <p:txBody>
          <a:bodyPr>
            <a:normAutofit/>
          </a:bodyPr>
          <a:lstStyle/>
          <a:p>
            <a:r>
              <a:rPr lang="en-US" sz="2800" b="1" dirty="0" smtClean="0">
                <a:solidFill>
                  <a:srgbClr val="0070C0"/>
                </a:solidFill>
              </a:rPr>
              <a:t>Deficiency symptoms:</a:t>
            </a:r>
          </a:p>
          <a:p>
            <a:r>
              <a:rPr lang="en-US" sz="2800" dirty="0" smtClean="0"/>
              <a:t>Water balance affected</a:t>
            </a:r>
          </a:p>
          <a:p>
            <a:r>
              <a:rPr lang="en-US" sz="2800" dirty="0" smtClean="0"/>
              <a:t>In halophytes, C4 pathway  obstructed</a:t>
            </a:r>
          </a:p>
          <a:p>
            <a:r>
              <a:rPr lang="en-US" sz="2800" dirty="0" smtClean="0"/>
              <a:t>In CAM plants </a:t>
            </a:r>
            <a:r>
              <a:rPr lang="en-US" sz="2800" dirty="0" err="1" smtClean="0"/>
              <a:t>carbondioxide</a:t>
            </a:r>
            <a:r>
              <a:rPr lang="en-US" sz="2800" dirty="0" smtClean="0"/>
              <a:t> fixation  and photosynthesis disturbed </a:t>
            </a:r>
          </a:p>
          <a:p>
            <a:endParaRPr lang="en-US" sz="2800" dirty="0"/>
          </a:p>
        </p:txBody>
      </p:sp>
    </p:spTree>
    <p:extLst>
      <p:ext uri="{BB962C8B-B14F-4D97-AF65-F5344CB8AC3E}">
        <p14:creationId xmlns="" xmlns:p14="http://schemas.microsoft.com/office/powerpoint/2010/main" val="23141713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304800"/>
            <a:ext cx="2057400" cy="762000"/>
          </a:xfrm>
        </p:spPr>
        <p:style>
          <a:lnRef idx="2">
            <a:schemeClr val="accent6"/>
          </a:lnRef>
          <a:fillRef idx="1">
            <a:schemeClr val="lt1"/>
          </a:fillRef>
          <a:effectRef idx="0">
            <a:schemeClr val="accent6"/>
          </a:effectRef>
          <a:fontRef idx="minor">
            <a:schemeClr val="dk1"/>
          </a:fontRef>
        </p:style>
        <p:txBody>
          <a:bodyPr>
            <a:normAutofit/>
          </a:bodyPr>
          <a:lstStyle/>
          <a:p>
            <a:pPr algn="l"/>
            <a:r>
              <a:rPr lang="en-US" sz="2800" b="1" dirty="0" smtClean="0">
                <a:solidFill>
                  <a:srgbClr val="0070C0"/>
                </a:solidFill>
                <a:latin typeface="Times New Roman" panose="02020603050405020304" pitchFamily="18" charset="0"/>
                <a:cs typeface="Times New Roman" panose="02020603050405020304" pitchFamily="18" charset="0"/>
              </a:rPr>
              <a:t>Cobalt (Co)</a:t>
            </a:r>
            <a:endParaRPr lang="en-US" sz="28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b="1" dirty="0">
                <a:solidFill>
                  <a:srgbClr val="0070C0"/>
                </a:solidFill>
                <a:latin typeface="Times New Roman" panose="02020603050405020304" pitchFamily="18" charset="0"/>
                <a:cs typeface="Times New Roman" panose="02020603050405020304" pitchFamily="18" charset="0"/>
              </a:rPr>
              <a:t>Deficiency </a:t>
            </a:r>
            <a:r>
              <a:rPr lang="en-US" sz="2400" b="1" dirty="0" smtClean="0">
                <a:solidFill>
                  <a:srgbClr val="0070C0"/>
                </a:solidFill>
                <a:latin typeface="Times New Roman" panose="02020603050405020304" pitchFamily="18" charset="0"/>
                <a:cs typeface="Times New Roman" panose="02020603050405020304" pitchFamily="18" charset="0"/>
              </a:rPr>
              <a:t>symptoms:</a:t>
            </a:r>
          </a:p>
          <a:p>
            <a:r>
              <a:rPr lang="en-US" sz="2400" dirty="0" smtClean="0">
                <a:latin typeface="Times New Roman" panose="02020603050405020304" pitchFamily="18" charset="0"/>
                <a:cs typeface="Times New Roman" panose="02020603050405020304" pitchFamily="18" charset="0"/>
              </a:rPr>
              <a:t>Nitrogen fixation is hampered in symbiotic organisms</a:t>
            </a:r>
          </a:p>
          <a:p>
            <a:r>
              <a:rPr lang="en-US" sz="2400" dirty="0" err="1" smtClean="0">
                <a:latin typeface="Times New Roman" panose="02020603050405020304" pitchFamily="18" charset="0"/>
                <a:cs typeface="Times New Roman" panose="02020603050405020304" pitchFamily="18" charset="0"/>
              </a:rPr>
              <a:t>Leghaemoglobin</a:t>
            </a:r>
            <a:r>
              <a:rPr lang="en-US" sz="2400" dirty="0" smtClean="0">
                <a:latin typeface="Times New Roman" panose="02020603050405020304" pitchFamily="18" charset="0"/>
                <a:cs typeface="Times New Roman" panose="02020603050405020304" pitchFamily="18" charset="0"/>
              </a:rPr>
              <a:t> metabolism disturbed</a:t>
            </a:r>
          </a:p>
          <a:p>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In </a:t>
            </a:r>
            <a:r>
              <a:rPr lang="en-US" sz="2400" i="1" dirty="0" smtClean="0">
                <a:latin typeface="Times New Roman" panose="02020603050405020304" pitchFamily="18" charset="0"/>
                <a:cs typeface="Times New Roman" panose="02020603050405020304" pitchFamily="18" charset="0"/>
              </a:rPr>
              <a:t>Rhizobium</a:t>
            </a:r>
            <a:r>
              <a:rPr lang="en-US" sz="2400" dirty="0" smtClean="0">
                <a:latin typeface="Times New Roman" panose="02020603050405020304" pitchFamily="18" charset="0"/>
                <a:cs typeface="Times New Roman" panose="02020603050405020304" pitchFamily="18" charset="0"/>
              </a:rPr>
              <a:t> Cobalt deficiency decreases the activity of enzyme ribonucleotide reductase</a:t>
            </a:r>
            <a:endParaRPr lang="en-US" sz="2400" dirty="0"/>
          </a:p>
        </p:txBody>
      </p:sp>
    </p:spTree>
    <p:extLst>
      <p:ext uri="{BB962C8B-B14F-4D97-AF65-F5344CB8AC3E}">
        <p14:creationId xmlns="" xmlns:p14="http://schemas.microsoft.com/office/powerpoint/2010/main" val="35748905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28600"/>
            <a:ext cx="2209800" cy="762000"/>
          </a:xfrm>
        </p:spPr>
        <p:style>
          <a:lnRef idx="2">
            <a:schemeClr val="accent6"/>
          </a:lnRef>
          <a:fillRef idx="1">
            <a:schemeClr val="lt1"/>
          </a:fillRef>
          <a:effectRef idx="0">
            <a:schemeClr val="accent6"/>
          </a:effectRef>
          <a:fontRef idx="minor">
            <a:schemeClr val="dk1"/>
          </a:fontRef>
        </p:style>
        <p:txBody>
          <a:bodyPr>
            <a:noAutofit/>
          </a:bodyPr>
          <a:lstStyle/>
          <a:p>
            <a:pPr algn="l"/>
            <a:r>
              <a:rPr lang="en-US" altLang="en-US" sz="2800" b="1" dirty="0" smtClean="0"/>
              <a:t> </a:t>
            </a:r>
            <a:r>
              <a:rPr lang="en-US" altLang="en-US" sz="2800" b="1" dirty="0"/>
              <a:t>Chlorine (Cl</a:t>
            </a:r>
            <a:r>
              <a:rPr lang="en-US" altLang="en-US" sz="2800" b="1" dirty="0" smtClean="0"/>
              <a:t>)</a:t>
            </a:r>
            <a:endParaRPr lang="en-US" sz="2800" dirty="0"/>
          </a:p>
        </p:txBody>
      </p:sp>
      <p:sp>
        <p:nvSpPr>
          <p:cNvPr id="3" name="Content Placeholder 2"/>
          <p:cNvSpPr>
            <a:spLocks noGrp="1"/>
          </p:cNvSpPr>
          <p:nvPr>
            <p:ph idx="1"/>
          </p:nvPr>
        </p:nvSpPr>
        <p:spPr>
          <a:xfrm>
            <a:off x="457200" y="1066800"/>
            <a:ext cx="8229600" cy="5059363"/>
          </a:xfrm>
        </p:spPr>
        <p:txBody>
          <a:bodyPr>
            <a:normAutofit/>
          </a:bodyPr>
          <a:lstStyle/>
          <a:p>
            <a:r>
              <a:rPr lang="en-US" sz="2400" dirty="0">
                <a:latin typeface="Times New Roman" panose="02020603050405020304" pitchFamily="18" charset="0"/>
                <a:cs typeface="Times New Roman" panose="02020603050405020304" pitchFamily="18" charset="0"/>
              </a:rPr>
              <a:t>Chloride is necessary for gas exchange, photosynthesis and protection against diseases in plants.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Opening of stomata with an </a:t>
            </a:r>
            <a:r>
              <a:rPr lang="en-US" sz="2400" dirty="0">
                <a:latin typeface="Times New Roman" panose="02020603050405020304" pitchFamily="18" charset="0"/>
                <a:cs typeface="Times New Roman" panose="02020603050405020304" pitchFamily="18" charset="0"/>
              </a:rPr>
              <a:t>increase in potassium</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 subsequent increase in chloride balances out the positive charge of the potassium to prevent plant damage.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b="1" dirty="0" smtClean="0">
                <a:solidFill>
                  <a:srgbClr val="0070C0"/>
                </a:solidFill>
                <a:latin typeface="Times New Roman" panose="02020603050405020304" pitchFamily="18" charset="0"/>
                <a:cs typeface="Times New Roman" panose="02020603050405020304" pitchFamily="18" charset="0"/>
              </a:rPr>
              <a:t> Deficiency symptoms:</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inhibits photosynthesis,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disturbs osmotic potential , </a:t>
            </a:r>
          </a:p>
          <a:p>
            <a:r>
              <a:rPr lang="en-US" sz="2400" dirty="0">
                <a:latin typeface="Times New Roman" panose="02020603050405020304" pitchFamily="18" charset="0"/>
                <a:cs typeface="Times New Roman" panose="02020603050405020304" pitchFamily="18" charset="0"/>
              </a:rPr>
              <a:t>o</a:t>
            </a:r>
            <a:r>
              <a:rPr lang="en-US" sz="2400" dirty="0" smtClean="0">
                <a:latin typeface="Times New Roman" panose="02020603050405020304" pitchFamily="18" charset="0"/>
                <a:cs typeface="Times New Roman" panose="02020603050405020304" pitchFamily="18" charset="0"/>
              </a:rPr>
              <a:t>bstructs stomatal opening, threatening </a:t>
            </a:r>
            <a:r>
              <a:rPr lang="en-US" sz="2400" dirty="0">
                <a:latin typeface="Times New Roman" panose="02020603050405020304" pitchFamily="18" charset="0"/>
                <a:cs typeface="Times New Roman" panose="02020603050405020304" pitchFamily="18" charset="0"/>
              </a:rPr>
              <a:t>plant health. </a:t>
            </a: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719476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381000"/>
            <a:ext cx="1752600" cy="685800"/>
          </a:xfrm>
        </p:spPr>
        <p:style>
          <a:lnRef idx="2">
            <a:schemeClr val="accent6"/>
          </a:lnRef>
          <a:fillRef idx="1">
            <a:schemeClr val="lt1"/>
          </a:fillRef>
          <a:effectRef idx="0">
            <a:schemeClr val="accent6"/>
          </a:effectRef>
          <a:fontRef idx="minor">
            <a:schemeClr val="dk1"/>
          </a:fontRef>
        </p:style>
        <p:txBody>
          <a:bodyPr>
            <a:normAutofit/>
          </a:bodyPr>
          <a:lstStyle/>
          <a:p>
            <a:pPr algn="l"/>
            <a:r>
              <a:rPr lang="en-US" sz="2800" b="1" dirty="0" smtClean="0">
                <a:solidFill>
                  <a:srgbClr val="0070C0"/>
                </a:solidFill>
              </a:rPr>
              <a:t>Silicon (Si)</a:t>
            </a:r>
            <a:endParaRPr lang="en-US" sz="2800" b="1" dirty="0">
              <a:solidFill>
                <a:srgbClr val="0070C0"/>
              </a:solidFill>
            </a:endParaRPr>
          </a:p>
        </p:txBody>
      </p:sp>
      <p:sp>
        <p:nvSpPr>
          <p:cNvPr id="3" name="Content Placeholder 2"/>
          <p:cNvSpPr>
            <a:spLocks noGrp="1"/>
          </p:cNvSpPr>
          <p:nvPr>
            <p:ph idx="1"/>
          </p:nvPr>
        </p:nvSpPr>
        <p:spPr/>
        <p:txBody>
          <a:bodyPr>
            <a:normAutofit/>
          </a:bodyPr>
          <a:lstStyle/>
          <a:p>
            <a:r>
              <a:rPr lang="en-US" sz="2800" dirty="0" smtClean="0"/>
              <a:t>In Diatoms silicon deficiency affects the silicified wall formation</a:t>
            </a:r>
          </a:p>
          <a:p>
            <a:r>
              <a:rPr lang="en-US" sz="2800" dirty="0" smtClean="0"/>
              <a:t>Growth of Diatoms is affected adversely</a:t>
            </a:r>
          </a:p>
          <a:p>
            <a:r>
              <a:rPr lang="en-US" sz="2800" dirty="0"/>
              <a:t> </a:t>
            </a:r>
            <a:r>
              <a:rPr lang="en-US" sz="2800" dirty="0" smtClean="0"/>
              <a:t>essential for certain grasses to have naturally high concentration of Si.</a:t>
            </a:r>
            <a:endParaRPr lang="en-US" sz="2800" dirty="0"/>
          </a:p>
        </p:txBody>
      </p:sp>
    </p:spTree>
    <p:extLst>
      <p:ext uri="{BB962C8B-B14F-4D97-AF65-F5344CB8AC3E}">
        <p14:creationId xmlns="" xmlns:p14="http://schemas.microsoft.com/office/powerpoint/2010/main" val="29151716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5"/>
          <p:cNvSpPr>
            <a:spLocks noGrp="1" noChangeArrowheads="1"/>
          </p:cNvSpPr>
          <p:nvPr>
            <p:ph type="title"/>
          </p:nvPr>
        </p:nvSpPr>
        <p:spPr>
          <a:xfrm>
            <a:off x="457200" y="381000"/>
            <a:ext cx="8229600" cy="411163"/>
          </a:xfrm>
        </p:spPr>
        <p:txBody>
          <a:bodyPr>
            <a:normAutofit fontScale="90000"/>
          </a:bodyPr>
          <a:lstStyle/>
          <a:p>
            <a:r>
              <a:rPr lang="en-US" altLang="en-US" sz="2800" b="1"/>
              <a:t>Micronutrient Toxicity on Seed Geranium</a:t>
            </a:r>
          </a:p>
        </p:txBody>
      </p:sp>
      <p:pic>
        <p:nvPicPr>
          <p:cNvPr id="81924" name="Picture 4" descr="micronutrient def"/>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457200" y="1066800"/>
            <a:ext cx="8686800" cy="54356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81927" name="Text Box 7"/>
          <p:cNvSpPr txBox="1">
            <a:spLocks noChangeArrowheads="1"/>
          </p:cNvSpPr>
          <p:nvPr/>
        </p:nvSpPr>
        <p:spPr bwMode="auto">
          <a:xfrm>
            <a:off x="762000" y="1447800"/>
            <a:ext cx="4572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B</a:t>
            </a:r>
          </a:p>
        </p:txBody>
      </p:sp>
      <p:sp>
        <p:nvSpPr>
          <p:cNvPr id="81929" name="Text Box 9"/>
          <p:cNvSpPr txBox="1">
            <a:spLocks noChangeArrowheads="1"/>
          </p:cNvSpPr>
          <p:nvPr/>
        </p:nvSpPr>
        <p:spPr bwMode="auto">
          <a:xfrm>
            <a:off x="685800" y="2057400"/>
            <a:ext cx="7620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Cu</a:t>
            </a:r>
          </a:p>
        </p:txBody>
      </p:sp>
      <p:sp>
        <p:nvSpPr>
          <p:cNvPr id="81930" name="Text Box 10"/>
          <p:cNvSpPr txBox="1">
            <a:spLocks noChangeArrowheads="1"/>
          </p:cNvSpPr>
          <p:nvPr/>
        </p:nvSpPr>
        <p:spPr bwMode="auto">
          <a:xfrm>
            <a:off x="685800" y="2971800"/>
            <a:ext cx="4572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Fe</a:t>
            </a:r>
          </a:p>
        </p:txBody>
      </p:sp>
      <p:sp>
        <p:nvSpPr>
          <p:cNvPr id="81931" name="Text Box 11"/>
          <p:cNvSpPr txBox="1">
            <a:spLocks noChangeArrowheads="1"/>
          </p:cNvSpPr>
          <p:nvPr/>
        </p:nvSpPr>
        <p:spPr bwMode="auto">
          <a:xfrm>
            <a:off x="609600" y="3733800"/>
            <a:ext cx="8382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Mn</a:t>
            </a:r>
          </a:p>
        </p:txBody>
      </p:sp>
      <p:sp>
        <p:nvSpPr>
          <p:cNvPr id="81933" name="Text Box 13"/>
          <p:cNvSpPr txBox="1">
            <a:spLocks noChangeArrowheads="1"/>
          </p:cNvSpPr>
          <p:nvPr/>
        </p:nvSpPr>
        <p:spPr bwMode="auto">
          <a:xfrm>
            <a:off x="609600" y="4495800"/>
            <a:ext cx="5873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Mo</a:t>
            </a:r>
          </a:p>
        </p:txBody>
      </p:sp>
      <p:sp>
        <p:nvSpPr>
          <p:cNvPr id="81934" name="Text Box 14"/>
          <p:cNvSpPr txBox="1">
            <a:spLocks noChangeArrowheads="1"/>
          </p:cNvSpPr>
          <p:nvPr/>
        </p:nvSpPr>
        <p:spPr bwMode="auto">
          <a:xfrm>
            <a:off x="609600" y="5257800"/>
            <a:ext cx="6096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Zn</a:t>
            </a:r>
          </a:p>
        </p:txBody>
      </p:sp>
      <p:sp>
        <p:nvSpPr>
          <p:cNvPr id="81935" name="Text Box 15"/>
          <p:cNvSpPr txBox="1">
            <a:spLocks noChangeArrowheads="1"/>
          </p:cNvSpPr>
          <p:nvPr/>
        </p:nvSpPr>
        <p:spPr bwMode="auto">
          <a:xfrm>
            <a:off x="3886200" y="6324600"/>
            <a:ext cx="24384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Concentration (mM)</a:t>
            </a:r>
          </a:p>
        </p:txBody>
      </p:sp>
      <p:sp>
        <p:nvSpPr>
          <p:cNvPr id="81936" name="Text Box 16"/>
          <p:cNvSpPr txBox="1">
            <a:spLocks noChangeArrowheads="1"/>
          </p:cNvSpPr>
          <p:nvPr/>
        </p:nvSpPr>
        <p:spPr bwMode="auto">
          <a:xfrm>
            <a:off x="1295400" y="6096000"/>
            <a:ext cx="7620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Cont</a:t>
            </a:r>
          </a:p>
        </p:txBody>
      </p:sp>
      <p:sp>
        <p:nvSpPr>
          <p:cNvPr id="81937" name="Text Box 17"/>
          <p:cNvSpPr txBox="1">
            <a:spLocks noChangeArrowheads="1"/>
          </p:cNvSpPr>
          <p:nvPr/>
        </p:nvSpPr>
        <p:spPr bwMode="auto">
          <a:xfrm>
            <a:off x="2384425" y="6019800"/>
            <a:ext cx="7397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81938" name="Text Box 18"/>
          <p:cNvSpPr txBox="1">
            <a:spLocks noChangeArrowheads="1"/>
          </p:cNvSpPr>
          <p:nvPr/>
        </p:nvSpPr>
        <p:spPr bwMode="auto">
          <a:xfrm>
            <a:off x="2438400" y="6019800"/>
            <a:ext cx="60960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t>0.25</a:t>
            </a:r>
          </a:p>
        </p:txBody>
      </p:sp>
      <p:sp>
        <p:nvSpPr>
          <p:cNvPr id="81939" name="Text Box 19"/>
          <p:cNvSpPr txBox="1">
            <a:spLocks noChangeArrowheads="1"/>
          </p:cNvSpPr>
          <p:nvPr/>
        </p:nvSpPr>
        <p:spPr bwMode="auto">
          <a:xfrm>
            <a:off x="3352800" y="6019800"/>
            <a:ext cx="68580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t>0.5</a:t>
            </a:r>
          </a:p>
        </p:txBody>
      </p:sp>
      <p:sp>
        <p:nvSpPr>
          <p:cNvPr id="81940" name="Text Box 20"/>
          <p:cNvSpPr txBox="1">
            <a:spLocks noChangeArrowheads="1"/>
          </p:cNvSpPr>
          <p:nvPr/>
        </p:nvSpPr>
        <p:spPr bwMode="auto">
          <a:xfrm>
            <a:off x="4267200" y="6019800"/>
            <a:ext cx="4572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a:t>
            </a:r>
          </a:p>
        </p:txBody>
      </p:sp>
      <p:sp>
        <p:nvSpPr>
          <p:cNvPr id="81941" name="Text Box 21"/>
          <p:cNvSpPr txBox="1">
            <a:spLocks noChangeArrowheads="1"/>
          </p:cNvSpPr>
          <p:nvPr/>
        </p:nvSpPr>
        <p:spPr bwMode="auto">
          <a:xfrm>
            <a:off x="5181600" y="6019800"/>
            <a:ext cx="3810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a:t>
            </a:r>
          </a:p>
        </p:txBody>
      </p:sp>
      <p:sp>
        <p:nvSpPr>
          <p:cNvPr id="81942" name="Text Box 22"/>
          <p:cNvSpPr txBox="1">
            <a:spLocks noChangeArrowheads="1"/>
          </p:cNvSpPr>
          <p:nvPr/>
        </p:nvSpPr>
        <p:spPr bwMode="auto">
          <a:xfrm>
            <a:off x="5943600" y="6019800"/>
            <a:ext cx="5334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3</a:t>
            </a:r>
          </a:p>
        </p:txBody>
      </p:sp>
      <p:sp>
        <p:nvSpPr>
          <p:cNvPr id="81943" name="Text Box 23"/>
          <p:cNvSpPr txBox="1">
            <a:spLocks noChangeArrowheads="1"/>
          </p:cNvSpPr>
          <p:nvPr/>
        </p:nvSpPr>
        <p:spPr bwMode="auto">
          <a:xfrm>
            <a:off x="6705600" y="6019800"/>
            <a:ext cx="4572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4</a:t>
            </a:r>
          </a:p>
        </p:txBody>
      </p:sp>
      <p:sp>
        <p:nvSpPr>
          <p:cNvPr id="81944" name="Text Box 24"/>
          <p:cNvSpPr txBox="1">
            <a:spLocks noChangeArrowheads="1"/>
          </p:cNvSpPr>
          <p:nvPr/>
        </p:nvSpPr>
        <p:spPr bwMode="auto">
          <a:xfrm>
            <a:off x="7467600" y="6019800"/>
            <a:ext cx="3048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5</a:t>
            </a:r>
          </a:p>
        </p:txBody>
      </p:sp>
      <p:sp>
        <p:nvSpPr>
          <p:cNvPr id="81945" name="Text Box 25"/>
          <p:cNvSpPr txBox="1">
            <a:spLocks noChangeArrowheads="1"/>
          </p:cNvSpPr>
          <p:nvPr/>
        </p:nvSpPr>
        <p:spPr bwMode="auto">
          <a:xfrm>
            <a:off x="8153400" y="6019800"/>
            <a:ext cx="3810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6</a:t>
            </a:r>
          </a:p>
        </p:txBody>
      </p:sp>
    </p:spTree>
    <p:extLst>
      <p:ext uri="{BB962C8B-B14F-4D97-AF65-F5344CB8AC3E}">
        <p14:creationId xmlns="" xmlns:p14="http://schemas.microsoft.com/office/powerpoint/2010/main" val="16357749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C:\Work\Courses\BIOL101\Lecture16\360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047750"/>
            <a:ext cx="9144000" cy="4762500"/>
          </a:xfrm>
          <a:prstGeom prst="rect">
            <a:avLst/>
          </a:prstGeom>
          <a:noFill/>
          <a:extLst>
            <a:ext uri="{909E8E84-426E-40DD-AFC4-6F175D3DCCD1}">
              <a14:hiddenFill xmlns="" xmlns:a14="http://schemas.microsoft.com/office/drawing/2010/main">
                <a:solidFill>
                  <a:srgbClr val="FFFFFF"/>
                </a:solidFill>
              </a14:hiddenFill>
            </a:ext>
          </a:extLst>
        </p:spPr>
      </p:pic>
      <p:sp>
        <p:nvSpPr>
          <p:cNvPr id="6149" name="Rectangle 5"/>
          <p:cNvSpPr>
            <a:spLocks noGrp="1" noChangeArrowheads="1"/>
          </p:cNvSpPr>
          <p:nvPr>
            <p:ph type="title" idx="4294967295"/>
          </p:nvPr>
        </p:nvSpPr>
        <p:spPr>
          <a:xfrm>
            <a:off x="0" y="0"/>
            <a:ext cx="9144000" cy="1143000"/>
          </a:xfrm>
        </p:spPr>
        <p:txBody>
          <a:bodyPr>
            <a:normAutofit fontScale="90000"/>
          </a:bodyPr>
          <a:lstStyle/>
          <a:p>
            <a:r>
              <a:rPr lang="en-US" altLang="en-US" sz="3600" b="1" dirty="0">
                <a:solidFill>
                  <a:srgbClr val="FF0000"/>
                </a:solidFill>
              </a:rPr>
              <a:t>Uptake of water and nutrients by roots</a:t>
            </a:r>
            <a:r>
              <a:rPr lang="en-US" altLang="en-US" sz="3600" b="1" dirty="0">
                <a:solidFill>
                  <a:srgbClr val="FFFF66"/>
                </a:solidFill>
              </a:rPr>
              <a:t/>
            </a:r>
            <a:br>
              <a:rPr lang="en-US" altLang="en-US" sz="3600" b="1" dirty="0">
                <a:solidFill>
                  <a:srgbClr val="FFFF66"/>
                </a:solidFill>
              </a:rPr>
            </a:br>
            <a:endParaRPr lang="en-US" altLang="en-US" sz="3600" b="1" dirty="0">
              <a:solidFill>
                <a:srgbClr val="FFFF66"/>
              </a:solidFill>
            </a:endParaRPr>
          </a:p>
        </p:txBody>
      </p:sp>
    </p:spTree>
    <p:extLst>
      <p:ext uri="{BB962C8B-B14F-4D97-AF65-F5344CB8AC3E}">
        <p14:creationId xmlns="" xmlns:p14="http://schemas.microsoft.com/office/powerpoint/2010/main" val="2428997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normAutofit/>
          </a:bodyPr>
          <a:lstStyle/>
          <a:p>
            <a:r>
              <a:rPr lang="en-US" sz="6000" dirty="0" smtClean="0">
                <a:latin typeface="Lucida Calligraphy" pitchFamily="66" charset="0"/>
              </a:rPr>
              <a:t>Thank you……</a:t>
            </a:r>
            <a:endParaRPr lang="en-US" sz="6000" dirty="0">
              <a:latin typeface="Lucida Calligraphy"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609</TotalTime>
  <Words>1472</Words>
  <Application>Microsoft Office PowerPoint</Application>
  <PresentationFormat>On-screen Show (4:3)</PresentationFormat>
  <Paragraphs>366</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   Mineral nutrition in plants (Macro and Micro nutrients)    </vt:lpstr>
      <vt:lpstr>Mineral Nutrition in plants</vt:lpstr>
      <vt:lpstr> Criteria of essentiality:   </vt:lpstr>
      <vt:lpstr>Classifying mineral nutrients</vt:lpstr>
      <vt:lpstr> Carbon, hydrogen and oxygen: </vt:lpstr>
      <vt:lpstr>Slide 6</vt:lpstr>
      <vt:lpstr>Slide 7</vt:lpstr>
      <vt:lpstr>Nitrogen (N) Deficiency Symptoms</vt:lpstr>
      <vt:lpstr> Phosphorus (P)</vt:lpstr>
      <vt:lpstr>Slide 10</vt:lpstr>
      <vt:lpstr>  Potassium (K)</vt:lpstr>
      <vt:lpstr>Slide 12</vt:lpstr>
      <vt:lpstr>Leaf Margin Necrosis in Poinsettia Potassium (K) Deficiency</vt:lpstr>
      <vt:lpstr>Macronutrients N, P, K Deficiencies: Leaf Lettuce</vt:lpstr>
      <vt:lpstr>Macronutrient Deficiencies: Beans</vt:lpstr>
      <vt:lpstr>  Calcium (Ca)  </vt:lpstr>
      <vt:lpstr>Slide 17</vt:lpstr>
      <vt:lpstr>Blossom End Rot of Tomato: Calcium Deficiency</vt:lpstr>
      <vt:lpstr>Influence of Calcium on Root Induction on Rose Cuttings</vt:lpstr>
      <vt:lpstr> Magnesium (Mg)</vt:lpstr>
      <vt:lpstr>Slide 21</vt:lpstr>
      <vt:lpstr>Magnesium (Mg) Deficiency on Poinsettia</vt:lpstr>
      <vt:lpstr>Sulphur (S)</vt:lpstr>
      <vt:lpstr>Slide 24</vt:lpstr>
      <vt:lpstr>Micronutrients</vt:lpstr>
      <vt:lpstr>Iron (Fe) </vt:lpstr>
      <vt:lpstr>Remedy for iron chlorosis: </vt:lpstr>
      <vt:lpstr>Iron (Fe) Deficiency Symptoms</vt:lpstr>
      <vt:lpstr> Manganese (Mn)  </vt:lpstr>
      <vt:lpstr>  Boron (B)    </vt:lpstr>
      <vt:lpstr>Slide 31</vt:lpstr>
      <vt:lpstr>Slide 32</vt:lpstr>
      <vt:lpstr>  Zinc (Zn):  </vt:lpstr>
      <vt:lpstr>   Molybdenum (Mo)    </vt:lpstr>
      <vt:lpstr>Slide 35</vt:lpstr>
      <vt:lpstr> </vt:lpstr>
      <vt:lpstr> Copper (Cu) </vt:lpstr>
      <vt:lpstr>Slide 38</vt:lpstr>
      <vt:lpstr>Slide 39</vt:lpstr>
      <vt:lpstr>Sodium (Na):</vt:lpstr>
      <vt:lpstr>Cobalt (Co)</vt:lpstr>
      <vt:lpstr> Chlorine (Cl)</vt:lpstr>
      <vt:lpstr>Silicon (Si)</vt:lpstr>
      <vt:lpstr>Micronutrient Toxicity on Seed Geranium</vt:lpstr>
      <vt:lpstr>Uptake of water and nutrients by roots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Ingle</dc:creator>
  <cp:lastModifiedBy>lenovo</cp:lastModifiedBy>
  <cp:revision>64</cp:revision>
  <dcterms:created xsi:type="dcterms:W3CDTF">2016-06-27T16:53:19Z</dcterms:created>
  <dcterms:modified xsi:type="dcterms:W3CDTF">2022-09-21T04:31:04Z</dcterms:modified>
</cp:coreProperties>
</file>