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88" r:id="rId3"/>
    <p:sldId id="291" r:id="rId4"/>
    <p:sldId id="295" r:id="rId5"/>
    <p:sldId id="292" r:id="rId6"/>
    <p:sldId id="293" r:id="rId7"/>
    <p:sldId id="294" r:id="rId8"/>
    <p:sldId id="289" r:id="rId9"/>
    <p:sldId id="298" r:id="rId10"/>
    <p:sldId id="259" r:id="rId11"/>
    <p:sldId id="261" r:id="rId12"/>
    <p:sldId id="262" r:id="rId13"/>
    <p:sldId id="299" r:id="rId14"/>
    <p:sldId id="260" r:id="rId15"/>
    <p:sldId id="267" r:id="rId16"/>
    <p:sldId id="300" r:id="rId17"/>
    <p:sldId id="296" r:id="rId1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CC3300"/>
    <a:srgbClr val="FF99FF"/>
    <a:srgbClr val="00FFFF"/>
    <a:srgbClr val="006600"/>
    <a:srgbClr val="FF0000"/>
    <a:srgbClr val="66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5222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4198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222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223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5223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152657C3-01AB-4E14-B3FC-A3F0584C9F59}"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endParaRPr lang="en-IN" smtClean="0"/>
          </a:p>
        </p:txBody>
      </p:sp>
      <p:sp>
        <p:nvSpPr>
          <p:cNvPr id="43012" name="Slide Number Placeholder 3"/>
          <p:cNvSpPr>
            <a:spLocks noGrp="1"/>
          </p:cNvSpPr>
          <p:nvPr>
            <p:ph type="sldNum" sz="quarter" idx="5"/>
          </p:nvPr>
        </p:nvSpPr>
        <p:spPr>
          <a:noFill/>
        </p:spPr>
        <p:txBody>
          <a:bodyPr/>
          <a:lstStyle/>
          <a:p>
            <a:fld id="{C0099DC4-B113-4E7F-8E12-102E9F1D84EF}" type="slidenum">
              <a:rPr lang="en-US" smtClean="0"/>
              <a:pPr/>
              <a:t>1</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F726143-3CC9-477C-85F6-85CA71DBB34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B493343-BAF1-4EAB-BE6E-91F3F2797F2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F6702CD-8A40-4DC3-BD0F-353A954DE2C2}"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7EE3057-C948-4539-87E3-590BD648F5A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31F118F-C23F-4D39-9DEC-72FD8C081A30}"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EBDD238F-50F9-4550-AABE-99859D66FB2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937D47C-C589-43C0-9E54-1DE8329D79C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06C59B1-6B8C-47D9-88C0-0BED8AAFA43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53F74D6-CB59-4BCF-A4E1-72B23BC885E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0FD6602-B03B-4D04-BEDE-EA248F9E10AD}"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EE97FA6-09CF-4376-B55D-FBC802AD6758}"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IN"/>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C7E80A2-D8A2-446F-B611-F5D358E0C84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6729723D-92BD-472F-8631-179294073D5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r>
              <a:rPr lang="en-US" sz="6600" b="1" smtClean="0">
                <a:solidFill>
                  <a:srgbClr val="006600"/>
                </a:solidFill>
                <a:latin typeface="Century Gothic" pitchFamily="34" charset="0"/>
              </a:rPr>
              <a:t>Mineral Nutrition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81000"/>
            <a:ext cx="8534400" cy="6172200"/>
          </a:xfrm>
        </p:spPr>
        <p:txBody>
          <a:bodyPr/>
          <a:lstStyle/>
          <a:p>
            <a:pPr marL="0" indent="0" algn="just" eaLnBrk="1" hangingPunct="1">
              <a:buFontTx/>
              <a:buNone/>
              <a:defRPr/>
            </a:pPr>
            <a:r>
              <a:rPr lang="en-IN" sz="2200" dirty="0" smtClean="0">
                <a:solidFill>
                  <a:srgbClr val="FF0000"/>
                </a:solidFill>
              </a:rPr>
              <a:t>The basic needs of all living organisms are essentially the same. They require macromolecules, such as carbohydrates, proteins and fats, and water and minerals for their growth and development.</a:t>
            </a:r>
          </a:p>
          <a:p>
            <a:pPr eaLnBrk="1" hangingPunct="1">
              <a:buFontTx/>
              <a:buNone/>
              <a:defRPr/>
            </a:pPr>
            <a:endParaRPr lang="en-IN" sz="1050" dirty="0" smtClean="0"/>
          </a:p>
          <a:p>
            <a:pPr marL="0" indent="0" algn="just" eaLnBrk="1" hangingPunct="1">
              <a:buFontTx/>
              <a:buNone/>
              <a:defRPr/>
            </a:pPr>
            <a:r>
              <a:rPr lang="en-US" sz="2200" dirty="0" smtClean="0">
                <a:solidFill>
                  <a:srgbClr val="002060"/>
                </a:solidFill>
              </a:rPr>
              <a:t>Green plants are autotrophic in the sense that they are independent of outside sources of organic substances. They require inorganic matter from outside and synthesize their own organic matter. </a:t>
            </a:r>
          </a:p>
          <a:p>
            <a:pPr marL="0" indent="0" algn="just" eaLnBrk="1" hangingPunct="1">
              <a:buFontTx/>
              <a:buNone/>
              <a:defRPr/>
            </a:pPr>
            <a:endParaRPr lang="en-US" sz="1200" dirty="0" smtClean="0"/>
          </a:p>
          <a:p>
            <a:pPr marL="0" indent="0" algn="just" eaLnBrk="1" hangingPunct="1">
              <a:buFontTx/>
              <a:buNone/>
              <a:defRPr/>
            </a:pPr>
            <a:r>
              <a:rPr lang="en-US" sz="2200" dirty="0" smtClean="0">
                <a:solidFill>
                  <a:srgbClr val="FF0000"/>
                </a:solidFill>
              </a:rPr>
              <a:t>Since the inorganic elements required by the plants are chiefly obtained from the soil, where they are present in the form of minerals, they are called elements or mineral elements. Such nutrition is called mineral nutrition.</a:t>
            </a:r>
            <a:endParaRPr lang="en-IN" sz="2200" dirty="0" smtClean="0">
              <a:solidFill>
                <a:srgbClr val="FF0000"/>
              </a:solidFill>
            </a:endParaRPr>
          </a:p>
          <a:p>
            <a:pPr eaLnBrk="1" hangingPunct="1">
              <a:buFontTx/>
              <a:buNone/>
              <a:defRPr/>
            </a:pPr>
            <a:r>
              <a:rPr lang="en-IN" sz="2000" dirty="0" smtClean="0"/>
              <a:t>Mineral nutrition focuses primarily on –</a:t>
            </a:r>
          </a:p>
          <a:p>
            <a:pPr eaLnBrk="1" hangingPunct="1">
              <a:buFontTx/>
              <a:buNone/>
              <a:defRPr/>
            </a:pPr>
            <a:endParaRPr lang="en-IN" sz="100" dirty="0" smtClean="0"/>
          </a:p>
          <a:p>
            <a:pPr algn="just" eaLnBrk="1" hangingPunct="1">
              <a:buFont typeface="Wingdings" pitchFamily="2" charset="2"/>
              <a:buChar char="Ø"/>
              <a:defRPr/>
            </a:pPr>
            <a:r>
              <a:rPr lang="en-IN" sz="2000" dirty="0" smtClean="0"/>
              <a:t>Essential macro and micro elements and their role in plants (deficiency, symptoms, disease and functions)</a:t>
            </a:r>
            <a:endParaRPr lang="en-IN" sz="2000" b="1" dirty="0" smtClean="0"/>
          </a:p>
          <a:p>
            <a:pPr algn="just" eaLnBrk="1" hangingPunct="1">
              <a:buFont typeface="Wingdings" pitchFamily="2" charset="2"/>
              <a:buChar char="Ø"/>
              <a:defRPr/>
            </a:pPr>
            <a:r>
              <a:rPr lang="en-IN" sz="2000" dirty="0" smtClean="0"/>
              <a:t>Inorganic plant nutrition (study the methods to identify elements essential to growth and development of plants and the criteria for establishing the essentiality).</a:t>
            </a:r>
          </a:p>
          <a:p>
            <a:pPr eaLnBrk="1" hangingPunct="1">
              <a:buFont typeface="Wingdings" pitchFamily="2" charset="2"/>
              <a:buChar char="Ø"/>
              <a:defRPr/>
            </a:pPr>
            <a:endParaRPr lang="en-IN" sz="2000" dirty="0" smtClean="0"/>
          </a:p>
          <a:p>
            <a:pPr eaLnBrk="1" hangingPunct="1">
              <a:buFontTx/>
              <a:buNone/>
              <a:defRPr/>
            </a:pPr>
            <a:endParaRPr lang="en-IN" sz="20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lide(fromBottom)">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slide(fromBottom)">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checkerboard(across)">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slide(fromBottom)">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slide(fromBottom)">
                                      <p:cBhvr>
                                        <p:cTn id="3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228600" y="350838"/>
            <a:ext cx="8458200" cy="411162"/>
          </a:xfrm>
        </p:spPr>
        <p:txBody>
          <a:bodyPr/>
          <a:lstStyle/>
          <a:p>
            <a:pPr eaLnBrk="1" hangingPunct="1"/>
            <a:r>
              <a:rPr lang="en-IN" sz="2400" b="1" smtClean="0">
                <a:solidFill>
                  <a:srgbClr val="00B050"/>
                </a:solidFill>
              </a:rPr>
              <a:t>ESSENTIAL MINERAL ELEMENTS</a:t>
            </a:r>
            <a:r>
              <a:rPr lang="en-IN" sz="4000" b="1" smtClean="0">
                <a:solidFill>
                  <a:schemeClr val="tx1"/>
                </a:solidFill>
              </a:rPr>
              <a:t/>
            </a:r>
            <a:br>
              <a:rPr lang="en-IN" sz="4000" b="1" smtClean="0">
                <a:solidFill>
                  <a:schemeClr val="tx1"/>
                </a:solidFill>
              </a:rPr>
            </a:br>
            <a:endParaRPr lang="en-IN" sz="2800" smtClean="0"/>
          </a:p>
        </p:txBody>
      </p:sp>
      <p:sp>
        <p:nvSpPr>
          <p:cNvPr id="5" name="Content Placeholder 4"/>
          <p:cNvSpPr>
            <a:spLocks noGrp="1"/>
          </p:cNvSpPr>
          <p:nvPr>
            <p:ph idx="1"/>
          </p:nvPr>
        </p:nvSpPr>
        <p:spPr>
          <a:xfrm>
            <a:off x="228600" y="762000"/>
            <a:ext cx="8458200" cy="4525963"/>
          </a:xfrm>
        </p:spPr>
        <p:txBody>
          <a:bodyPr/>
          <a:lstStyle/>
          <a:p>
            <a:pPr marL="0" indent="0" algn="just" eaLnBrk="1" hangingPunct="1">
              <a:lnSpc>
                <a:spcPct val="150000"/>
              </a:lnSpc>
              <a:buFont typeface="Wingdings" pitchFamily="2" charset="2"/>
              <a:buChar char="Ø"/>
              <a:defRPr/>
            </a:pPr>
            <a:r>
              <a:rPr lang="en-IN" sz="2000" dirty="0" smtClean="0"/>
              <a:t> Most of the minerals present in soil can enter plants through roots. </a:t>
            </a:r>
          </a:p>
          <a:p>
            <a:pPr marL="179388" indent="-179388" algn="just" eaLnBrk="1" hangingPunct="1">
              <a:lnSpc>
                <a:spcPct val="150000"/>
              </a:lnSpc>
              <a:buFont typeface="Wingdings" pitchFamily="2" charset="2"/>
              <a:buChar char="Ø"/>
              <a:defRPr/>
            </a:pPr>
            <a:r>
              <a:rPr lang="en-IN" sz="2000" dirty="0" smtClean="0"/>
              <a:t> In fact, </a:t>
            </a:r>
            <a:r>
              <a:rPr lang="en-IN" sz="2000" dirty="0" smtClean="0">
                <a:solidFill>
                  <a:srgbClr val="FF0000"/>
                </a:solidFill>
              </a:rPr>
              <a:t>more than 60 elements of the 105 discovered </a:t>
            </a:r>
            <a:r>
              <a:rPr lang="en-IN" sz="2000" dirty="0" smtClean="0"/>
              <a:t>so far are found in different plants. </a:t>
            </a:r>
          </a:p>
          <a:p>
            <a:pPr marL="179388" indent="-179388" algn="just" eaLnBrk="1" hangingPunct="1">
              <a:lnSpc>
                <a:spcPct val="150000"/>
              </a:lnSpc>
              <a:buFont typeface="Wingdings" pitchFamily="2" charset="2"/>
              <a:buChar char="Ø"/>
              <a:defRPr/>
            </a:pPr>
            <a:r>
              <a:rPr lang="en-IN" sz="2000" dirty="0" smtClean="0"/>
              <a:t> Some plant species accumulate selenium, some others gold, while some plants growing near nuclear test sites take up radioactive strontium.</a:t>
            </a:r>
          </a:p>
          <a:p>
            <a:pPr marL="269875" indent="-269875" algn="just" eaLnBrk="1" hangingPunct="1">
              <a:lnSpc>
                <a:spcPct val="150000"/>
              </a:lnSpc>
              <a:buFont typeface="Wingdings" pitchFamily="2" charset="2"/>
              <a:buChar char="Ø"/>
              <a:defRPr/>
            </a:pPr>
            <a:r>
              <a:rPr lang="en-IN" sz="2000" dirty="0" smtClean="0"/>
              <a:t>There are techniques that are able to detect the minerals even at a very low concentration (10-8 g/</a:t>
            </a:r>
            <a:r>
              <a:rPr lang="en-IN" sz="2000" dirty="0" err="1" smtClean="0"/>
              <a:t>mL</a:t>
            </a:r>
            <a:r>
              <a:rPr lang="en-IN" sz="2000" dirty="0" smtClean="0"/>
              <a:t>). </a:t>
            </a:r>
          </a:p>
          <a:p>
            <a:pPr marL="269875" indent="-269875" algn="just" eaLnBrk="1" hangingPunct="1">
              <a:lnSpc>
                <a:spcPct val="150000"/>
              </a:lnSpc>
              <a:buFont typeface="Wingdings" pitchFamily="2" charset="2"/>
              <a:buChar char="Ø"/>
              <a:defRPr/>
            </a:pPr>
            <a:r>
              <a:rPr lang="en-IN" sz="2000" dirty="0" smtClean="0"/>
              <a:t>The question is, whether all the diverse mineral elements present </a:t>
            </a:r>
            <a:r>
              <a:rPr lang="en-IN" sz="2000" dirty="0" smtClean="0"/>
              <a:t>in </a:t>
            </a:r>
            <a:r>
              <a:rPr lang="en-IN" sz="2000" dirty="0" smtClean="0"/>
              <a:t>soil, for example, gold and selenium etc. are really necessary for plants? How do we decide what is essential for plants and what is not?</a:t>
            </a:r>
            <a:endParaRPr lang="en-IN"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checkerboard(across)">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checkerboard(across)">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checkerboard(across)">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checkerboard(across)">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checkerboard(across)">
                                      <p:cBhvr>
                                        <p:cTn id="2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57200" y="76200"/>
            <a:ext cx="8229600" cy="639763"/>
          </a:xfrm>
        </p:spPr>
        <p:txBody>
          <a:bodyPr/>
          <a:lstStyle/>
          <a:p>
            <a:r>
              <a:rPr lang="en-US" sz="2400" b="1" smtClean="0">
                <a:solidFill>
                  <a:srgbClr val="006600"/>
                </a:solidFill>
              </a:rPr>
              <a:t>FUNCTIONS OF MINERAL ELEMENTS IN PLANTS</a:t>
            </a:r>
            <a:endParaRPr lang="en-IN" sz="2400" b="1" smtClean="0">
              <a:solidFill>
                <a:srgbClr val="006600"/>
              </a:solidFill>
            </a:endParaRPr>
          </a:p>
        </p:txBody>
      </p:sp>
      <p:sp>
        <p:nvSpPr>
          <p:cNvPr id="5123" name="Content Placeholder 2"/>
          <p:cNvSpPr>
            <a:spLocks noGrp="1"/>
          </p:cNvSpPr>
          <p:nvPr>
            <p:ph idx="1"/>
          </p:nvPr>
        </p:nvSpPr>
        <p:spPr>
          <a:xfrm>
            <a:off x="228600" y="838200"/>
            <a:ext cx="8686800" cy="5181600"/>
          </a:xfrm>
        </p:spPr>
        <p:txBody>
          <a:bodyPr/>
          <a:lstStyle/>
          <a:p>
            <a:pPr marL="457200" indent="-457200" algn="just">
              <a:buFontTx/>
              <a:buAutoNum type="arabicPeriod"/>
            </a:pPr>
            <a:r>
              <a:rPr lang="en-US" sz="2000" b="1" smtClean="0">
                <a:solidFill>
                  <a:srgbClr val="C00000"/>
                </a:solidFill>
              </a:rPr>
              <a:t>Constituents of Plant body</a:t>
            </a:r>
            <a:r>
              <a:rPr lang="en-US" sz="2000" smtClean="0"/>
              <a:t>: Permanent constituents of molecules found in the protoplasm and cell wall. Eg. Sulphur in Protein, Magnesium in Chlorophyll; C, H &amp; O</a:t>
            </a:r>
            <a:r>
              <a:rPr lang="en-US" sz="1600" smtClean="0"/>
              <a:t>2</a:t>
            </a:r>
            <a:r>
              <a:rPr lang="en-US" sz="2000" smtClean="0"/>
              <a:t> are used in carbohydrate production.</a:t>
            </a:r>
          </a:p>
          <a:p>
            <a:pPr marL="457200" indent="-457200" algn="just">
              <a:buFontTx/>
              <a:buAutoNum type="arabicPeriod"/>
            </a:pPr>
            <a:r>
              <a:rPr lang="en-US" sz="2000" b="1" smtClean="0">
                <a:solidFill>
                  <a:srgbClr val="C00000"/>
                </a:solidFill>
              </a:rPr>
              <a:t>Influence in the Osmotic pressure of cells</a:t>
            </a:r>
            <a:r>
              <a:rPr lang="en-US" sz="2000" smtClean="0"/>
              <a:t>: Plant cells contain dissolved mineral salts in their cell sap, which influence their osmotic pressure.</a:t>
            </a:r>
          </a:p>
          <a:p>
            <a:pPr marL="457200" indent="-457200" algn="just">
              <a:buFontTx/>
              <a:buAutoNum type="arabicPeriod"/>
            </a:pPr>
            <a:r>
              <a:rPr lang="en-US" sz="2000" b="1" smtClean="0">
                <a:solidFill>
                  <a:srgbClr val="C00000"/>
                </a:solidFill>
              </a:rPr>
              <a:t>Acidity and buffer action</a:t>
            </a:r>
            <a:r>
              <a:rPr lang="en-US" sz="2000" smtClean="0"/>
              <a:t>: Mineral elements affects the H-ion concentration.</a:t>
            </a:r>
          </a:p>
          <a:p>
            <a:pPr marL="457200" indent="-457200" algn="just">
              <a:buFontTx/>
              <a:buAutoNum type="arabicPeriod"/>
            </a:pPr>
            <a:r>
              <a:rPr lang="en-US" sz="2000" b="1" smtClean="0">
                <a:solidFill>
                  <a:srgbClr val="C00000"/>
                </a:solidFill>
              </a:rPr>
              <a:t>Permeability of cytoplasmic membrane</a:t>
            </a:r>
            <a:r>
              <a:rPr lang="en-US" sz="2000" smtClean="0"/>
              <a:t>: It is affected by the presence of various cations and anions in the external medium. </a:t>
            </a:r>
          </a:p>
          <a:p>
            <a:pPr marL="457200" indent="-457200" algn="just">
              <a:buFontTx/>
              <a:buAutoNum type="arabicPeriod"/>
            </a:pPr>
            <a:r>
              <a:rPr lang="en-US" sz="2000" b="1" smtClean="0">
                <a:solidFill>
                  <a:srgbClr val="C00000"/>
                </a:solidFill>
              </a:rPr>
              <a:t>Toxic effects</a:t>
            </a:r>
            <a:r>
              <a:rPr lang="en-US" sz="2000" smtClean="0"/>
              <a:t>: Many mineral elements in their ionic form have marked toxic effect upon protoplasm. Eg. Arsenic, Mercury, etc. </a:t>
            </a:r>
          </a:p>
          <a:p>
            <a:pPr marL="457200" indent="-457200" algn="just">
              <a:buFontTx/>
              <a:buAutoNum type="arabicPeriod"/>
            </a:pPr>
            <a:r>
              <a:rPr lang="en-US" sz="2000" b="1" smtClean="0">
                <a:solidFill>
                  <a:srgbClr val="C00000"/>
                </a:solidFill>
              </a:rPr>
              <a:t>Catalytic effects</a:t>
            </a:r>
            <a:r>
              <a:rPr lang="en-US" sz="2000" smtClean="0"/>
              <a:t>: Several minerals participate in catalytic systems  of plants. </a:t>
            </a:r>
          </a:p>
          <a:p>
            <a:pPr marL="457200" indent="-457200" algn="just">
              <a:buFontTx/>
              <a:buAutoNum type="arabicPeriod"/>
            </a:pPr>
            <a:r>
              <a:rPr lang="en-US" sz="2000" b="1" smtClean="0">
                <a:solidFill>
                  <a:srgbClr val="C00000"/>
                </a:solidFill>
              </a:rPr>
              <a:t>Antagonistic effects</a:t>
            </a:r>
            <a:r>
              <a:rPr lang="en-US" sz="2000" smtClean="0"/>
              <a:t>: Some of the mineral elements antagonise the usual effects of other elements. </a:t>
            </a:r>
            <a:endParaRPr lang="en-IN" sz="200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slide(fromBottom)">
                                      <p:cBhvr>
                                        <p:cTn id="7" dur="500"/>
                                        <p:tgtEl>
                                          <p:spTgt spid="51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5123">
                                            <p:txEl>
                                              <p:pRg st="1" end="1"/>
                                            </p:txEl>
                                          </p:spTgt>
                                        </p:tgtEl>
                                        <p:attrNameLst>
                                          <p:attrName>style.visibility</p:attrName>
                                        </p:attrNameLst>
                                      </p:cBhvr>
                                      <p:to>
                                        <p:strVal val="visible"/>
                                      </p:to>
                                    </p:set>
                                    <p:animEffect transition="in" filter="slide(fromBottom)">
                                      <p:cBhvr>
                                        <p:cTn id="12" dur="500"/>
                                        <p:tgtEl>
                                          <p:spTgt spid="51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5123">
                                            <p:txEl>
                                              <p:pRg st="2" end="2"/>
                                            </p:txEl>
                                          </p:spTgt>
                                        </p:tgtEl>
                                        <p:attrNameLst>
                                          <p:attrName>style.visibility</p:attrName>
                                        </p:attrNameLst>
                                      </p:cBhvr>
                                      <p:to>
                                        <p:strVal val="visible"/>
                                      </p:to>
                                    </p:set>
                                    <p:animEffect transition="in" filter="slide(fromBottom)">
                                      <p:cBhvr>
                                        <p:cTn id="17" dur="500"/>
                                        <p:tgtEl>
                                          <p:spTgt spid="512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5123">
                                            <p:txEl>
                                              <p:pRg st="3" end="3"/>
                                            </p:txEl>
                                          </p:spTgt>
                                        </p:tgtEl>
                                        <p:attrNameLst>
                                          <p:attrName>style.visibility</p:attrName>
                                        </p:attrNameLst>
                                      </p:cBhvr>
                                      <p:to>
                                        <p:strVal val="visible"/>
                                      </p:to>
                                    </p:set>
                                    <p:animEffect transition="in" filter="slide(fromBottom)">
                                      <p:cBhvr>
                                        <p:cTn id="22" dur="500"/>
                                        <p:tgtEl>
                                          <p:spTgt spid="512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5123">
                                            <p:txEl>
                                              <p:pRg st="4" end="4"/>
                                            </p:txEl>
                                          </p:spTgt>
                                        </p:tgtEl>
                                        <p:attrNameLst>
                                          <p:attrName>style.visibility</p:attrName>
                                        </p:attrNameLst>
                                      </p:cBhvr>
                                      <p:to>
                                        <p:strVal val="visible"/>
                                      </p:to>
                                    </p:set>
                                    <p:animEffect transition="in" filter="slide(fromBottom)">
                                      <p:cBhvr>
                                        <p:cTn id="27" dur="500"/>
                                        <p:tgtEl>
                                          <p:spTgt spid="512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5123">
                                            <p:txEl>
                                              <p:pRg st="5" end="5"/>
                                            </p:txEl>
                                          </p:spTgt>
                                        </p:tgtEl>
                                        <p:attrNameLst>
                                          <p:attrName>style.visibility</p:attrName>
                                        </p:attrNameLst>
                                      </p:cBhvr>
                                      <p:to>
                                        <p:strVal val="visible"/>
                                      </p:to>
                                    </p:set>
                                    <p:animEffect transition="in" filter="slide(fromBottom)">
                                      <p:cBhvr>
                                        <p:cTn id="32" dur="500"/>
                                        <p:tgtEl>
                                          <p:spTgt spid="512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5123">
                                            <p:txEl>
                                              <p:pRg st="6" end="6"/>
                                            </p:txEl>
                                          </p:spTgt>
                                        </p:tgtEl>
                                        <p:attrNameLst>
                                          <p:attrName>style.visibility</p:attrName>
                                        </p:attrNameLst>
                                      </p:cBhvr>
                                      <p:to>
                                        <p:strVal val="visible"/>
                                      </p:to>
                                    </p:set>
                                    <p:animEffect transition="in" filter="slide(fromBottom)">
                                      <p:cBhvr>
                                        <p:cTn id="37" dur="500"/>
                                        <p:tgtEl>
                                          <p:spTgt spid="512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228600"/>
            <a:ext cx="8229600" cy="715963"/>
          </a:xfrm>
        </p:spPr>
        <p:txBody>
          <a:bodyPr/>
          <a:lstStyle/>
          <a:p>
            <a:pPr eaLnBrk="1" hangingPunct="1"/>
            <a:r>
              <a:rPr lang="en-IN" sz="2800" b="1" smtClean="0">
                <a:solidFill>
                  <a:srgbClr val="00B050"/>
                </a:solidFill>
              </a:rPr>
              <a:t>Criteria for Essentiality</a:t>
            </a:r>
            <a:r>
              <a:rPr lang="en-IN" b="1" smtClean="0">
                <a:solidFill>
                  <a:schemeClr val="tx1"/>
                </a:solidFill>
              </a:rPr>
              <a:t/>
            </a:r>
            <a:br>
              <a:rPr lang="en-IN" b="1" smtClean="0">
                <a:solidFill>
                  <a:schemeClr val="tx1"/>
                </a:solidFill>
              </a:rPr>
            </a:br>
            <a:endParaRPr lang="en-IN" smtClean="0"/>
          </a:p>
        </p:txBody>
      </p:sp>
      <p:sp>
        <p:nvSpPr>
          <p:cNvPr id="3" name="Content Placeholder 2"/>
          <p:cNvSpPr>
            <a:spLocks noGrp="1"/>
          </p:cNvSpPr>
          <p:nvPr>
            <p:ph idx="1"/>
          </p:nvPr>
        </p:nvSpPr>
        <p:spPr>
          <a:xfrm>
            <a:off x="457200" y="762000"/>
            <a:ext cx="8229600" cy="5943600"/>
          </a:xfrm>
        </p:spPr>
        <p:txBody>
          <a:bodyPr/>
          <a:lstStyle/>
          <a:p>
            <a:pPr algn="just" eaLnBrk="1" hangingPunct="1">
              <a:buFontTx/>
              <a:buNone/>
              <a:defRPr/>
            </a:pPr>
            <a:r>
              <a:rPr lang="en-IN" sz="2000" dirty="0" smtClean="0"/>
              <a:t>The criteria for essentiality of an element are given below:</a:t>
            </a:r>
          </a:p>
          <a:p>
            <a:pPr marL="457200" indent="-457200" algn="just" eaLnBrk="1" hangingPunct="1">
              <a:buFontTx/>
              <a:buAutoNum type="alphaLcParenBoth"/>
              <a:defRPr/>
            </a:pPr>
            <a:r>
              <a:rPr lang="en-IN" sz="2000" dirty="0" smtClean="0"/>
              <a:t>The element must be absolutely necessary for supporting normal growth and reproduction. In the absence of the element the plants do not complete their life cycle or set the seeds.</a:t>
            </a:r>
          </a:p>
          <a:p>
            <a:pPr marL="457200" indent="-457200" algn="just" eaLnBrk="1" hangingPunct="1">
              <a:buFontTx/>
              <a:buNone/>
              <a:defRPr/>
            </a:pPr>
            <a:endParaRPr lang="en-IN" sz="2000" dirty="0" smtClean="0"/>
          </a:p>
          <a:p>
            <a:pPr algn="just" eaLnBrk="1" hangingPunct="1">
              <a:buFontTx/>
              <a:buNone/>
              <a:defRPr/>
            </a:pPr>
            <a:r>
              <a:rPr lang="en-IN" sz="2000" dirty="0" smtClean="0"/>
              <a:t>(b) The requirement of the element must be specific and not replaceable by another element. In other words, deficiency of any one element cannot be met by supplying some other element.</a:t>
            </a:r>
          </a:p>
          <a:p>
            <a:pPr algn="just" eaLnBrk="1" hangingPunct="1">
              <a:buFontTx/>
              <a:buNone/>
              <a:defRPr/>
            </a:pPr>
            <a:endParaRPr lang="en-IN" sz="2000" dirty="0" smtClean="0"/>
          </a:p>
          <a:p>
            <a:pPr algn="just" eaLnBrk="1" hangingPunct="1">
              <a:buFontTx/>
              <a:buNone/>
              <a:defRPr/>
            </a:pPr>
            <a:r>
              <a:rPr lang="en-IN" sz="2000" dirty="0" smtClean="0"/>
              <a:t>(c) The element must be directly involved in the metabolism of the plant. Based upon the above criteria only a few elements have been found to be absolutely essential for plant growth and metabolism. </a:t>
            </a:r>
          </a:p>
          <a:p>
            <a:pPr algn="just" eaLnBrk="1" hangingPunct="1">
              <a:buFontTx/>
              <a:buNone/>
              <a:defRPr/>
            </a:pPr>
            <a:endParaRPr lang="en-IN" sz="2000" dirty="0" smtClean="0"/>
          </a:p>
          <a:p>
            <a:pPr algn="just" eaLnBrk="1" hangingPunct="1">
              <a:buFontTx/>
              <a:buNone/>
              <a:defRPr/>
            </a:pPr>
            <a:r>
              <a:rPr lang="en-IN" sz="2000" dirty="0" smtClean="0"/>
              <a:t>	These elements are further divided into two broad categories based on their quantitative requirements.</a:t>
            </a:r>
          </a:p>
          <a:p>
            <a:pPr algn="just" eaLnBrk="1" hangingPunct="1">
              <a:buFontTx/>
              <a:buNone/>
              <a:defRPr/>
            </a:pPr>
            <a:r>
              <a:rPr lang="en-IN" sz="2000" dirty="0" smtClean="0"/>
              <a:t>	(</a:t>
            </a:r>
            <a:r>
              <a:rPr lang="en-IN" sz="2000" dirty="0" err="1" smtClean="0"/>
              <a:t>i</a:t>
            </a:r>
            <a:r>
              <a:rPr lang="en-IN" sz="2000" dirty="0" smtClean="0"/>
              <a:t>) Macronutrients, and</a:t>
            </a:r>
          </a:p>
          <a:p>
            <a:pPr algn="just" eaLnBrk="1" hangingPunct="1">
              <a:buFontTx/>
              <a:buNone/>
              <a:defRPr/>
            </a:pPr>
            <a:r>
              <a:rPr lang="en-IN" sz="2000" dirty="0" smtClean="0"/>
              <a:t>	(ii) Micronutrients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heckerboard(across)">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checkerboard(across)">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checkerboard(across)">
                                      <p:cBhvr>
                                        <p:cTn id="20" dur="500"/>
                                        <p:tgtEl>
                                          <p:spTgt spid="3">
                                            <p:txEl>
                                              <p:pRg st="5" end="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checkerboard(across)">
                                      <p:cBhvr>
                                        <p:cTn id="25" dur="500"/>
                                        <p:tgtEl>
                                          <p:spTgt spid="3">
                                            <p:txEl>
                                              <p:pRg st="7" end="7"/>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checkerboard(across)">
                                      <p:cBhvr>
                                        <p:cTn id="28" dur="500"/>
                                        <p:tgtEl>
                                          <p:spTgt spid="3">
                                            <p:txEl>
                                              <p:pRg st="8" end="8"/>
                                            </p:txEl>
                                          </p:spTgt>
                                        </p:tgtEl>
                                      </p:cBhvr>
                                    </p:animEffect>
                                  </p:childTnLst>
                                </p:cTn>
                              </p:par>
                              <p:par>
                                <p:cTn id="29" presetID="5" presetClass="entr" presetSubtype="1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Effect transition="in" filter="checkerboard(across)">
                                      <p:cBhvr>
                                        <p:cTn id="31"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457200" y="381000"/>
            <a:ext cx="8229600" cy="6248400"/>
          </a:xfrm>
        </p:spPr>
        <p:txBody>
          <a:bodyPr/>
          <a:lstStyle/>
          <a:p>
            <a:pPr algn="just" eaLnBrk="1" hangingPunct="1">
              <a:lnSpc>
                <a:spcPct val="150000"/>
              </a:lnSpc>
              <a:buFontTx/>
              <a:buNone/>
            </a:pPr>
            <a:r>
              <a:rPr lang="en-IN" sz="2000" b="1" smtClean="0"/>
              <a:t>Macronutrients are generally present in plant tissues in large amounts </a:t>
            </a:r>
            <a:r>
              <a:rPr lang="en-IN" sz="2000" smtClean="0"/>
              <a:t>(in excess of 10 mmole Kg –1 of dry matter). </a:t>
            </a:r>
          </a:p>
          <a:p>
            <a:pPr algn="just" eaLnBrk="1" hangingPunct="1">
              <a:lnSpc>
                <a:spcPct val="150000"/>
              </a:lnSpc>
              <a:buFontTx/>
              <a:buNone/>
            </a:pPr>
            <a:r>
              <a:rPr lang="en-IN" sz="2000" smtClean="0"/>
              <a:t>	The macronutrients include </a:t>
            </a:r>
            <a:r>
              <a:rPr lang="en-IN" sz="2000" smtClean="0">
                <a:solidFill>
                  <a:srgbClr val="FF0000"/>
                </a:solidFill>
              </a:rPr>
              <a:t>carbon, hydrogen, oxygen, nitrogen, phosphorous, sulphur, potassium, calcium </a:t>
            </a:r>
            <a:r>
              <a:rPr lang="en-IN" sz="2000" smtClean="0"/>
              <a:t>and</a:t>
            </a:r>
            <a:r>
              <a:rPr lang="en-IN" sz="2000" smtClean="0">
                <a:solidFill>
                  <a:srgbClr val="FF0000"/>
                </a:solidFill>
              </a:rPr>
              <a:t> magnesium</a:t>
            </a:r>
            <a:r>
              <a:rPr lang="en-IN" sz="2000" smtClean="0"/>
              <a:t>. Of these, carbon, hydrogen and oxygen are mainly obtained from CO2 and H2O, while the others are absorbed from the soil as mineral nutrition.</a:t>
            </a:r>
          </a:p>
          <a:p>
            <a:pPr algn="just" eaLnBrk="1" hangingPunct="1">
              <a:lnSpc>
                <a:spcPct val="150000"/>
              </a:lnSpc>
              <a:buFontTx/>
              <a:buNone/>
            </a:pPr>
            <a:r>
              <a:rPr lang="en-IN" sz="2000" b="1" smtClean="0"/>
              <a:t>Micronutrients or trace elements, are needed in very small amounts </a:t>
            </a:r>
            <a:r>
              <a:rPr lang="en-IN" sz="2000" smtClean="0"/>
              <a:t>(less than 10 mmole Kg –1 of dry matter). </a:t>
            </a:r>
          </a:p>
          <a:p>
            <a:pPr algn="just" eaLnBrk="1" hangingPunct="1">
              <a:lnSpc>
                <a:spcPct val="150000"/>
              </a:lnSpc>
              <a:buFontTx/>
              <a:buNone/>
            </a:pPr>
            <a:r>
              <a:rPr lang="en-IN" sz="2000" smtClean="0"/>
              <a:t>	These include </a:t>
            </a:r>
            <a:r>
              <a:rPr lang="en-IN" sz="2000" smtClean="0">
                <a:solidFill>
                  <a:srgbClr val="FF0000"/>
                </a:solidFill>
              </a:rPr>
              <a:t>iron, manganese, copper, molybdenum, zinc, boron, chlorine </a:t>
            </a:r>
            <a:r>
              <a:rPr lang="en-IN" sz="2000" smtClean="0"/>
              <a:t>and </a:t>
            </a:r>
            <a:r>
              <a:rPr lang="en-IN" sz="2000" smtClean="0">
                <a:solidFill>
                  <a:srgbClr val="FF0000"/>
                </a:solidFill>
              </a:rPr>
              <a:t>nickel</a:t>
            </a:r>
            <a:r>
              <a:rPr lang="en-IN" sz="2000" smtClean="0"/>
              <a:t>. In addition to the 17 essential elements named above, there are some beneficial elements such as sodium, silicon, cobalt and selenium. They are required by higher plants.</a:t>
            </a:r>
          </a:p>
          <a:p>
            <a:pPr algn="just" eaLnBrk="1" hangingPunct="1">
              <a:buFontTx/>
              <a:buNone/>
            </a:pPr>
            <a:endParaRPr lang="en-IN" sz="200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170">
                                            <p:txEl>
                                              <p:pRg st="0" end="0"/>
                                            </p:txEl>
                                          </p:spTgt>
                                        </p:tgtEl>
                                        <p:attrNameLst>
                                          <p:attrName>style.visibility</p:attrName>
                                        </p:attrNameLst>
                                      </p:cBhvr>
                                      <p:to>
                                        <p:strVal val="visible"/>
                                      </p:to>
                                    </p:set>
                                    <p:animEffect transition="in" filter="checkerboard(across)">
                                      <p:cBhvr>
                                        <p:cTn id="7" dur="500"/>
                                        <p:tgtEl>
                                          <p:spTgt spid="717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7170">
                                            <p:txEl>
                                              <p:pRg st="1" end="1"/>
                                            </p:txEl>
                                          </p:spTgt>
                                        </p:tgtEl>
                                        <p:attrNameLst>
                                          <p:attrName>style.visibility</p:attrName>
                                        </p:attrNameLst>
                                      </p:cBhvr>
                                      <p:to>
                                        <p:strVal val="visible"/>
                                      </p:to>
                                    </p:set>
                                    <p:animEffect transition="in" filter="slide(fromBottom)">
                                      <p:cBhvr>
                                        <p:cTn id="12" dur="500"/>
                                        <p:tgtEl>
                                          <p:spTgt spid="717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7170">
                                            <p:txEl>
                                              <p:pRg st="2" end="2"/>
                                            </p:txEl>
                                          </p:spTgt>
                                        </p:tgtEl>
                                        <p:attrNameLst>
                                          <p:attrName>style.visibility</p:attrName>
                                        </p:attrNameLst>
                                      </p:cBhvr>
                                      <p:to>
                                        <p:strVal val="visible"/>
                                      </p:to>
                                    </p:set>
                                    <p:animEffect transition="in" filter="checkerboard(across)">
                                      <p:cBhvr>
                                        <p:cTn id="17" dur="500"/>
                                        <p:tgtEl>
                                          <p:spTgt spid="717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7170">
                                            <p:txEl>
                                              <p:pRg st="3" end="3"/>
                                            </p:txEl>
                                          </p:spTgt>
                                        </p:tgtEl>
                                        <p:attrNameLst>
                                          <p:attrName>style.visibility</p:attrName>
                                        </p:attrNameLst>
                                      </p:cBhvr>
                                      <p:to>
                                        <p:strVal val="visible"/>
                                      </p:to>
                                    </p:set>
                                    <p:animEffect transition="in" filter="slide(fromBottom)">
                                      <p:cBhvr>
                                        <p:cTn id="22" dur="500"/>
                                        <p:tgtEl>
                                          <p:spTgt spid="717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ontent Placeholder 2"/>
          <p:cNvSpPr>
            <a:spLocks noGrp="1"/>
          </p:cNvSpPr>
          <p:nvPr>
            <p:ph idx="1"/>
          </p:nvPr>
        </p:nvSpPr>
        <p:spPr>
          <a:xfrm>
            <a:off x="457200" y="228600"/>
            <a:ext cx="8229600" cy="6248400"/>
          </a:xfrm>
        </p:spPr>
        <p:txBody>
          <a:bodyPr/>
          <a:lstStyle/>
          <a:p>
            <a:pPr marL="0" indent="0" algn="just" eaLnBrk="1" hangingPunct="1">
              <a:buFontTx/>
              <a:buNone/>
              <a:defRPr/>
            </a:pPr>
            <a:r>
              <a:rPr lang="en-IN" sz="1800" dirty="0" smtClean="0">
                <a:solidFill>
                  <a:srgbClr val="C00000"/>
                </a:solidFill>
              </a:rPr>
              <a:t>Essential elements can also be grouped into four broad categories on the basis of their diverse functions</a:t>
            </a:r>
            <a:r>
              <a:rPr lang="en-IN" sz="1800" dirty="0" smtClean="0"/>
              <a:t>. These categories are:</a:t>
            </a:r>
          </a:p>
          <a:p>
            <a:pPr marL="0" indent="0" algn="just" eaLnBrk="1" hangingPunct="1">
              <a:buFontTx/>
              <a:buNone/>
              <a:defRPr/>
            </a:pPr>
            <a:endParaRPr lang="en-IN" sz="1800" dirty="0" smtClean="0"/>
          </a:p>
          <a:p>
            <a:pPr algn="just" eaLnBrk="1" hangingPunct="1">
              <a:buFontTx/>
              <a:buNone/>
              <a:defRPr/>
            </a:pPr>
            <a:r>
              <a:rPr lang="en-IN" sz="1800" dirty="0" smtClean="0"/>
              <a:t>(</a:t>
            </a:r>
            <a:r>
              <a:rPr lang="en-IN" sz="1800" dirty="0" err="1" smtClean="0"/>
              <a:t>i</a:t>
            </a:r>
            <a:r>
              <a:rPr lang="en-IN" sz="1800" dirty="0" smtClean="0"/>
              <a:t>) Essential elements as components of </a:t>
            </a:r>
            <a:r>
              <a:rPr lang="en-IN" sz="1800" dirty="0" err="1" smtClean="0"/>
              <a:t>biomolecules</a:t>
            </a:r>
            <a:r>
              <a:rPr lang="en-IN" sz="1800" dirty="0" smtClean="0"/>
              <a:t> and hence structural elements of cells (e.g., carbon, hydrogen, oxygen and nitrogen).</a:t>
            </a:r>
          </a:p>
          <a:p>
            <a:pPr algn="just" eaLnBrk="1" hangingPunct="1">
              <a:buFontTx/>
              <a:buNone/>
              <a:defRPr/>
            </a:pPr>
            <a:r>
              <a:rPr lang="en-IN" sz="1800" dirty="0" smtClean="0"/>
              <a:t>	</a:t>
            </a:r>
          </a:p>
          <a:p>
            <a:pPr marL="355600" indent="-355600" algn="just" eaLnBrk="1" hangingPunct="1">
              <a:buFontTx/>
              <a:buNone/>
              <a:defRPr/>
            </a:pPr>
            <a:r>
              <a:rPr lang="en-IN" sz="1800" dirty="0" smtClean="0"/>
              <a:t>(ii) Essential elements that are components of energy-related chemical compounds in plants (e.g., </a:t>
            </a:r>
            <a:r>
              <a:rPr lang="en-IN" sz="1800" dirty="0" smtClean="0">
                <a:solidFill>
                  <a:srgbClr val="FF0000"/>
                </a:solidFill>
              </a:rPr>
              <a:t>magnesium in chlorophyll </a:t>
            </a:r>
            <a:r>
              <a:rPr lang="en-IN" sz="1800" dirty="0" smtClean="0"/>
              <a:t>and </a:t>
            </a:r>
            <a:r>
              <a:rPr lang="en-IN" sz="1800" dirty="0" smtClean="0">
                <a:solidFill>
                  <a:srgbClr val="FF0000"/>
                </a:solidFill>
              </a:rPr>
              <a:t>phosphorous in ATP</a:t>
            </a:r>
            <a:r>
              <a:rPr lang="en-IN" sz="1800" dirty="0" smtClean="0"/>
              <a:t>).</a:t>
            </a:r>
          </a:p>
          <a:p>
            <a:pPr algn="just" eaLnBrk="1" hangingPunct="1">
              <a:buFontTx/>
              <a:buNone/>
              <a:defRPr/>
            </a:pPr>
            <a:endParaRPr lang="en-IN" sz="1800" dirty="0" smtClean="0"/>
          </a:p>
          <a:p>
            <a:pPr algn="just" eaLnBrk="1" hangingPunct="1">
              <a:buFontTx/>
              <a:buNone/>
              <a:defRPr/>
            </a:pPr>
            <a:r>
              <a:rPr lang="en-IN" sz="1800" dirty="0" smtClean="0"/>
              <a:t>(iii) Essential elements that activate or inhibit enzymes, for example Mg2+ is an activator for both </a:t>
            </a:r>
            <a:r>
              <a:rPr lang="en-IN" sz="1800" dirty="0" err="1" smtClean="0"/>
              <a:t>ribulose</a:t>
            </a:r>
            <a:r>
              <a:rPr lang="en-IN" sz="1800" dirty="0" smtClean="0"/>
              <a:t> </a:t>
            </a:r>
            <a:r>
              <a:rPr lang="en-IN" sz="1800" dirty="0" err="1" smtClean="0"/>
              <a:t>bisphosphate</a:t>
            </a:r>
            <a:r>
              <a:rPr lang="en-IN" sz="1800" dirty="0" smtClean="0"/>
              <a:t> </a:t>
            </a:r>
            <a:r>
              <a:rPr lang="en-IN" sz="1800" dirty="0" err="1" smtClean="0"/>
              <a:t>carboxylaseoxygenase</a:t>
            </a:r>
            <a:r>
              <a:rPr lang="en-IN" sz="1800" dirty="0" smtClean="0"/>
              <a:t> and </a:t>
            </a:r>
            <a:r>
              <a:rPr lang="en-IN" sz="1800" dirty="0" err="1" smtClean="0"/>
              <a:t>phosphoenol</a:t>
            </a:r>
            <a:r>
              <a:rPr lang="en-IN" sz="1800" dirty="0" smtClean="0"/>
              <a:t> </a:t>
            </a:r>
            <a:r>
              <a:rPr lang="en-IN" sz="1800" dirty="0" err="1" smtClean="0"/>
              <a:t>pyruvate</a:t>
            </a:r>
            <a:r>
              <a:rPr lang="en-IN" sz="1800" dirty="0" smtClean="0"/>
              <a:t> </a:t>
            </a:r>
            <a:r>
              <a:rPr lang="en-IN" sz="1800" dirty="0" err="1" smtClean="0"/>
              <a:t>carboxylase</a:t>
            </a:r>
            <a:r>
              <a:rPr lang="en-IN" sz="1800" dirty="0" smtClean="0"/>
              <a:t>, both of which are critical enzymes in photosynthetic carbon fixation; Zn2+ is an activator of alcohol </a:t>
            </a:r>
            <a:r>
              <a:rPr lang="en-IN" sz="1800" dirty="0" err="1" smtClean="0"/>
              <a:t>dehydrogenase</a:t>
            </a:r>
            <a:r>
              <a:rPr lang="en-IN" sz="1800" dirty="0" smtClean="0"/>
              <a:t> and Mo of </a:t>
            </a:r>
            <a:r>
              <a:rPr lang="en-IN" sz="1800" dirty="0" err="1" smtClean="0"/>
              <a:t>nitrogenase</a:t>
            </a:r>
            <a:r>
              <a:rPr lang="en-IN" sz="1800" dirty="0" smtClean="0"/>
              <a:t> during nitrogen metabolism. </a:t>
            </a:r>
          </a:p>
          <a:p>
            <a:pPr algn="just" eaLnBrk="1" hangingPunct="1">
              <a:buFontTx/>
              <a:buNone/>
              <a:defRPr/>
            </a:pPr>
            <a:endParaRPr lang="en-IN" sz="1800" dirty="0" smtClean="0"/>
          </a:p>
          <a:p>
            <a:pPr algn="just" eaLnBrk="1" hangingPunct="1">
              <a:buFontTx/>
              <a:buNone/>
              <a:defRPr/>
            </a:pPr>
            <a:r>
              <a:rPr lang="en-IN" sz="1800" dirty="0" smtClean="0"/>
              <a:t>(iv) Some essential elements can alter the osmotic potential of a cell. Potassium plays an important role in the opening and closing of stomata.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194">
                                            <p:txEl>
                                              <p:pRg st="0" end="0"/>
                                            </p:txEl>
                                          </p:spTgt>
                                        </p:tgtEl>
                                        <p:attrNameLst>
                                          <p:attrName>style.visibility</p:attrName>
                                        </p:attrNameLst>
                                      </p:cBhvr>
                                      <p:to>
                                        <p:strVal val="visible"/>
                                      </p:to>
                                    </p:set>
                                    <p:animEffect transition="in" filter="checkerboard(across)">
                                      <p:cBhvr>
                                        <p:cTn id="7" dur="500"/>
                                        <p:tgtEl>
                                          <p:spTgt spid="819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8194">
                                            <p:txEl>
                                              <p:pRg st="2" end="2"/>
                                            </p:txEl>
                                          </p:spTgt>
                                        </p:tgtEl>
                                        <p:attrNameLst>
                                          <p:attrName>style.visibility</p:attrName>
                                        </p:attrNameLst>
                                      </p:cBhvr>
                                      <p:to>
                                        <p:strVal val="visible"/>
                                      </p:to>
                                    </p:set>
                                    <p:animEffect transition="in" filter="slide(fromBottom)">
                                      <p:cBhvr>
                                        <p:cTn id="12" dur="500"/>
                                        <p:tgtEl>
                                          <p:spTgt spid="819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8194">
                                            <p:txEl>
                                              <p:pRg st="4" end="4"/>
                                            </p:txEl>
                                          </p:spTgt>
                                        </p:tgtEl>
                                        <p:attrNameLst>
                                          <p:attrName>style.visibility</p:attrName>
                                        </p:attrNameLst>
                                      </p:cBhvr>
                                      <p:to>
                                        <p:strVal val="visible"/>
                                      </p:to>
                                    </p:set>
                                    <p:animEffect transition="in" filter="slide(fromBottom)">
                                      <p:cBhvr>
                                        <p:cTn id="17" dur="500"/>
                                        <p:tgtEl>
                                          <p:spTgt spid="819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8194">
                                            <p:txEl>
                                              <p:pRg st="6" end="6"/>
                                            </p:txEl>
                                          </p:spTgt>
                                        </p:tgtEl>
                                        <p:attrNameLst>
                                          <p:attrName>style.visibility</p:attrName>
                                        </p:attrNameLst>
                                      </p:cBhvr>
                                      <p:to>
                                        <p:strVal val="visible"/>
                                      </p:to>
                                    </p:set>
                                    <p:animEffect transition="in" filter="slide(fromBottom)">
                                      <p:cBhvr>
                                        <p:cTn id="22" dur="500"/>
                                        <p:tgtEl>
                                          <p:spTgt spid="8194">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8194">
                                            <p:txEl>
                                              <p:pRg st="8" end="8"/>
                                            </p:txEl>
                                          </p:spTgt>
                                        </p:tgtEl>
                                        <p:attrNameLst>
                                          <p:attrName>style.visibility</p:attrName>
                                        </p:attrNameLst>
                                      </p:cBhvr>
                                      <p:to>
                                        <p:strVal val="visible"/>
                                      </p:to>
                                    </p:set>
                                    <p:animEffect transition="in" filter="slide(fromBottom)">
                                      <p:cBhvr>
                                        <p:cTn id="27" dur="500"/>
                                        <p:tgtEl>
                                          <p:spTgt spid="819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86800" cy="6400800"/>
          </a:xfrm>
        </p:spPr>
        <p:txBody>
          <a:bodyPr/>
          <a:lstStyle/>
          <a:p>
            <a:pPr eaLnBrk="1" hangingPunct="1">
              <a:buFontTx/>
              <a:buNone/>
              <a:defRPr/>
            </a:pPr>
            <a:r>
              <a:rPr lang="en-IN" sz="2000" b="1" dirty="0" smtClean="0">
                <a:solidFill>
                  <a:srgbClr val="00B050"/>
                </a:solidFill>
                <a:latin typeface="Century Gothic" pitchFamily="34" charset="0"/>
              </a:rPr>
              <a:t>METHODS TO STUDY THE MINERAL REQUIREMENTS OF PLANTS</a:t>
            </a:r>
          </a:p>
          <a:p>
            <a:pPr marL="0" indent="0" algn="just" eaLnBrk="1" hangingPunct="1">
              <a:buFontTx/>
              <a:buNone/>
              <a:defRPr/>
            </a:pPr>
            <a:r>
              <a:rPr lang="de-DE" sz="2000" dirty="0" smtClean="0"/>
              <a:t>In 1860, </a:t>
            </a:r>
            <a:r>
              <a:rPr lang="de-DE" sz="2000" dirty="0" smtClean="0">
                <a:solidFill>
                  <a:srgbClr val="FF0000"/>
                </a:solidFill>
              </a:rPr>
              <a:t>Julius von Sachs</a:t>
            </a:r>
            <a:r>
              <a:rPr lang="de-DE" sz="2000" dirty="0" smtClean="0"/>
              <a:t>, a prominent German botanist, demonstrated, </a:t>
            </a:r>
            <a:r>
              <a:rPr lang="en-IN" sz="2000" dirty="0" smtClean="0"/>
              <a:t>for the first time, that plants could be grown to maturity in a defined nutrient solution in complete absence of soil. This technique of growing plants in a nutrient solution is known as </a:t>
            </a:r>
            <a:r>
              <a:rPr lang="en-IN" sz="2000" b="1" dirty="0" smtClean="0">
                <a:solidFill>
                  <a:srgbClr val="FF0000"/>
                </a:solidFill>
              </a:rPr>
              <a:t>hydroponics</a:t>
            </a:r>
            <a:r>
              <a:rPr lang="en-IN" sz="2000" b="1" dirty="0" smtClean="0"/>
              <a:t>. </a:t>
            </a:r>
          </a:p>
          <a:p>
            <a:pPr eaLnBrk="1" hangingPunct="1">
              <a:buFontTx/>
              <a:buNone/>
              <a:defRPr/>
            </a:pPr>
            <a:endParaRPr lang="en-IN" sz="800" b="1" dirty="0" smtClean="0"/>
          </a:p>
          <a:p>
            <a:pPr marL="0" indent="0" algn="just" eaLnBrk="1" hangingPunct="1">
              <a:buFontTx/>
              <a:buNone/>
              <a:defRPr/>
            </a:pPr>
            <a:r>
              <a:rPr lang="en-IN" sz="2000" dirty="0" smtClean="0"/>
              <a:t>Since then, a number of improvised methods have been employed to try and determine the mineral nutrients essential for plants. The essence of all these methods involves the culture of plants in a soil-free, </a:t>
            </a:r>
            <a:r>
              <a:rPr lang="en-IN" sz="2000" dirty="0" smtClean="0">
                <a:solidFill>
                  <a:srgbClr val="FF0000"/>
                </a:solidFill>
              </a:rPr>
              <a:t>defined mineral solution</a:t>
            </a:r>
            <a:r>
              <a:rPr lang="en-IN" sz="2000" dirty="0" smtClean="0"/>
              <a:t>. These methods require purified water and mineral nutrient salts. </a:t>
            </a:r>
            <a:endParaRPr lang="en-IN" sz="2000" i="1" dirty="0" smtClean="0"/>
          </a:p>
          <a:p>
            <a:pPr marL="0" indent="0" algn="just" eaLnBrk="1" hangingPunct="1">
              <a:buFontTx/>
              <a:buNone/>
              <a:defRPr/>
            </a:pPr>
            <a:endParaRPr lang="en-IN" sz="1000" i="1" dirty="0" smtClean="0"/>
          </a:p>
          <a:p>
            <a:pPr marL="0" indent="0" algn="just" eaLnBrk="1" hangingPunct="1">
              <a:buFontTx/>
              <a:buNone/>
              <a:defRPr/>
            </a:pPr>
            <a:r>
              <a:rPr lang="en-IN" sz="2000" dirty="0" smtClean="0"/>
              <a:t>After a series of experiments in which the roots of the plants were immersed in nutrient solutions and wherein an element was added /removed or given in varied concentration, a mineral solution suitable for the plant growth was obtained. By this method, essential elements were identified and their deficiency symptoms discovered. Hydroponics has been successfully employed as a technique for the commercial production of vegetables such as tomato, seedless cucumber and lettuce. It must be emphasised that the nutrient solutions must be adequately aerated to obtain the optimum growth.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checkerboard(across)">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checkerboard(across)">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ontent Placeholder 2"/>
          <p:cNvSpPr>
            <a:spLocks noGrp="1"/>
          </p:cNvSpPr>
          <p:nvPr>
            <p:ph idx="1"/>
          </p:nvPr>
        </p:nvSpPr>
        <p:spPr>
          <a:xfrm>
            <a:off x="228600" y="228600"/>
            <a:ext cx="8610600" cy="6248400"/>
          </a:xfrm>
        </p:spPr>
        <p:txBody>
          <a:bodyPr/>
          <a:lstStyle/>
          <a:p>
            <a:pPr algn="just">
              <a:buFontTx/>
              <a:buNone/>
            </a:pPr>
            <a:r>
              <a:rPr lang="en-US" sz="2000" b="1" smtClean="0">
                <a:solidFill>
                  <a:srgbClr val="000099"/>
                </a:solidFill>
              </a:rPr>
              <a:t>Sand culture -</a:t>
            </a:r>
            <a:r>
              <a:rPr lang="en-US" sz="2000" smtClean="0">
                <a:solidFill>
                  <a:srgbClr val="000099"/>
                </a:solidFill>
              </a:rPr>
              <a:t> In this process the plants are grown in sand supplemented with nutrient solution. Suitable vessels are filled with pure quartz sand thoroughly washed with acids and then with distilled water.  Artificial nutrient solution is added into the sand from time to time. The sand culture is preferred over solution culture for many type of investigations because it provides solid media and natural aerated condition for root growth.</a:t>
            </a:r>
          </a:p>
          <a:p>
            <a:pPr algn="just">
              <a:buFontTx/>
              <a:buNone/>
            </a:pPr>
            <a:endParaRPr lang="en-US" sz="1400" smtClean="0">
              <a:solidFill>
                <a:srgbClr val="000099"/>
              </a:solidFill>
            </a:endParaRPr>
          </a:p>
          <a:p>
            <a:pPr algn="just">
              <a:buFontTx/>
              <a:buNone/>
            </a:pPr>
            <a:r>
              <a:rPr lang="en-US" sz="2000" b="1" smtClean="0">
                <a:solidFill>
                  <a:srgbClr val="FF0000"/>
                </a:solidFill>
              </a:rPr>
              <a:t>Aeroponics</a:t>
            </a:r>
            <a:r>
              <a:rPr lang="en-US" sz="2000" smtClean="0">
                <a:solidFill>
                  <a:srgbClr val="FF0000"/>
                </a:solidFill>
              </a:rPr>
              <a:t> – It is a system for growing plants with their roots bathed in the nutrient mist (a cloud of moisture in the air). The rooted plants are placed in a special type of box with their shoots exposed to air and roots inside the box. The nutrient solution is kept in the bottom of the box. Then the nutrient mist is sprayed to the roots with the help of computer.  This system is recently being developed particularly for research purposes because the plants show good root hair development. Plants grow well in aeroponics primarily because of the highly aerobic environment as the roots are exposed constantly to a nutrient mist. They are constantly grown under controlled conditions. The plants of Citrus and Olive have been successfully grown aeroponically.</a:t>
            </a:r>
            <a:endParaRPr lang="en-IN" sz="2000" smtClean="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0242">
                                            <p:txEl>
                                              <p:pRg st="0" end="0"/>
                                            </p:txEl>
                                          </p:spTgt>
                                        </p:tgtEl>
                                        <p:attrNameLst>
                                          <p:attrName>style.visibility</p:attrName>
                                        </p:attrNameLst>
                                      </p:cBhvr>
                                      <p:to>
                                        <p:strVal val="visible"/>
                                      </p:to>
                                    </p:set>
                                    <p:animEffect transition="in" filter="checkerboard(across)">
                                      <p:cBhvr>
                                        <p:cTn id="7" dur="500"/>
                                        <p:tgtEl>
                                          <p:spTgt spid="1024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0242">
                                            <p:txEl>
                                              <p:pRg st="2" end="2"/>
                                            </p:txEl>
                                          </p:spTgt>
                                        </p:tgtEl>
                                        <p:attrNameLst>
                                          <p:attrName>style.visibility</p:attrName>
                                        </p:attrNameLst>
                                      </p:cBhvr>
                                      <p:to>
                                        <p:strVal val="visible"/>
                                      </p:to>
                                    </p:set>
                                    <p:animEffect transition="in" filter="checkerboard(across)">
                                      <p:cBhvr>
                                        <p:cTn id="12" dur="500"/>
                                        <p:tgtEl>
                                          <p:spTgt spid="1024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b="1" smtClean="0">
                <a:solidFill>
                  <a:srgbClr val="006600"/>
                </a:solidFill>
                <a:latin typeface="Century Gothic" pitchFamily="34" charset="0"/>
              </a:rPr>
              <a:t>Classifying mineral nutrients</a:t>
            </a:r>
          </a:p>
        </p:txBody>
      </p:sp>
      <p:sp>
        <p:nvSpPr>
          <p:cNvPr id="11267" name="Rectangle 3"/>
          <p:cNvSpPr>
            <a:spLocks noGrp="1" noChangeArrowheads="1"/>
          </p:cNvSpPr>
          <p:nvPr>
            <p:ph type="body" idx="1"/>
          </p:nvPr>
        </p:nvSpPr>
        <p:spPr>
          <a:xfrm>
            <a:off x="457200" y="1600200"/>
            <a:ext cx="8458200" cy="4525963"/>
          </a:xfrm>
        </p:spPr>
        <p:txBody>
          <a:bodyPr/>
          <a:lstStyle/>
          <a:p>
            <a:pPr eaLnBrk="1" hangingPunct="1"/>
            <a:r>
              <a:rPr lang="en-US" smtClean="0">
                <a:latin typeface="Times New Roman" pitchFamily="82" charset="0"/>
              </a:rPr>
              <a:t>Amount required or present in plant tissue.</a:t>
            </a:r>
          </a:p>
          <a:p>
            <a:pPr eaLnBrk="1" hangingPunct="1"/>
            <a:r>
              <a:rPr lang="en-US" smtClean="0">
                <a:latin typeface="Times New Roman" pitchFamily="82" charset="0"/>
              </a:rPr>
              <a:t>Metabolic need for the mineral nutrient.</a:t>
            </a:r>
          </a:p>
          <a:p>
            <a:pPr eaLnBrk="1" hangingPunct="1"/>
            <a:r>
              <a:rPr lang="en-US" smtClean="0">
                <a:latin typeface="Times New Roman" pitchFamily="82" charset="0"/>
              </a:rPr>
              <a:t>Biochemical function(s) for the mineral nutrient.</a:t>
            </a:r>
          </a:p>
          <a:p>
            <a:pPr eaLnBrk="1" hangingPunct="1"/>
            <a:r>
              <a:rPr lang="en-US" smtClean="0">
                <a:latin typeface="Times New Roman" pitchFamily="82" charset="0"/>
              </a:rPr>
              <a:t>Mobility within the plant.</a:t>
            </a:r>
          </a:p>
          <a:p>
            <a:pPr eaLnBrk="1" hangingPunct="1"/>
            <a:endParaRPr lang="en-US" smtClean="0">
              <a:latin typeface="Times New Roman" pitchFamily="8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checkerboard(across)">
                                      <p:cBhvr>
                                        <p:cTn id="7" dur="500"/>
                                        <p:tgtEl>
                                          <p:spTgt spid="112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1267">
                                            <p:txEl>
                                              <p:pRg st="1" end="1"/>
                                            </p:txEl>
                                          </p:spTgt>
                                        </p:tgtEl>
                                        <p:attrNameLst>
                                          <p:attrName>style.visibility</p:attrName>
                                        </p:attrNameLst>
                                      </p:cBhvr>
                                      <p:to>
                                        <p:strVal val="visible"/>
                                      </p:to>
                                    </p:set>
                                    <p:animEffect transition="in" filter="checkerboard(across)">
                                      <p:cBhvr>
                                        <p:cTn id="12" dur="500"/>
                                        <p:tgtEl>
                                          <p:spTgt spid="112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1267">
                                            <p:txEl>
                                              <p:pRg st="2" end="2"/>
                                            </p:txEl>
                                          </p:spTgt>
                                        </p:tgtEl>
                                        <p:attrNameLst>
                                          <p:attrName>style.visibility</p:attrName>
                                        </p:attrNameLst>
                                      </p:cBhvr>
                                      <p:to>
                                        <p:strVal val="visible"/>
                                      </p:to>
                                    </p:set>
                                    <p:animEffect transition="in" filter="checkerboard(across)">
                                      <p:cBhvr>
                                        <p:cTn id="17" dur="500"/>
                                        <p:tgtEl>
                                          <p:spTgt spid="1126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1267">
                                            <p:txEl>
                                              <p:pRg st="3" end="3"/>
                                            </p:txEl>
                                          </p:spTgt>
                                        </p:tgtEl>
                                        <p:attrNameLst>
                                          <p:attrName>style.visibility</p:attrName>
                                        </p:attrNameLst>
                                      </p:cBhvr>
                                      <p:to>
                                        <p:strVal val="visible"/>
                                      </p:to>
                                    </p:set>
                                    <p:animEffect transition="in" filter="checkerboard(across)">
                                      <p:cBhvr>
                                        <p:cTn id="22" dur="500"/>
                                        <p:tgtEl>
                                          <p:spTgt spid="1126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76200"/>
            <a:ext cx="8229600" cy="685800"/>
          </a:xfrm>
        </p:spPr>
        <p:txBody>
          <a:bodyPr/>
          <a:lstStyle/>
          <a:p>
            <a:pPr eaLnBrk="1" hangingPunct="1"/>
            <a:r>
              <a:rPr lang="en-US" b="1" smtClean="0">
                <a:solidFill>
                  <a:srgbClr val="006600"/>
                </a:solidFill>
                <a:latin typeface="Century Gothic" pitchFamily="34" charset="0"/>
              </a:rPr>
              <a:t>Mineral macronutrients</a:t>
            </a:r>
          </a:p>
        </p:txBody>
      </p:sp>
      <p:pic>
        <p:nvPicPr>
          <p:cNvPr id="12291" name="Picture 4" descr="pp05t011"/>
          <p:cNvPicPr preferRelativeResize="0">
            <a:picLocks noGrp="1" noChangeAspect="1" noChangeArrowheads="1"/>
          </p:cNvPicPr>
          <p:nvPr>
            <p:ph idx="1"/>
          </p:nvPr>
        </p:nvPicPr>
        <p:blipFill>
          <a:blip r:embed="rId2" cstate="print"/>
          <a:srcRect/>
          <a:stretch>
            <a:fillRect/>
          </a:stretch>
        </p:blipFill>
        <p:spPr>
          <a:xfrm>
            <a:off x="0" y="1066800"/>
            <a:ext cx="9144000" cy="5638800"/>
          </a:xfr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914400" y="76200"/>
            <a:ext cx="7162800" cy="838200"/>
          </a:xfrm>
        </p:spPr>
        <p:txBody>
          <a:bodyPr/>
          <a:lstStyle/>
          <a:p>
            <a:pPr eaLnBrk="1" hangingPunct="1"/>
            <a:r>
              <a:rPr lang="en-US" sz="4000" b="1" dirty="0" smtClean="0">
                <a:solidFill>
                  <a:srgbClr val="006600"/>
                </a:solidFill>
                <a:latin typeface="Century Gothic" pitchFamily="34" charset="0"/>
              </a:rPr>
              <a:t>Mineral micronutrients</a:t>
            </a:r>
          </a:p>
        </p:txBody>
      </p:sp>
      <p:pic>
        <p:nvPicPr>
          <p:cNvPr id="13315" name="Picture 4" descr="pp05t012"/>
          <p:cNvPicPr preferRelativeResize="0">
            <a:picLocks noGrp="1" noChangeAspect="1" noChangeArrowheads="1"/>
          </p:cNvPicPr>
          <p:nvPr>
            <p:ph idx="1"/>
          </p:nvPr>
        </p:nvPicPr>
        <p:blipFill>
          <a:blip r:embed="rId2" cstate="print"/>
          <a:srcRect/>
          <a:stretch>
            <a:fillRect/>
          </a:stretch>
        </p:blipFill>
        <p:spPr>
          <a:xfrm>
            <a:off x="0" y="1219200"/>
            <a:ext cx="9144000" cy="5638800"/>
          </a:xfr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382000" cy="563562"/>
          </a:xfrm>
        </p:spPr>
        <p:txBody>
          <a:bodyPr/>
          <a:lstStyle/>
          <a:p>
            <a:r>
              <a:rPr lang="en-US" sz="2800" dirty="0" smtClean="0"/>
              <a:t>Difference between trace element &amp; tracer element</a:t>
            </a:r>
            <a:endParaRPr lang="en-IN" sz="2800" dirty="0"/>
          </a:p>
        </p:txBody>
      </p:sp>
      <p:graphicFrame>
        <p:nvGraphicFramePr>
          <p:cNvPr id="4" name="Table 3"/>
          <p:cNvGraphicFramePr>
            <a:graphicFrameLocks noGrp="1"/>
          </p:cNvGraphicFramePr>
          <p:nvPr/>
        </p:nvGraphicFramePr>
        <p:xfrm>
          <a:off x="457199" y="914401"/>
          <a:ext cx="8382000" cy="5441767"/>
        </p:xfrm>
        <a:graphic>
          <a:graphicData uri="http://schemas.openxmlformats.org/drawingml/2006/table">
            <a:tbl>
              <a:tblPr/>
              <a:tblGrid>
                <a:gridCol w="4191000"/>
                <a:gridCol w="4191000"/>
              </a:tblGrid>
              <a:tr h="386442">
                <a:tc>
                  <a:txBody>
                    <a:bodyPr/>
                    <a:lstStyle/>
                    <a:p>
                      <a:pPr algn="ctr">
                        <a:lnSpc>
                          <a:spcPct val="115000"/>
                        </a:lnSpc>
                        <a:spcAft>
                          <a:spcPts val="0"/>
                        </a:spcAft>
                      </a:pPr>
                      <a:r>
                        <a:rPr lang="en-IN" sz="1800" b="1" dirty="0">
                          <a:latin typeface="Calibri"/>
                          <a:ea typeface="Calibri"/>
                          <a:cs typeface="Times New Roman"/>
                        </a:rPr>
                        <a:t>Trace element</a:t>
                      </a:r>
                      <a:endParaRPr lang="en-IN"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800" b="1" dirty="0">
                          <a:latin typeface="Calibri"/>
                          <a:ea typeface="Calibri"/>
                          <a:cs typeface="Times New Roman"/>
                        </a:rPr>
                        <a:t>Tracer element</a:t>
                      </a:r>
                      <a:endParaRPr lang="en-IN"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45771">
                <a:tc>
                  <a:txBody>
                    <a:bodyPr/>
                    <a:lstStyle/>
                    <a:p>
                      <a:pPr algn="just">
                        <a:lnSpc>
                          <a:spcPct val="115000"/>
                        </a:lnSpc>
                        <a:spcAft>
                          <a:spcPts val="0"/>
                        </a:spcAft>
                      </a:pPr>
                      <a:r>
                        <a:rPr lang="en-IN" sz="1800" dirty="0">
                          <a:latin typeface="Calibri"/>
                          <a:ea typeface="Calibri"/>
                          <a:cs typeface="Times New Roman"/>
                        </a:rPr>
                        <a:t>1. These are nutrient elements require by the plants for their growth and metabolic activities.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IN" sz="1800" dirty="0">
                          <a:latin typeface="Calibri"/>
                          <a:ea typeface="Calibri"/>
                          <a:cs typeface="Times New Roman"/>
                        </a:rPr>
                        <a:t>1. These are radioactive isotopes of elements which are artificially incubated into the plants. They metabolized by the plants as the normal elements.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32214">
                <a:tc>
                  <a:txBody>
                    <a:bodyPr/>
                    <a:lstStyle/>
                    <a:p>
                      <a:pPr algn="just">
                        <a:lnSpc>
                          <a:spcPct val="115000"/>
                        </a:lnSpc>
                        <a:spcAft>
                          <a:spcPts val="0"/>
                        </a:spcAft>
                      </a:pPr>
                      <a:r>
                        <a:rPr lang="en-IN" sz="1800" dirty="0">
                          <a:latin typeface="Calibri"/>
                          <a:ea typeface="Calibri"/>
                          <a:cs typeface="Times New Roman"/>
                        </a:rPr>
                        <a:t>2. Those elements are required by the plants in a very minute amount and therefore they are called trace elements or microelements.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IN" sz="1800" dirty="0">
                          <a:latin typeface="Calibri"/>
                          <a:ea typeface="Calibri"/>
                          <a:cs typeface="Times New Roman"/>
                        </a:rPr>
                        <a:t>2. These elements can be detected by </a:t>
                      </a:r>
                      <a:r>
                        <a:rPr lang="en-IN" sz="1800" dirty="0" smtClean="0">
                          <a:latin typeface="Calibri"/>
                          <a:ea typeface="Calibri"/>
                          <a:cs typeface="Times New Roman"/>
                        </a:rPr>
                        <a:t>Geiger-Muller </a:t>
                      </a:r>
                      <a:r>
                        <a:rPr lang="en-IN" sz="1800" dirty="0">
                          <a:latin typeface="Calibri"/>
                          <a:ea typeface="Calibri"/>
                          <a:cs typeface="Times New Roman"/>
                        </a:rPr>
                        <a:t>counter and therefore, they can be traced in the plant systems. These elements are used for detecting various metabolic pathways in plant systems.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45771">
                <a:tc>
                  <a:txBody>
                    <a:bodyPr/>
                    <a:lstStyle/>
                    <a:p>
                      <a:pPr algn="just">
                        <a:lnSpc>
                          <a:spcPct val="115000"/>
                        </a:lnSpc>
                        <a:spcAft>
                          <a:spcPts val="0"/>
                        </a:spcAft>
                      </a:pPr>
                      <a:r>
                        <a:rPr lang="en-IN" sz="1800">
                          <a:latin typeface="Calibri"/>
                          <a:ea typeface="Calibri"/>
                          <a:cs typeface="Times New Roman"/>
                        </a:rPr>
                        <a:t>3. The example of trace elements are – iron, boron, manganese, zinc, copper, molybdenum, chlorine, nickel, etc.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IN" sz="1800" dirty="0">
                          <a:latin typeface="Calibri"/>
                          <a:ea typeface="Calibri"/>
                          <a:cs typeface="Times New Roman"/>
                        </a:rPr>
                        <a:t>3. The example of tracer elements are – Radioactive isotopes of carbon (</a:t>
                      </a:r>
                      <a:r>
                        <a:rPr lang="en-IN" sz="1800" baseline="30000" dirty="0">
                          <a:latin typeface="Calibri"/>
                          <a:ea typeface="Calibri"/>
                          <a:cs typeface="Times New Roman"/>
                        </a:rPr>
                        <a:t>14</a:t>
                      </a:r>
                      <a:r>
                        <a:rPr lang="en-IN" sz="1800" dirty="0">
                          <a:latin typeface="Calibri"/>
                          <a:ea typeface="Calibri"/>
                          <a:cs typeface="Times New Roman"/>
                        </a:rPr>
                        <a:t>C), Nitrogen (</a:t>
                      </a:r>
                      <a:r>
                        <a:rPr lang="en-IN" sz="1800" baseline="30000" dirty="0">
                          <a:latin typeface="Calibri"/>
                          <a:ea typeface="Calibri"/>
                          <a:cs typeface="Times New Roman"/>
                        </a:rPr>
                        <a:t>13</a:t>
                      </a:r>
                      <a:r>
                        <a:rPr lang="en-IN" sz="1800" dirty="0">
                          <a:latin typeface="Calibri"/>
                          <a:ea typeface="Calibri"/>
                          <a:cs typeface="Times New Roman"/>
                        </a:rPr>
                        <a:t>N), Sulphur (</a:t>
                      </a:r>
                      <a:r>
                        <a:rPr lang="en-IN" sz="1800" baseline="30000" dirty="0">
                          <a:latin typeface="Calibri"/>
                          <a:ea typeface="Calibri"/>
                          <a:cs typeface="Times New Roman"/>
                        </a:rPr>
                        <a:t>35</a:t>
                      </a:r>
                      <a:r>
                        <a:rPr lang="en-IN" sz="1800" dirty="0">
                          <a:latin typeface="Calibri"/>
                          <a:ea typeface="Calibri"/>
                          <a:cs typeface="Times New Roman"/>
                        </a:rPr>
                        <a:t>S), Sodium (</a:t>
                      </a:r>
                      <a:r>
                        <a:rPr lang="en-IN" sz="1800" baseline="30000" dirty="0">
                          <a:latin typeface="Calibri"/>
                          <a:ea typeface="Calibri"/>
                          <a:cs typeface="Times New Roman"/>
                        </a:rPr>
                        <a:t>24</a:t>
                      </a:r>
                      <a:r>
                        <a:rPr lang="en-IN" sz="1800" dirty="0">
                          <a:latin typeface="Calibri"/>
                          <a:ea typeface="Calibri"/>
                          <a:cs typeface="Times New Roman"/>
                        </a:rPr>
                        <a:t>Na), Potassium (</a:t>
                      </a:r>
                      <a:r>
                        <a:rPr lang="en-IN" sz="1800" baseline="30000" dirty="0">
                          <a:latin typeface="Calibri"/>
                          <a:ea typeface="Calibri"/>
                          <a:cs typeface="Times New Roman"/>
                        </a:rPr>
                        <a:t>42</a:t>
                      </a:r>
                      <a:r>
                        <a:rPr lang="en-IN" sz="1800" dirty="0">
                          <a:latin typeface="Calibri"/>
                          <a:ea typeface="Calibri"/>
                          <a:cs typeface="Times New Roman"/>
                        </a:rPr>
                        <a:t>K), Magnesium (</a:t>
                      </a:r>
                      <a:r>
                        <a:rPr lang="en-IN" sz="1800" baseline="30000" dirty="0">
                          <a:latin typeface="Calibri"/>
                          <a:ea typeface="Calibri"/>
                          <a:cs typeface="Times New Roman"/>
                        </a:rPr>
                        <a:t>28</a:t>
                      </a:r>
                      <a:r>
                        <a:rPr lang="en-IN" sz="1800" dirty="0">
                          <a:latin typeface="Calibri"/>
                          <a:ea typeface="Calibri"/>
                          <a:cs typeface="Times New Roman"/>
                        </a:rPr>
                        <a:t>Mg), etc.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b="1" smtClean="0">
                <a:solidFill>
                  <a:srgbClr val="006600"/>
                </a:solidFill>
                <a:latin typeface="Century Gothic" pitchFamily="34" charset="0"/>
              </a:rPr>
              <a:t>Nutrient deficiencies</a:t>
            </a:r>
          </a:p>
        </p:txBody>
      </p:sp>
      <p:sp>
        <p:nvSpPr>
          <p:cNvPr id="16387" name="Rectangle 3"/>
          <p:cNvSpPr>
            <a:spLocks noGrp="1" noChangeArrowheads="1"/>
          </p:cNvSpPr>
          <p:nvPr>
            <p:ph type="body" idx="1"/>
          </p:nvPr>
        </p:nvSpPr>
        <p:spPr>
          <a:xfrm>
            <a:off x="152400" y="1295400"/>
            <a:ext cx="8763000" cy="5410200"/>
          </a:xfrm>
        </p:spPr>
        <p:txBody>
          <a:bodyPr/>
          <a:lstStyle/>
          <a:p>
            <a:pPr marL="0" indent="0" algn="just" eaLnBrk="1" hangingPunct="1">
              <a:buFontTx/>
              <a:buNone/>
              <a:defRPr/>
            </a:pPr>
            <a:r>
              <a:rPr lang="en-US" dirty="0" smtClean="0">
                <a:latin typeface="Times New Roman" pitchFamily="82" charset="0"/>
              </a:rPr>
              <a:t>Mineral nutrient deficiencies occur when the concentration of a nutrient decreases below this typical range</a:t>
            </a:r>
          </a:p>
          <a:p>
            <a:pPr eaLnBrk="1" hangingPunct="1">
              <a:buFontTx/>
              <a:buNone/>
              <a:defRPr/>
            </a:pPr>
            <a:endParaRPr lang="en-US" dirty="0" smtClean="0">
              <a:latin typeface="Times New Roman" pitchFamily="82" charset="0"/>
            </a:endParaRPr>
          </a:p>
          <a:p>
            <a:pPr marL="0" indent="0" algn="just" eaLnBrk="1" hangingPunct="1">
              <a:buFontTx/>
              <a:buNone/>
              <a:defRPr/>
            </a:pPr>
            <a:r>
              <a:rPr lang="en-US" dirty="0" smtClean="0">
                <a:latin typeface="Times New Roman" pitchFamily="82" charset="0"/>
              </a:rPr>
              <a:t>Deficiencies of specific nutrients lead to specific visual, often characteristic, symptoms reflective of the role of that nutrient in plant metabolism</a:t>
            </a:r>
          </a:p>
          <a:p>
            <a:pPr eaLnBrk="1" hangingPunct="1">
              <a:defRPr/>
            </a:pPr>
            <a:endParaRPr lang="en-US" dirty="0" smtClean="0">
              <a:latin typeface="Times New Roman" pitchFamily="82"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sz="2800" b="1" dirty="0" smtClean="0">
                <a:solidFill>
                  <a:srgbClr val="006600"/>
                </a:solidFill>
                <a:latin typeface="Century Gothic" pitchFamily="34" charset="0"/>
              </a:rPr>
              <a:t>Biochemical functions of mineral nutrients</a:t>
            </a:r>
          </a:p>
        </p:txBody>
      </p:sp>
      <p:pic>
        <p:nvPicPr>
          <p:cNvPr id="15363" name="Picture 4" descr="pp05t021"/>
          <p:cNvPicPr preferRelativeResize="0">
            <a:picLocks noGrp="1" noChangeAspect="1" noChangeArrowheads="1"/>
          </p:cNvPicPr>
          <p:nvPr>
            <p:ph idx="1"/>
          </p:nvPr>
        </p:nvPicPr>
        <p:blipFill>
          <a:blip r:embed="rId2" cstate="print"/>
          <a:srcRect/>
          <a:stretch>
            <a:fillRect/>
          </a:stretch>
        </p:blipFill>
        <p:spPr>
          <a:xfrm>
            <a:off x="0" y="1600200"/>
            <a:ext cx="9144000" cy="5257800"/>
          </a:xfr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sz="2800" b="1" dirty="0" smtClean="0">
                <a:solidFill>
                  <a:srgbClr val="006600"/>
                </a:solidFill>
                <a:latin typeface="Century Gothic" pitchFamily="34" charset="0"/>
              </a:rPr>
              <a:t>Biochemical functions of mineral nutrients</a:t>
            </a:r>
          </a:p>
        </p:txBody>
      </p:sp>
      <p:pic>
        <p:nvPicPr>
          <p:cNvPr id="17411" name="Picture 4" descr="pp05t022"/>
          <p:cNvPicPr preferRelativeResize="0">
            <a:picLocks noGrp="1" noChangeAspect="1" noChangeArrowheads="1"/>
          </p:cNvPicPr>
          <p:nvPr>
            <p:ph idx="1"/>
          </p:nvPr>
        </p:nvPicPr>
        <p:blipFill>
          <a:blip r:embed="rId2" cstate="print"/>
          <a:srcRect/>
          <a:stretch>
            <a:fillRect/>
          </a:stretch>
        </p:blipFill>
        <p:spPr>
          <a:xfrm>
            <a:off x="0" y="1600200"/>
            <a:ext cx="9144000" cy="5257800"/>
          </a:xfr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Grp="1" noChangeAspect="1" noChangeArrowheads="1"/>
          </p:cNvPicPr>
          <p:nvPr>
            <p:ph idx="1"/>
          </p:nvPr>
        </p:nvPicPr>
        <p:blipFill>
          <a:blip r:embed="rId2" cstate="print"/>
          <a:srcRect/>
          <a:stretch>
            <a:fillRect/>
          </a:stretch>
        </p:blipFill>
        <p:spPr>
          <a:xfrm>
            <a:off x="0" y="0"/>
            <a:ext cx="9144000" cy="6858000"/>
          </a:xfrm>
          <a:noFill/>
        </p:spPr>
      </p:pic>
      <p:sp>
        <p:nvSpPr>
          <p:cNvPr id="39939" name="TextBox 4"/>
          <p:cNvSpPr txBox="1">
            <a:spLocks noChangeArrowheads="1"/>
          </p:cNvSpPr>
          <p:nvPr/>
        </p:nvSpPr>
        <p:spPr bwMode="auto">
          <a:xfrm>
            <a:off x="838200" y="2895600"/>
            <a:ext cx="7620000" cy="1107996"/>
          </a:xfrm>
          <a:prstGeom prst="rect">
            <a:avLst/>
          </a:prstGeom>
          <a:noFill/>
          <a:ln w="9525">
            <a:noFill/>
            <a:miter lim="800000"/>
            <a:headEnd/>
            <a:tailEnd/>
          </a:ln>
        </p:spPr>
        <p:txBody>
          <a:bodyPr>
            <a:spAutoFit/>
          </a:bodyPr>
          <a:lstStyle/>
          <a:p>
            <a:pPr algn="ctr"/>
            <a:r>
              <a:rPr lang="en-US" sz="6600" b="1" dirty="0">
                <a:solidFill>
                  <a:srgbClr val="FFFF00"/>
                </a:solidFill>
                <a:latin typeface="KodchiangUPC" pitchFamily="18" charset="-34"/>
                <a:cs typeface="KodchiangUPC" pitchFamily="18" charset="-34"/>
              </a:rPr>
              <a:t>THANK YOU</a:t>
            </a:r>
            <a:endParaRPr lang="en-IN" sz="6600" b="1" dirty="0">
              <a:solidFill>
                <a:srgbClr val="FFFF00"/>
              </a:solidFill>
              <a:latin typeface="KodchiangUPC" pitchFamily="18" charset="-34"/>
              <a:cs typeface="KodchiangUPC" pitchFamily="18" charset="-34"/>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1018</TotalTime>
  <Words>1311</Words>
  <Application>Microsoft Office PowerPoint</Application>
  <PresentationFormat>On-screen Show (4:3)</PresentationFormat>
  <Paragraphs>81</Paragraphs>
  <Slides>17</Slides>
  <Notes>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Default Design</vt:lpstr>
      <vt:lpstr>Mineral Nutrition</vt:lpstr>
      <vt:lpstr>Slide 2</vt:lpstr>
      <vt:lpstr>ESSENTIAL MINERAL ELEMENTS </vt:lpstr>
      <vt:lpstr>FUNCTIONS OF MINERAL ELEMENTS IN PLANTS</vt:lpstr>
      <vt:lpstr>Criteria for Essentiality </vt:lpstr>
      <vt:lpstr>Slide 6</vt:lpstr>
      <vt:lpstr>Slide 7</vt:lpstr>
      <vt:lpstr>Slide 8</vt:lpstr>
      <vt:lpstr>Slide 9</vt:lpstr>
      <vt:lpstr>Classifying mineral nutrients</vt:lpstr>
      <vt:lpstr>Mineral macronutrients</vt:lpstr>
      <vt:lpstr>Mineral micronutrients</vt:lpstr>
      <vt:lpstr>Difference between trace element &amp; tracer element</vt:lpstr>
      <vt:lpstr>Nutrient deficiencies</vt:lpstr>
      <vt:lpstr>Biochemical functions of mineral nutrients</vt:lpstr>
      <vt:lpstr>Biochemical functions of mineral nutrients</vt:lpstr>
      <vt:lpstr>Slide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Mineral Nutrition</dc:title>
  <dc:creator>Mazz Marry</dc:creator>
  <cp:lastModifiedBy>lenovo</cp:lastModifiedBy>
  <cp:revision>77</cp:revision>
  <dcterms:created xsi:type="dcterms:W3CDTF">2006-01-24T02:44:57Z</dcterms:created>
  <dcterms:modified xsi:type="dcterms:W3CDTF">2021-07-30T04:29:31Z</dcterms:modified>
</cp:coreProperties>
</file>