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Concept of </a:t>
            </a:r>
            <a:r>
              <a:rPr lang="en-US" altLang="en-US" b="1">
                <a:sym typeface="+mn-ea"/>
              </a:rPr>
              <a:t>Bhakti in Ramanuja’s Philosophy 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en-US" b="1"/>
              <a:t>Bhakti in Ramanuja’s Vishishtadvaita Philosophy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Based on the teachings of Ramanuja</a:t>
            </a:r>
            <a:endParaRPr lang="en-US" altLang="en-US"/>
          </a:p>
          <a:p>
            <a:r>
              <a:rPr lang="en-US" altLang="en-US"/>
              <a:t>A major concept in Indian philosophy and the Bhakti tradition</a:t>
            </a:r>
            <a:endParaRPr lang="en-US" altLang="en-US"/>
          </a:p>
          <a:p>
            <a:r>
              <a:rPr lang="en-US" altLang="en-US"/>
              <a:t>Focuses on devotion to a personal God (Vishnu)</a:t>
            </a:r>
            <a:endParaRPr lang="en-US" altLang="en-US"/>
          </a:p>
          <a:p>
            <a:r>
              <a:rPr lang="en-US" altLang="en-US"/>
              <a:t>Bhakti is seen as the main path to liberation (moksha)</a:t>
            </a:r>
            <a:endParaRPr lang="en-US" altLang="en-US"/>
          </a:p>
          <a:p>
            <a:r>
              <a:rPr lang="en-US" altLang="en-US"/>
              <a:t>Combines love, knowledge, and action in spiritual life</a:t>
            </a: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Meaning and Nature of Bhakti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Bhakti means loving and continuous meditation on God</a:t>
            </a:r>
            <a:endParaRPr lang="en-US" altLang="en-US"/>
          </a:p>
          <a:p>
            <a:r>
              <a:rPr lang="en-US" altLang="en-US"/>
              <a:t>Defined as snehapūrvam anudhyānam (meditation filled with love)</a:t>
            </a:r>
            <a:endParaRPr lang="en-US" altLang="en-US"/>
          </a:p>
          <a:p>
            <a:r>
              <a:rPr lang="en-US" altLang="en-US"/>
              <a:t>It is not just emotion, but a deep and steady spiritual practice</a:t>
            </a:r>
            <a:endParaRPr lang="en-US" altLang="en-US"/>
          </a:p>
          <a:p>
            <a:r>
              <a:rPr lang="en-US" altLang="en-US"/>
              <a:t>God is personal (Saguna Brahman), with qualities and form</a:t>
            </a:r>
            <a:endParaRPr lang="en-US" altLang="en-US"/>
          </a:p>
          <a:p>
            <a:r>
              <a:rPr lang="en-US" altLang="en-US"/>
              <a:t>Devotees can connect with God through love, prayer, and worship</a:t>
            </a:r>
            <a:endParaRPr lang="en-US" altLang="en-US"/>
          </a:p>
          <a:p>
            <a:r>
              <a:rPr lang="en-US" altLang="en-US"/>
              <a:t>This idea differs from Advaita Vedanta, which believes in a formless God</a:t>
            </a:r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Key Aspects of Bhakti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865" y="1579880"/>
            <a:ext cx="11522075" cy="5001260"/>
          </a:xfrm>
        </p:spPr>
        <p:txBody>
          <a:bodyPr>
            <a:normAutofit fontScale="80000"/>
          </a:bodyPr>
          <a:p>
            <a:r>
              <a:rPr lang="en-US" altLang="en-US" b="1"/>
              <a:t>Stages of Bhakti:</a:t>
            </a:r>
            <a:endParaRPr lang="en-US" altLang="en-US" b="1"/>
          </a:p>
          <a:p>
            <a:pPr marL="457200" indent="-457200">
              <a:buAutoNum type="arabicPeriod"/>
            </a:pPr>
            <a:r>
              <a:rPr lang="en-US" altLang="en-US"/>
              <a:t>Begins with desire to know God (para-bhakti),</a:t>
            </a:r>
            <a:endParaRPr lang="en-US" altLang="en-US"/>
          </a:p>
          <a:p>
            <a:pPr marL="457200" indent="-457200">
              <a:buAutoNum type="arabicPeriod"/>
            </a:pPr>
            <a:r>
              <a:rPr lang="en-US" altLang="en-US"/>
              <a:t>grows into knowledge (parajnana),</a:t>
            </a:r>
            <a:endParaRPr lang="en-US" altLang="en-US"/>
          </a:p>
          <a:p>
            <a:pPr marL="457200" indent="-457200">
              <a:buAutoNum type="arabicPeriod"/>
            </a:pPr>
            <a:r>
              <a:rPr lang="en-US" altLang="en-US"/>
              <a:t>and reaches intense devotion (parama-bhakti)</a:t>
            </a:r>
            <a:endParaRPr lang="en-US" altLang="en-US"/>
          </a:p>
          <a:p>
            <a:r>
              <a:rPr lang="en-US" altLang="en-US" b="1"/>
              <a:t>Prapatti (Surrender):</a:t>
            </a:r>
            <a:endParaRPr lang="en-US" altLang="en-US" b="1"/>
          </a:p>
          <a:p>
            <a:pPr marL="457200" indent="-457200">
              <a:buAutoNum type="arabicPeriod"/>
            </a:pPr>
            <a:r>
              <a:rPr lang="en-US" altLang="en-US"/>
              <a:t>Complete surrender (saranagati) to God is very important</a:t>
            </a:r>
            <a:endParaRPr lang="en-US" altLang="en-US"/>
          </a:p>
          <a:p>
            <a:pPr marL="457200" indent="-457200">
              <a:buAutoNum type="arabicPeriod"/>
            </a:pPr>
            <a:r>
              <a:rPr lang="en-US" altLang="en-US"/>
              <a:t>It helps the devotee receive divine grace and salvation</a:t>
            </a:r>
            <a:endParaRPr lang="en-US" altLang="en-US"/>
          </a:p>
          <a:p>
            <a:r>
              <a:rPr lang="en-US" altLang="en-US" b="1"/>
              <a:t>Role of Knowledge and Action:</a:t>
            </a:r>
            <a:endParaRPr lang="en-US" altLang="en-US" b="1"/>
          </a:p>
          <a:p>
            <a:pPr marL="457200" indent="-457200">
              <a:buAutoNum type="arabicPeriod"/>
            </a:pPr>
            <a:r>
              <a:rPr lang="en-US" altLang="en-US"/>
              <a:t>Bhakti is supported by study of scriptures (jnana)</a:t>
            </a:r>
            <a:endParaRPr lang="en-US" altLang="en-US"/>
          </a:p>
          <a:p>
            <a:pPr marL="457200" indent="-457200">
              <a:buAutoNum type="arabicPeriod"/>
            </a:pPr>
            <a:r>
              <a:rPr lang="en-US" altLang="en-US"/>
              <a:t>and selfless action (karma)</a:t>
            </a:r>
            <a:endParaRPr lang="en-US" altLang="en-US"/>
          </a:p>
          <a:p>
            <a:pPr marL="457200" indent="-457200">
              <a:buAutoNum type="arabicPeriod"/>
            </a:pPr>
            <a:r>
              <a:rPr lang="en-US" altLang="en-US"/>
              <a:t>These prepare the mind for true devotion</a:t>
            </a: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Importance and Influence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en-US" altLang="en-US" b="1"/>
              <a:t>Open to All:</a:t>
            </a:r>
            <a:endParaRPr lang="en-US" altLang="en-US" b="1"/>
          </a:p>
          <a:p>
            <a:pPr marL="514350" indent="-514350">
              <a:buAutoNum type="arabicPeriod"/>
            </a:pPr>
            <a:r>
              <a:rPr lang="en-US" altLang="en-US"/>
              <a:t>Bhakti is available to everyone, regardless of caste or rituals</a:t>
            </a:r>
            <a:endParaRPr lang="en-US" altLang="en-US"/>
          </a:p>
          <a:p>
            <a:pPr marL="514350" indent="-514350">
              <a:buAutoNum type="arabicPeriod"/>
            </a:pPr>
            <a:r>
              <a:rPr lang="en-US" altLang="en-US"/>
              <a:t>It promotes equality in spiritual life</a:t>
            </a:r>
            <a:endParaRPr lang="en-US" altLang="en-US"/>
          </a:p>
          <a:p>
            <a:r>
              <a:rPr lang="en-US" altLang="en-US" b="1"/>
              <a:t>Core Idea of Vishishtadvaita:</a:t>
            </a:r>
            <a:endParaRPr lang="en-US" altLang="en-US" b="1"/>
          </a:p>
          <a:p>
            <a:pPr marL="514350" indent="-514350">
              <a:buAutoNum type="arabicPeriod"/>
            </a:pPr>
            <a:r>
              <a:rPr lang="en-US" altLang="en-US"/>
              <a:t>The soul is different from God but always connected to Him</a:t>
            </a:r>
            <a:endParaRPr lang="en-US" altLang="en-US"/>
          </a:p>
          <a:p>
            <a:pPr marL="514350" indent="-514350">
              <a:buAutoNum type="arabicPeriod"/>
            </a:pPr>
            <a:r>
              <a:rPr lang="en-US" altLang="en-US"/>
              <a:t>True happiness comes through devotion and service to God</a:t>
            </a:r>
            <a:endParaRPr lang="en-US" altLang="en-US"/>
          </a:p>
          <a:p>
            <a:r>
              <a:rPr lang="en-US" altLang="en-US" b="1"/>
              <a:t>Influence:</a:t>
            </a:r>
            <a:endParaRPr lang="en-US" altLang="en-US" b="1"/>
          </a:p>
          <a:p>
            <a:pPr marL="514350" indent="-514350">
              <a:buAutoNum type="arabicPeriod"/>
            </a:pPr>
            <a:r>
              <a:rPr lang="en-US" altLang="en-US"/>
              <a:t>Ramanuja’s teachings helped shape the Bhakti movement in India</a:t>
            </a:r>
            <a:endParaRPr lang="en-US" altLang="en-US"/>
          </a:p>
          <a:p>
            <a:pPr marL="514350" indent="-514350">
              <a:buAutoNum type="arabicPeriod"/>
            </a:pPr>
            <a:r>
              <a:rPr lang="en-US" altLang="en-US"/>
              <a:t>They combine deep philosophy with strong devotion</a:t>
            </a:r>
            <a:endParaRPr lang="en-US" altLang="en-US"/>
          </a:p>
          <a:p>
            <a:pPr marL="514350" indent="-514350">
              <a:buAutoNum type="arabicPeriod"/>
            </a:pPr>
            <a:r>
              <a:rPr lang="en-US" altLang="en-US"/>
              <a:t>His ideas made spirituality more simple and accessible</a:t>
            </a:r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1631</Words>
  <Application>WPS Presentation</Application>
  <PresentationFormat>Widescreen</PresentationFormat>
  <Paragraphs>46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Office Theme</vt:lpstr>
      <vt:lpstr>Concept of Bhakti in Ramanuja’s </vt:lpstr>
      <vt:lpstr>Bhakti in Ramanuja’s Vishishtadvaita Philosophy</vt:lpstr>
      <vt:lpstr>Meaning and Nature of Bhakti</vt:lpstr>
      <vt:lpstr>Key Aspects of Bhakti</vt:lpstr>
      <vt:lpstr>Importance and Influence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Madhuchanda Chaliha Bhuyan</cp:lastModifiedBy>
  <cp:revision>4</cp:revision>
  <dcterms:created xsi:type="dcterms:W3CDTF">2025-07-23T00:59:00Z</dcterms:created>
  <dcterms:modified xsi:type="dcterms:W3CDTF">2026-04-11T13:34:21Z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53D98EA922644B478A13410A32A3BB50_13</vt:lpwstr>
  </property>
  <property fmtid="{D5CDD505-2E9C-101B-9397-08002B2CF9AE}" pid="3" name="KSOProductBuildVer">
    <vt:lpwstr>1033-12.2.0.23196</vt:lpwstr>
  </property>
</Properties>
</file>