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32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32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32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3200" kern="1200">
        <a:solidFill>
          <a:schemeClr val="tx1"/>
        </a:solidFill>
        <a:latin typeface="Garamond" panose="02020404030301010803" pitchFamily="18" charset="0"/>
        <a:ea typeface="+mn-ea"/>
        <a:cs typeface="+mn-cs"/>
      </a:defRPr>
    </a:lvl5pPr>
    <a:lvl6pPr marL="2286000" algn="l" defTabSz="914400" rtl="0" eaLnBrk="1" latinLnBrk="0" hangingPunct="1">
      <a:defRPr sz="3200" kern="1200">
        <a:solidFill>
          <a:schemeClr val="tx1"/>
        </a:solidFill>
        <a:latin typeface="Garamond" panose="02020404030301010803" pitchFamily="18" charset="0"/>
        <a:ea typeface="+mn-ea"/>
        <a:cs typeface="+mn-cs"/>
      </a:defRPr>
    </a:lvl6pPr>
    <a:lvl7pPr marL="2743200" algn="l" defTabSz="914400" rtl="0" eaLnBrk="1" latinLnBrk="0" hangingPunct="1">
      <a:defRPr sz="3200" kern="1200">
        <a:solidFill>
          <a:schemeClr val="tx1"/>
        </a:solidFill>
        <a:latin typeface="Garamond" panose="02020404030301010803" pitchFamily="18" charset="0"/>
        <a:ea typeface="+mn-ea"/>
        <a:cs typeface="+mn-cs"/>
      </a:defRPr>
    </a:lvl7pPr>
    <a:lvl8pPr marL="3200400" algn="l" defTabSz="914400" rtl="0" eaLnBrk="1" latinLnBrk="0" hangingPunct="1">
      <a:defRPr sz="3200" kern="1200">
        <a:solidFill>
          <a:schemeClr val="tx1"/>
        </a:solidFill>
        <a:latin typeface="Garamond" panose="02020404030301010803" pitchFamily="18" charset="0"/>
        <a:ea typeface="+mn-ea"/>
        <a:cs typeface="+mn-cs"/>
      </a:defRPr>
    </a:lvl8pPr>
    <a:lvl9pPr marL="3657600" algn="l" defTabSz="914400" rtl="0" eaLnBrk="1" latinLnBrk="0" hangingPunct="1">
      <a:defRPr sz="3200"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5"/>
  </p:normalViewPr>
  <p:slideViewPr>
    <p:cSldViewPr>
      <p:cViewPr varScale="1">
        <p:scale>
          <a:sx n="122" d="100"/>
          <a:sy n="122" d="100"/>
        </p:scale>
        <p:origin x="13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EDCAC38B-F351-BBAE-958E-195CE1B1E96D}"/>
              </a:ext>
            </a:extLst>
          </p:cNvPr>
          <p:cNvGrpSpPr>
            <a:grpSpLocks/>
          </p:cNvGrpSpPr>
          <p:nvPr/>
        </p:nvGrpSpPr>
        <p:grpSpPr bwMode="auto">
          <a:xfrm>
            <a:off x="0" y="0"/>
            <a:ext cx="9140825" cy="6850063"/>
            <a:chOff x="0" y="0"/>
            <a:chExt cx="5758" cy="4315"/>
          </a:xfrm>
        </p:grpSpPr>
        <p:grpSp>
          <p:nvGrpSpPr>
            <p:cNvPr id="5123" name="Group 3">
              <a:extLst>
                <a:ext uri="{FF2B5EF4-FFF2-40B4-BE49-F238E27FC236}">
                  <a16:creationId xmlns:a16="http://schemas.microsoft.com/office/drawing/2014/main" id="{116E5B0E-95AE-CEF8-6F1B-02EF669B71E2}"/>
                </a:ext>
              </a:extLst>
            </p:cNvPr>
            <p:cNvGrpSpPr>
              <a:grpSpLocks/>
            </p:cNvGrpSpPr>
            <p:nvPr userDrawn="1"/>
          </p:nvGrpSpPr>
          <p:grpSpPr bwMode="auto">
            <a:xfrm>
              <a:off x="1728" y="2230"/>
              <a:ext cx="4027" cy="2085"/>
              <a:chOff x="1728" y="2230"/>
              <a:chExt cx="4027" cy="2085"/>
            </a:xfrm>
          </p:grpSpPr>
          <p:sp>
            <p:nvSpPr>
              <p:cNvPr id="5124" name="Freeform 4">
                <a:extLst>
                  <a:ext uri="{FF2B5EF4-FFF2-40B4-BE49-F238E27FC236}">
                    <a16:creationId xmlns:a16="http://schemas.microsoft.com/office/drawing/2014/main" id="{3DB11A3D-9CA7-9E55-E1F3-038137E66328}"/>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5" name="Freeform 5">
                <a:extLst>
                  <a:ext uri="{FF2B5EF4-FFF2-40B4-BE49-F238E27FC236}">
                    <a16:creationId xmlns:a16="http://schemas.microsoft.com/office/drawing/2014/main" id="{6DFE5003-1A65-9795-F124-2599F3A933B9}"/>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6" name="Freeform 6">
                <a:extLst>
                  <a:ext uri="{FF2B5EF4-FFF2-40B4-BE49-F238E27FC236}">
                    <a16:creationId xmlns:a16="http://schemas.microsoft.com/office/drawing/2014/main" id="{50FDB7DA-598D-4445-32A7-45CA3EC4E5FB}"/>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7" name="Freeform 7">
                <a:extLst>
                  <a:ext uri="{FF2B5EF4-FFF2-40B4-BE49-F238E27FC236}">
                    <a16:creationId xmlns:a16="http://schemas.microsoft.com/office/drawing/2014/main" id="{90A68EFB-C770-13F0-7691-793823F0094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8" name="Freeform 8">
                <a:extLst>
                  <a:ext uri="{FF2B5EF4-FFF2-40B4-BE49-F238E27FC236}">
                    <a16:creationId xmlns:a16="http://schemas.microsoft.com/office/drawing/2014/main" id="{41B3FC56-C813-D673-2A75-65AE6F54CB3E}"/>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29" name="Freeform 9">
              <a:extLst>
                <a:ext uri="{FF2B5EF4-FFF2-40B4-BE49-F238E27FC236}">
                  <a16:creationId xmlns:a16="http://schemas.microsoft.com/office/drawing/2014/main" id="{F4DDFF3A-E847-E532-741A-0034C021EC72}"/>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0" name="Freeform 10">
              <a:extLst>
                <a:ext uri="{FF2B5EF4-FFF2-40B4-BE49-F238E27FC236}">
                  <a16:creationId xmlns:a16="http://schemas.microsoft.com/office/drawing/2014/main" id="{B2DE40CD-D0C1-67B2-EC6B-B7F3395F4120}"/>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31" name="Rectangle 11">
            <a:extLst>
              <a:ext uri="{FF2B5EF4-FFF2-40B4-BE49-F238E27FC236}">
                <a16:creationId xmlns:a16="http://schemas.microsoft.com/office/drawing/2014/main" id="{64D97BF0-2C27-6BA1-7E2C-597D2DB8269F}"/>
              </a:ext>
            </a:extLst>
          </p:cNvPr>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5132" name="Rectangle 12">
            <a:extLst>
              <a:ext uri="{FF2B5EF4-FFF2-40B4-BE49-F238E27FC236}">
                <a16:creationId xmlns:a16="http://schemas.microsoft.com/office/drawing/2014/main" id="{32AB4B95-C009-6EA4-4C0B-FB244D89357B}"/>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5133" name="Rectangle 13">
            <a:extLst>
              <a:ext uri="{FF2B5EF4-FFF2-40B4-BE49-F238E27FC236}">
                <a16:creationId xmlns:a16="http://schemas.microsoft.com/office/drawing/2014/main" id="{D2C8DF63-11DE-406D-DC5C-89DD22DC727A}"/>
              </a:ext>
            </a:extLst>
          </p:cNvPr>
          <p:cNvSpPr>
            <a:spLocks noGrp="1" noChangeArrowheads="1"/>
          </p:cNvSpPr>
          <p:nvPr>
            <p:ph type="dt" sz="quarter" idx="2"/>
          </p:nvPr>
        </p:nvSpPr>
        <p:spPr>
          <a:xfrm>
            <a:off x="457200" y="6248400"/>
            <a:ext cx="2133600" cy="476250"/>
          </a:xfrm>
        </p:spPr>
        <p:txBody>
          <a:bodyPr/>
          <a:lstStyle>
            <a:lvl1pPr>
              <a:defRPr/>
            </a:lvl1pPr>
          </a:lstStyle>
          <a:p>
            <a:endParaRPr lang="en-US" altLang="en-US"/>
          </a:p>
        </p:txBody>
      </p:sp>
      <p:sp>
        <p:nvSpPr>
          <p:cNvPr id="5134" name="Rectangle 14">
            <a:extLst>
              <a:ext uri="{FF2B5EF4-FFF2-40B4-BE49-F238E27FC236}">
                <a16:creationId xmlns:a16="http://schemas.microsoft.com/office/drawing/2014/main" id="{873CA309-3DD4-5B53-C49C-DC736A40F39E}"/>
              </a:ext>
            </a:extLst>
          </p:cNvPr>
          <p:cNvSpPr>
            <a:spLocks noGrp="1" noChangeArrowheads="1"/>
          </p:cNvSpPr>
          <p:nvPr>
            <p:ph type="ftr" sz="quarter" idx="3"/>
          </p:nvPr>
        </p:nvSpPr>
        <p:spPr>
          <a:xfrm>
            <a:off x="3124200" y="6251575"/>
            <a:ext cx="2895600" cy="476250"/>
          </a:xfrm>
        </p:spPr>
        <p:txBody>
          <a:bodyPr/>
          <a:lstStyle>
            <a:lvl1pPr>
              <a:defRPr/>
            </a:lvl1pPr>
          </a:lstStyle>
          <a:p>
            <a:endParaRPr lang="en-US" altLang="en-US"/>
          </a:p>
        </p:txBody>
      </p:sp>
      <p:sp>
        <p:nvSpPr>
          <p:cNvPr id="5135" name="Rectangle 15">
            <a:extLst>
              <a:ext uri="{FF2B5EF4-FFF2-40B4-BE49-F238E27FC236}">
                <a16:creationId xmlns:a16="http://schemas.microsoft.com/office/drawing/2014/main" id="{F4AD1BC3-E643-4956-B263-CAE699548811}"/>
              </a:ext>
            </a:extLst>
          </p:cNvPr>
          <p:cNvSpPr>
            <a:spLocks noGrp="1" noChangeArrowheads="1"/>
          </p:cNvSpPr>
          <p:nvPr>
            <p:ph type="sldNum" sz="quarter" idx="4"/>
          </p:nvPr>
        </p:nvSpPr>
        <p:spPr>
          <a:xfrm>
            <a:off x="6553200" y="6254750"/>
            <a:ext cx="2133600" cy="476250"/>
          </a:xfrm>
        </p:spPr>
        <p:txBody>
          <a:bodyPr/>
          <a:lstStyle>
            <a:lvl1pPr>
              <a:defRPr/>
            </a:lvl1pPr>
          </a:lstStyle>
          <a:p>
            <a:fld id="{16179EC8-90C5-D84B-A907-3F10ED34341C}"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E492-A658-725A-E8D7-0A5B996BC4B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59BCBB9-AC6E-2E6D-22E2-754655ABCA4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688826-2BE3-44CA-FC83-D66AC2BC92D9}"/>
              </a:ext>
            </a:extLst>
          </p:cNvPr>
          <p:cNvSpPr>
            <a:spLocks noGrp="1"/>
          </p:cNvSpPr>
          <p:nvPr>
            <p:ph type="dt" sz="half"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963A9D29-9050-47D1-B763-278B9AA1419C}"/>
              </a:ext>
            </a:extLst>
          </p:cNvPr>
          <p:cNvSpPr>
            <a:spLocks noGrp="1"/>
          </p:cNvSpPr>
          <p:nvPr>
            <p:ph type="sldNum" sz="quarter" idx="11"/>
          </p:nvPr>
        </p:nvSpPr>
        <p:spPr/>
        <p:txBody>
          <a:bodyPr/>
          <a:lstStyle>
            <a:lvl1pPr>
              <a:defRPr/>
            </a:lvl1pPr>
          </a:lstStyle>
          <a:p>
            <a:fld id="{C0376FBF-0A10-6146-A067-56967B24F028}" type="slidenum">
              <a:rPr lang="en-US" altLang="en-US"/>
              <a:pPr/>
              <a:t>‹#›</a:t>
            </a:fld>
            <a:endParaRPr lang="en-US" altLang="en-US"/>
          </a:p>
        </p:txBody>
      </p:sp>
      <p:sp>
        <p:nvSpPr>
          <p:cNvPr id="6" name="Footer Placeholder 5">
            <a:extLst>
              <a:ext uri="{FF2B5EF4-FFF2-40B4-BE49-F238E27FC236}">
                <a16:creationId xmlns:a16="http://schemas.microsoft.com/office/drawing/2014/main" id="{F81C3F18-91EC-7E1C-2011-21681AD96395}"/>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482114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2C786-BBC9-83F0-2666-844B6E3E66AF}"/>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19A9FCB-D59F-2A0F-8CE1-0FE5A6F3CEA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GB"/>
              <a:t>Click to edit Master text styles</a:t>
            </a:r>
          </a:p>
        </p:txBody>
      </p:sp>
      <p:sp>
        <p:nvSpPr>
          <p:cNvPr id="4" name="Date Placeholder 3">
            <a:extLst>
              <a:ext uri="{FF2B5EF4-FFF2-40B4-BE49-F238E27FC236}">
                <a16:creationId xmlns:a16="http://schemas.microsoft.com/office/drawing/2014/main" id="{61B03F02-1968-0338-8B26-956B3683A9FE}"/>
              </a:ext>
            </a:extLst>
          </p:cNvPr>
          <p:cNvSpPr>
            <a:spLocks noGrp="1"/>
          </p:cNvSpPr>
          <p:nvPr>
            <p:ph type="dt" sz="half"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E4167BC-9E2D-7F3C-D225-C1FD3F50C06C}"/>
              </a:ext>
            </a:extLst>
          </p:cNvPr>
          <p:cNvSpPr>
            <a:spLocks noGrp="1"/>
          </p:cNvSpPr>
          <p:nvPr>
            <p:ph type="sldNum" sz="quarter" idx="11"/>
          </p:nvPr>
        </p:nvSpPr>
        <p:spPr/>
        <p:txBody>
          <a:bodyPr/>
          <a:lstStyle>
            <a:lvl1pPr>
              <a:defRPr/>
            </a:lvl1pPr>
          </a:lstStyle>
          <a:p>
            <a:fld id="{E8DA62A0-01A4-3F47-9730-F95275019E2D}" type="slidenum">
              <a:rPr lang="en-US" altLang="en-US"/>
              <a:pPr/>
              <a:t>‹#›</a:t>
            </a:fld>
            <a:endParaRPr lang="en-US" altLang="en-US"/>
          </a:p>
        </p:txBody>
      </p:sp>
      <p:sp>
        <p:nvSpPr>
          <p:cNvPr id="6" name="Footer Placeholder 5">
            <a:extLst>
              <a:ext uri="{FF2B5EF4-FFF2-40B4-BE49-F238E27FC236}">
                <a16:creationId xmlns:a16="http://schemas.microsoft.com/office/drawing/2014/main" id="{F9B4481B-D64D-AD8F-570E-6933578D966B}"/>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32206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7A0E-161D-946F-BB2F-3C2D780BF4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DAC1BB3-B6CB-67A4-57BD-18C3CD7100C1}"/>
              </a:ext>
            </a:extLst>
          </p:cNvPr>
          <p:cNvSpPr>
            <a:spLocks noGrp="1"/>
          </p:cNvSpPr>
          <p:nvPr>
            <p:ph sz="half" idx="1"/>
          </p:nvPr>
        </p:nvSpPr>
        <p:spPr>
          <a:xfrm>
            <a:off x="457200" y="1600200"/>
            <a:ext cx="40386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0F9894A-6674-FE52-2313-195BD3BACDA5}"/>
              </a:ext>
            </a:extLst>
          </p:cNvPr>
          <p:cNvSpPr>
            <a:spLocks noGrp="1"/>
          </p:cNvSpPr>
          <p:nvPr>
            <p:ph sz="half" idx="2"/>
          </p:nvPr>
        </p:nvSpPr>
        <p:spPr>
          <a:xfrm>
            <a:off x="4648200" y="1600200"/>
            <a:ext cx="40386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6062C02-14D2-8EB7-973B-DA0A82AF84D0}"/>
              </a:ext>
            </a:extLst>
          </p:cNvPr>
          <p:cNvSpPr>
            <a:spLocks noGrp="1"/>
          </p:cNvSpPr>
          <p:nvPr>
            <p:ph type="dt" sz="half"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6A9AEA0-7577-33F9-D72E-12B47CF1F97B}"/>
              </a:ext>
            </a:extLst>
          </p:cNvPr>
          <p:cNvSpPr>
            <a:spLocks noGrp="1"/>
          </p:cNvSpPr>
          <p:nvPr>
            <p:ph type="sldNum" sz="quarter" idx="11"/>
          </p:nvPr>
        </p:nvSpPr>
        <p:spPr/>
        <p:txBody>
          <a:bodyPr/>
          <a:lstStyle>
            <a:lvl1pPr>
              <a:defRPr/>
            </a:lvl1pPr>
          </a:lstStyle>
          <a:p>
            <a:fld id="{300361C7-755A-6743-8585-E2DA6A84B786}" type="slidenum">
              <a:rPr lang="en-US" altLang="en-US"/>
              <a:pPr/>
              <a:t>‹#›</a:t>
            </a:fld>
            <a:endParaRPr lang="en-US" altLang="en-US"/>
          </a:p>
        </p:txBody>
      </p:sp>
      <p:sp>
        <p:nvSpPr>
          <p:cNvPr id="7" name="Footer Placeholder 6">
            <a:extLst>
              <a:ext uri="{FF2B5EF4-FFF2-40B4-BE49-F238E27FC236}">
                <a16:creationId xmlns:a16="http://schemas.microsoft.com/office/drawing/2014/main" id="{F86C0392-032B-FA9E-B375-5C039D78AB74}"/>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80203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18383-957F-F828-6CDC-317FF7BC4929}"/>
              </a:ext>
            </a:extLst>
          </p:cNvPr>
          <p:cNvSpPr>
            <a:spLocks noGrp="1"/>
          </p:cNvSpPr>
          <p:nvPr>
            <p:ph type="title"/>
          </p:nvPr>
        </p:nvSpPr>
        <p:spPr>
          <a:xfrm>
            <a:off x="630238" y="365125"/>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6F2954D-D7E6-5D02-10C4-E8A6FB416D9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CA6A7D6-7236-7CB7-9FA9-E9E1E4648558}"/>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AF0A042-C045-76CA-424B-4319EB6D64D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54CB28F-61AB-8C38-37AB-1E2DCFD76F77}"/>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BC804D-6938-D99E-CBB3-BF1055C93D44}"/>
              </a:ext>
            </a:extLst>
          </p:cNvPr>
          <p:cNvSpPr>
            <a:spLocks noGrp="1"/>
          </p:cNvSpPr>
          <p:nvPr>
            <p:ph type="dt" sz="half" idx="10"/>
          </p:nvPr>
        </p:nvSpPr>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7A972014-B4AB-E109-2F09-8613A16A9193}"/>
              </a:ext>
            </a:extLst>
          </p:cNvPr>
          <p:cNvSpPr>
            <a:spLocks noGrp="1"/>
          </p:cNvSpPr>
          <p:nvPr>
            <p:ph type="sldNum" sz="quarter" idx="11"/>
          </p:nvPr>
        </p:nvSpPr>
        <p:spPr/>
        <p:txBody>
          <a:bodyPr/>
          <a:lstStyle>
            <a:lvl1pPr>
              <a:defRPr/>
            </a:lvl1pPr>
          </a:lstStyle>
          <a:p>
            <a:fld id="{B2989BBA-B64D-834F-B45D-DE09A0DC91A3}" type="slidenum">
              <a:rPr lang="en-US" altLang="en-US"/>
              <a:pPr/>
              <a:t>‹#›</a:t>
            </a:fld>
            <a:endParaRPr lang="en-US" altLang="en-US"/>
          </a:p>
        </p:txBody>
      </p:sp>
      <p:sp>
        <p:nvSpPr>
          <p:cNvPr id="9" name="Footer Placeholder 8">
            <a:extLst>
              <a:ext uri="{FF2B5EF4-FFF2-40B4-BE49-F238E27FC236}">
                <a16:creationId xmlns:a16="http://schemas.microsoft.com/office/drawing/2014/main" id="{0B1C0C51-A889-CBDE-9548-FC98AD8721FB}"/>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41662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1DF4-0B0F-3A54-BCA5-03E84A0C63C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3E17D47-0E08-3C67-5BEF-0085404FA6EF}"/>
              </a:ext>
            </a:extLst>
          </p:cNvPr>
          <p:cNvSpPr>
            <a:spLocks noGrp="1"/>
          </p:cNvSpPr>
          <p:nvPr>
            <p:ph type="dt" sz="half" idx="10"/>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58E11FA-E70B-49EE-B381-B90065D5EF0E}"/>
              </a:ext>
            </a:extLst>
          </p:cNvPr>
          <p:cNvSpPr>
            <a:spLocks noGrp="1"/>
          </p:cNvSpPr>
          <p:nvPr>
            <p:ph type="sldNum" sz="quarter" idx="11"/>
          </p:nvPr>
        </p:nvSpPr>
        <p:spPr/>
        <p:txBody>
          <a:bodyPr/>
          <a:lstStyle>
            <a:lvl1pPr>
              <a:defRPr/>
            </a:lvl1pPr>
          </a:lstStyle>
          <a:p>
            <a:fld id="{75D02672-2781-3346-87A2-B05C0902BEDD}" type="slidenum">
              <a:rPr lang="en-US" altLang="en-US"/>
              <a:pPr/>
              <a:t>‹#›</a:t>
            </a:fld>
            <a:endParaRPr lang="en-US" altLang="en-US"/>
          </a:p>
        </p:txBody>
      </p:sp>
      <p:sp>
        <p:nvSpPr>
          <p:cNvPr id="5" name="Footer Placeholder 4">
            <a:extLst>
              <a:ext uri="{FF2B5EF4-FFF2-40B4-BE49-F238E27FC236}">
                <a16:creationId xmlns:a16="http://schemas.microsoft.com/office/drawing/2014/main" id="{89C35F75-B929-E360-3C4C-29C4811FFEBC}"/>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65343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B7F01-5D4F-BB98-761B-BCA27230D02F}"/>
              </a:ext>
            </a:extLst>
          </p:cNvPr>
          <p:cNvSpPr>
            <a:spLocks noGrp="1"/>
          </p:cNvSpPr>
          <p:nvPr>
            <p:ph type="dt" sz="half" idx="10"/>
          </p:nvPr>
        </p:nvSpPr>
        <p:spPr/>
        <p:txBody>
          <a:bodyPr/>
          <a:lstStyle>
            <a:lvl1pPr>
              <a:defRPr/>
            </a:lvl1pPr>
          </a:lstStyle>
          <a:p>
            <a:endParaRPr lang="en-US" altLang="en-US"/>
          </a:p>
        </p:txBody>
      </p:sp>
      <p:sp>
        <p:nvSpPr>
          <p:cNvPr id="3" name="Slide Number Placeholder 2">
            <a:extLst>
              <a:ext uri="{FF2B5EF4-FFF2-40B4-BE49-F238E27FC236}">
                <a16:creationId xmlns:a16="http://schemas.microsoft.com/office/drawing/2014/main" id="{41CB2BE8-D9A9-B24A-22CF-B9FD36645FA0}"/>
              </a:ext>
            </a:extLst>
          </p:cNvPr>
          <p:cNvSpPr>
            <a:spLocks noGrp="1"/>
          </p:cNvSpPr>
          <p:nvPr>
            <p:ph type="sldNum" sz="quarter" idx="11"/>
          </p:nvPr>
        </p:nvSpPr>
        <p:spPr/>
        <p:txBody>
          <a:bodyPr/>
          <a:lstStyle>
            <a:lvl1pPr>
              <a:defRPr/>
            </a:lvl1pPr>
          </a:lstStyle>
          <a:p>
            <a:fld id="{A3F0DE1C-72B1-8849-B87D-E11BC28ADA35}" type="slidenum">
              <a:rPr lang="en-US" altLang="en-US"/>
              <a:pPr/>
              <a:t>‹#›</a:t>
            </a:fld>
            <a:endParaRPr lang="en-US" altLang="en-US"/>
          </a:p>
        </p:txBody>
      </p:sp>
      <p:sp>
        <p:nvSpPr>
          <p:cNvPr id="4" name="Footer Placeholder 3">
            <a:extLst>
              <a:ext uri="{FF2B5EF4-FFF2-40B4-BE49-F238E27FC236}">
                <a16:creationId xmlns:a16="http://schemas.microsoft.com/office/drawing/2014/main" id="{EFD93C95-48AA-D1A6-E468-EB53E19C93A7}"/>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135750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2DFB-23D5-EFC2-BC55-7D668996C5AA}"/>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2771169-D438-BA69-3AE3-7280C05F5B6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126BE06-746B-E50E-4FE8-8213D05104C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BF9BDB-17FC-CE98-FAAA-FDEE4E1ADF6F}"/>
              </a:ext>
            </a:extLst>
          </p:cNvPr>
          <p:cNvSpPr>
            <a:spLocks noGrp="1"/>
          </p:cNvSpPr>
          <p:nvPr>
            <p:ph type="dt" sz="half"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BD39D8B-192F-27FA-B98F-7AA25989DCEA}"/>
              </a:ext>
            </a:extLst>
          </p:cNvPr>
          <p:cNvSpPr>
            <a:spLocks noGrp="1"/>
          </p:cNvSpPr>
          <p:nvPr>
            <p:ph type="sldNum" sz="quarter" idx="11"/>
          </p:nvPr>
        </p:nvSpPr>
        <p:spPr/>
        <p:txBody>
          <a:bodyPr/>
          <a:lstStyle>
            <a:lvl1pPr>
              <a:defRPr/>
            </a:lvl1pPr>
          </a:lstStyle>
          <a:p>
            <a:fld id="{5CE9DEE4-19E8-B546-B02A-489D5B1D9EED}" type="slidenum">
              <a:rPr lang="en-US" altLang="en-US"/>
              <a:pPr/>
              <a:t>‹#›</a:t>
            </a:fld>
            <a:endParaRPr lang="en-US" altLang="en-US"/>
          </a:p>
        </p:txBody>
      </p:sp>
      <p:sp>
        <p:nvSpPr>
          <p:cNvPr id="7" name="Footer Placeholder 6">
            <a:extLst>
              <a:ext uri="{FF2B5EF4-FFF2-40B4-BE49-F238E27FC236}">
                <a16:creationId xmlns:a16="http://schemas.microsoft.com/office/drawing/2014/main" id="{FE06B1A5-A3D9-41DD-9057-790472A83511}"/>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694244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6DD8-90EB-74C6-4AE5-E8B3484C31EF}"/>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FBB10D6-0092-C73A-6D45-BAF7831BFF5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0224D1-D432-13EF-1E97-A211BD063B0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F8026B-EFD7-FE8C-E647-C2DE0CA8559D}"/>
              </a:ext>
            </a:extLst>
          </p:cNvPr>
          <p:cNvSpPr>
            <a:spLocks noGrp="1"/>
          </p:cNvSpPr>
          <p:nvPr>
            <p:ph type="dt" sz="half"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8EDF7C0-1BB8-718C-A490-DB7FC988DCA5}"/>
              </a:ext>
            </a:extLst>
          </p:cNvPr>
          <p:cNvSpPr>
            <a:spLocks noGrp="1"/>
          </p:cNvSpPr>
          <p:nvPr>
            <p:ph type="sldNum" sz="quarter" idx="11"/>
          </p:nvPr>
        </p:nvSpPr>
        <p:spPr/>
        <p:txBody>
          <a:bodyPr/>
          <a:lstStyle>
            <a:lvl1pPr>
              <a:defRPr/>
            </a:lvl1pPr>
          </a:lstStyle>
          <a:p>
            <a:fld id="{AD0A1705-6375-8247-8B48-B3CBF90FAD04}" type="slidenum">
              <a:rPr lang="en-US" altLang="en-US"/>
              <a:pPr/>
              <a:t>‹#›</a:t>
            </a:fld>
            <a:endParaRPr lang="en-US" altLang="en-US"/>
          </a:p>
        </p:txBody>
      </p:sp>
      <p:sp>
        <p:nvSpPr>
          <p:cNvPr id="7" name="Footer Placeholder 6">
            <a:extLst>
              <a:ext uri="{FF2B5EF4-FFF2-40B4-BE49-F238E27FC236}">
                <a16:creationId xmlns:a16="http://schemas.microsoft.com/office/drawing/2014/main" id="{519913C3-D9B4-8A05-9DD3-8FD89148BB0A}"/>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089633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0643-B2AF-A48D-30A1-A4618102F3E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8B5FB70-08FF-FD0D-32F7-90E2336A26A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ED8684-5700-15F7-8420-276E6F640DF0}"/>
              </a:ext>
            </a:extLst>
          </p:cNvPr>
          <p:cNvSpPr>
            <a:spLocks noGrp="1"/>
          </p:cNvSpPr>
          <p:nvPr>
            <p:ph type="dt" sz="half"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485EABC-58BC-D307-9640-D4257926F45C}"/>
              </a:ext>
            </a:extLst>
          </p:cNvPr>
          <p:cNvSpPr>
            <a:spLocks noGrp="1"/>
          </p:cNvSpPr>
          <p:nvPr>
            <p:ph type="sldNum" sz="quarter" idx="11"/>
          </p:nvPr>
        </p:nvSpPr>
        <p:spPr/>
        <p:txBody>
          <a:bodyPr/>
          <a:lstStyle>
            <a:lvl1pPr>
              <a:defRPr/>
            </a:lvl1pPr>
          </a:lstStyle>
          <a:p>
            <a:fld id="{1B1B16CC-75DE-2B44-817D-A189C0012CE7}" type="slidenum">
              <a:rPr lang="en-US" altLang="en-US"/>
              <a:pPr/>
              <a:t>‹#›</a:t>
            </a:fld>
            <a:endParaRPr lang="en-US" altLang="en-US"/>
          </a:p>
        </p:txBody>
      </p:sp>
      <p:sp>
        <p:nvSpPr>
          <p:cNvPr id="6" name="Footer Placeholder 5">
            <a:extLst>
              <a:ext uri="{FF2B5EF4-FFF2-40B4-BE49-F238E27FC236}">
                <a16:creationId xmlns:a16="http://schemas.microsoft.com/office/drawing/2014/main" id="{6FFD22DF-69C8-B573-AC4F-321563AB34D2}"/>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765650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1EB8CF-3EEC-12EB-9A7E-A0EFE0914F20}"/>
              </a:ext>
            </a:extLst>
          </p:cNvPr>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334B3CE-C854-3F37-6339-369ECF55656B}"/>
              </a:ext>
            </a:extLst>
          </p:cNvPr>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29E9335-34C4-6B38-1488-3052A79C479B}"/>
              </a:ext>
            </a:extLst>
          </p:cNvPr>
          <p:cNvSpPr>
            <a:spLocks noGrp="1"/>
          </p:cNvSpPr>
          <p:nvPr>
            <p:ph type="dt" sz="half"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8E0C13C-CA9B-4056-F83C-E2F2DD58082A}"/>
              </a:ext>
            </a:extLst>
          </p:cNvPr>
          <p:cNvSpPr>
            <a:spLocks noGrp="1"/>
          </p:cNvSpPr>
          <p:nvPr>
            <p:ph type="sldNum" sz="quarter" idx="11"/>
          </p:nvPr>
        </p:nvSpPr>
        <p:spPr/>
        <p:txBody>
          <a:bodyPr/>
          <a:lstStyle>
            <a:lvl1pPr>
              <a:defRPr/>
            </a:lvl1pPr>
          </a:lstStyle>
          <a:p>
            <a:fld id="{CC4F18CD-CDBC-7747-80B8-5C160C39529C}" type="slidenum">
              <a:rPr lang="en-US" altLang="en-US"/>
              <a:pPr/>
              <a:t>‹#›</a:t>
            </a:fld>
            <a:endParaRPr lang="en-US" altLang="en-US"/>
          </a:p>
        </p:txBody>
      </p:sp>
      <p:sp>
        <p:nvSpPr>
          <p:cNvPr id="6" name="Footer Placeholder 5">
            <a:extLst>
              <a:ext uri="{FF2B5EF4-FFF2-40B4-BE49-F238E27FC236}">
                <a16:creationId xmlns:a16="http://schemas.microsoft.com/office/drawing/2014/main" id="{790060B0-7E17-13B3-8B50-246B13E82BEC}"/>
              </a:ext>
            </a:extLst>
          </p:cNvPr>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326919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D54B48F-A3E3-3116-9B2D-918FC8B637C1}"/>
              </a:ext>
            </a:extLst>
          </p:cNvPr>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4099" name="Rectangle 3">
            <a:extLst>
              <a:ext uri="{FF2B5EF4-FFF2-40B4-BE49-F238E27FC236}">
                <a16:creationId xmlns:a16="http://schemas.microsoft.com/office/drawing/2014/main" id="{0EBA0A18-11EE-4222-69FD-A681FFD705E8}"/>
              </a:ext>
            </a:extLst>
          </p:cNvPr>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ACFAD0DD-7696-FC41-859D-D028825DA7E9}" type="slidenum">
              <a:rPr lang="en-US" altLang="en-US"/>
              <a:pPr/>
              <a:t>‹#›</a:t>
            </a:fld>
            <a:endParaRPr lang="en-US" altLang="en-US"/>
          </a:p>
        </p:txBody>
      </p:sp>
      <p:grpSp>
        <p:nvGrpSpPr>
          <p:cNvPr id="4100" name="Group 4">
            <a:extLst>
              <a:ext uri="{FF2B5EF4-FFF2-40B4-BE49-F238E27FC236}">
                <a16:creationId xmlns:a16="http://schemas.microsoft.com/office/drawing/2014/main" id="{EA5CBD91-5E2D-46D9-152E-C32A7DD1CF79}"/>
              </a:ext>
            </a:extLst>
          </p:cNvPr>
          <p:cNvGrpSpPr>
            <a:grpSpLocks/>
          </p:cNvGrpSpPr>
          <p:nvPr/>
        </p:nvGrpSpPr>
        <p:grpSpPr bwMode="auto">
          <a:xfrm>
            <a:off x="0" y="0"/>
            <a:ext cx="9140825" cy="6850063"/>
            <a:chOff x="0" y="0"/>
            <a:chExt cx="5758" cy="4315"/>
          </a:xfrm>
        </p:grpSpPr>
        <p:grpSp>
          <p:nvGrpSpPr>
            <p:cNvPr id="4101" name="Group 5">
              <a:extLst>
                <a:ext uri="{FF2B5EF4-FFF2-40B4-BE49-F238E27FC236}">
                  <a16:creationId xmlns:a16="http://schemas.microsoft.com/office/drawing/2014/main" id="{B97DDFE3-C2DD-A81B-E4F0-406C87E015E1}"/>
                </a:ext>
              </a:extLst>
            </p:cNvPr>
            <p:cNvGrpSpPr>
              <a:grpSpLocks/>
            </p:cNvGrpSpPr>
            <p:nvPr userDrawn="1"/>
          </p:nvGrpSpPr>
          <p:grpSpPr bwMode="auto">
            <a:xfrm>
              <a:off x="1728" y="2230"/>
              <a:ext cx="4027" cy="2085"/>
              <a:chOff x="1728" y="2230"/>
              <a:chExt cx="4027" cy="2085"/>
            </a:xfrm>
          </p:grpSpPr>
          <p:sp>
            <p:nvSpPr>
              <p:cNvPr id="4102" name="Freeform 6">
                <a:extLst>
                  <a:ext uri="{FF2B5EF4-FFF2-40B4-BE49-F238E27FC236}">
                    <a16:creationId xmlns:a16="http://schemas.microsoft.com/office/drawing/2014/main" id="{01087CB1-0FDE-F639-4D00-4CF392FBD56B}"/>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3" name="Freeform 7">
                <a:extLst>
                  <a:ext uri="{FF2B5EF4-FFF2-40B4-BE49-F238E27FC236}">
                    <a16:creationId xmlns:a16="http://schemas.microsoft.com/office/drawing/2014/main" id="{2E25BFF2-96FB-31E3-2BBA-B7CDD7716C11}"/>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4" name="Freeform 8">
                <a:extLst>
                  <a:ext uri="{FF2B5EF4-FFF2-40B4-BE49-F238E27FC236}">
                    <a16:creationId xmlns:a16="http://schemas.microsoft.com/office/drawing/2014/main" id="{4A2A0C38-C9CF-1597-6977-135CBFEB038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5" name="Freeform 9">
                <a:extLst>
                  <a:ext uri="{FF2B5EF4-FFF2-40B4-BE49-F238E27FC236}">
                    <a16:creationId xmlns:a16="http://schemas.microsoft.com/office/drawing/2014/main" id="{349AE55C-668D-F95C-2935-4F8BA9CE3F71}"/>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6" name="Freeform 10">
                <a:extLst>
                  <a:ext uri="{FF2B5EF4-FFF2-40B4-BE49-F238E27FC236}">
                    <a16:creationId xmlns:a16="http://schemas.microsoft.com/office/drawing/2014/main" id="{4991F42C-65D8-7CF0-1CEA-C7E1A3B573E3}"/>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07" name="Freeform 11">
              <a:extLst>
                <a:ext uri="{FF2B5EF4-FFF2-40B4-BE49-F238E27FC236}">
                  <a16:creationId xmlns:a16="http://schemas.microsoft.com/office/drawing/2014/main" id="{F974E6BE-FA9B-9D19-42F5-594D58A80CD8}"/>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8" name="Freeform 12">
              <a:extLst>
                <a:ext uri="{FF2B5EF4-FFF2-40B4-BE49-F238E27FC236}">
                  <a16:creationId xmlns:a16="http://schemas.microsoft.com/office/drawing/2014/main" id="{A83236B9-5BEB-9B62-B5A8-E6A663F1042E}"/>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09" name="Rectangle 13">
            <a:extLst>
              <a:ext uri="{FF2B5EF4-FFF2-40B4-BE49-F238E27FC236}">
                <a16:creationId xmlns:a16="http://schemas.microsoft.com/office/drawing/2014/main" id="{C3C72205-3E64-9B41-8A5A-F9310D7E4666}"/>
              </a:ext>
            </a:extLst>
          </p:cNvPr>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10" name="Rectangle 14">
            <a:extLst>
              <a:ext uri="{FF2B5EF4-FFF2-40B4-BE49-F238E27FC236}">
                <a16:creationId xmlns:a16="http://schemas.microsoft.com/office/drawing/2014/main" id="{89CEDBFE-359F-6022-F894-4881835EF944}"/>
              </a:ext>
            </a:extLst>
          </p:cNvPr>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panose="020B0604020202020204" pitchFamily="34" charset="0"/>
              </a:defRPr>
            </a:lvl1pPr>
          </a:lstStyle>
          <a:p>
            <a:endParaRPr lang="en-US" altLang="en-US"/>
          </a:p>
        </p:txBody>
      </p:sp>
      <p:sp>
        <p:nvSpPr>
          <p:cNvPr id="4111" name="Rectangle 15">
            <a:extLst>
              <a:ext uri="{FF2B5EF4-FFF2-40B4-BE49-F238E27FC236}">
                <a16:creationId xmlns:a16="http://schemas.microsoft.com/office/drawing/2014/main" id="{7AC7472B-9D8A-EA6C-94F0-DD287609265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SzPct val="70000"/>
        <a:buFont typeface="Wingdings"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accent2"/>
        </a:buClr>
        <a:buSzPct val="70000"/>
        <a:buFont typeface="Wingdings"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a:extLst>
              <a:ext uri="{FF2B5EF4-FFF2-40B4-BE49-F238E27FC236}">
                <a16:creationId xmlns:a16="http://schemas.microsoft.com/office/drawing/2014/main" id="{EF7F740F-DF2E-B25B-C4EC-A6903BBE5767}"/>
              </a:ext>
            </a:extLst>
          </p:cNvPr>
          <p:cNvSpPr>
            <a:spLocks noGrp="1" noChangeArrowheads="1"/>
          </p:cNvSpPr>
          <p:nvPr>
            <p:ph type="subTitle" idx="1"/>
          </p:nvPr>
        </p:nvSpPr>
        <p:spPr>
          <a:xfrm>
            <a:off x="1219200" y="2057400"/>
            <a:ext cx="6400800" cy="1752600"/>
          </a:xfrm>
        </p:spPr>
        <p:txBody>
          <a:bodyPr/>
          <a:lstStyle/>
          <a:p>
            <a:r>
              <a:rPr lang="en-US" altLang="en-US" sz="4400" dirty="0"/>
              <a:t>Obversion and Conversion of Propositions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C57EE13-CF01-1786-6E5D-A1451206315C}"/>
              </a:ext>
            </a:extLst>
          </p:cNvPr>
          <p:cNvSpPr>
            <a:spLocks noGrp="1" noRot="1" noChangeArrowheads="1"/>
          </p:cNvSpPr>
          <p:nvPr>
            <p:ph type="title"/>
          </p:nvPr>
        </p:nvSpPr>
        <p:spPr/>
        <p:txBody>
          <a:bodyPr/>
          <a:lstStyle/>
          <a:p>
            <a:r>
              <a:rPr lang="en-US" altLang="en-US"/>
              <a:t>Introduction</a:t>
            </a:r>
          </a:p>
        </p:txBody>
      </p:sp>
      <p:sp>
        <p:nvSpPr>
          <p:cNvPr id="7171" name="Rectangle 3">
            <a:extLst>
              <a:ext uri="{FF2B5EF4-FFF2-40B4-BE49-F238E27FC236}">
                <a16:creationId xmlns:a16="http://schemas.microsoft.com/office/drawing/2014/main" id="{CC6EBA3C-0710-E6AF-D882-E6C759B2BF25}"/>
              </a:ext>
            </a:extLst>
          </p:cNvPr>
          <p:cNvSpPr>
            <a:spLocks noGrp="1" noChangeArrowheads="1"/>
          </p:cNvSpPr>
          <p:nvPr>
            <p:ph type="body" idx="1"/>
          </p:nvPr>
        </p:nvSpPr>
        <p:spPr>
          <a:xfrm>
            <a:off x="457200" y="1600200"/>
            <a:ext cx="8229600" cy="4876800"/>
          </a:xfrm>
        </p:spPr>
        <p:txBody>
          <a:bodyPr/>
          <a:lstStyle/>
          <a:p>
            <a:pPr>
              <a:buFont typeface="Wingdings" pitchFamily="2" charset="2"/>
              <a:buNone/>
            </a:pPr>
            <a:r>
              <a:rPr lang="en-US" altLang="en-US">
                <a:effectLst/>
              </a:rPr>
              <a:t>In addition to opposition and subalternation, there are other relations between propositions that we will examine.</a:t>
            </a:r>
          </a:p>
          <a:p>
            <a:pPr>
              <a:buFont typeface="Wingdings" pitchFamily="2" charset="2"/>
              <a:buNone/>
            </a:pPr>
            <a:r>
              <a:rPr lang="en-US" altLang="en-US">
                <a:effectLst/>
              </a:rPr>
              <a:t>With opposition and subalternation, we used the same subject and the same predicate with the same meaning and the same supposition in two different propositions.  When these propositions were opposed, one affirmed and the other denied the predicate of the subject.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B0203FF4-12FC-9DBD-6410-0940C3A424E8}"/>
              </a:ext>
            </a:extLst>
          </p:cNvPr>
          <p:cNvSpPr>
            <a:spLocks noGrp="1" noChangeArrowheads="1"/>
          </p:cNvSpPr>
          <p:nvPr>
            <p:ph type="body" idx="1"/>
          </p:nvPr>
        </p:nvSpPr>
        <p:spPr>
          <a:xfrm>
            <a:off x="457200" y="685800"/>
            <a:ext cx="8229600" cy="5867400"/>
          </a:xfrm>
        </p:spPr>
        <p:txBody>
          <a:bodyPr/>
          <a:lstStyle/>
          <a:p>
            <a:pPr>
              <a:buFont typeface="Wingdings" pitchFamily="2" charset="2"/>
              <a:buNone/>
            </a:pPr>
            <a:r>
              <a:rPr lang="en-US" altLang="en-US">
                <a:effectLst/>
              </a:rPr>
              <a:t>We saw that there are three different kinds of opposition.</a:t>
            </a:r>
          </a:p>
          <a:p>
            <a:pPr>
              <a:buFont typeface="Wingdings" pitchFamily="2" charset="2"/>
              <a:buNone/>
            </a:pPr>
            <a:r>
              <a:rPr lang="en-US" altLang="en-US">
                <a:effectLst/>
              </a:rPr>
              <a:t>We also studied the relation of subalternation, which relates two propositions that also use the same subject and the same predicate with the same meaning and the same supposition.  Here, however, there was no opposition, but rather another type of relationship, since both propositions were affirmative or both negative.  The universal included the particular proposition.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0CEBBE02-3DE3-8F1D-A4FC-9205E0FE38F5}"/>
              </a:ext>
            </a:extLst>
          </p:cNvPr>
          <p:cNvSpPr>
            <a:spLocks noGrp="1" noChangeArrowheads="1"/>
          </p:cNvSpPr>
          <p:nvPr>
            <p:ph type="body" idx="1"/>
          </p:nvPr>
        </p:nvSpPr>
        <p:spPr/>
        <p:txBody>
          <a:bodyPr/>
          <a:lstStyle/>
          <a:p>
            <a:pPr>
              <a:buFont typeface="Wingdings" pitchFamily="2" charset="2"/>
              <a:buNone/>
            </a:pPr>
            <a:r>
              <a:rPr lang="en-US" altLang="en-US">
                <a:effectLst/>
              </a:rPr>
              <a:t>With the relation of obversion, however, we do not use the same predicate in both propositions.  The predicate of one is the negation of the predicate of the other, while both propositions use the same subject.  This is the first main difference between propositions that have a relationship of </a:t>
            </a:r>
            <a:r>
              <a:rPr lang="en-US" altLang="en-US" b="1" i="1">
                <a:solidFill>
                  <a:schemeClr val="hlink"/>
                </a:solidFill>
                <a:effectLst/>
              </a:rPr>
              <a:t>opposition</a:t>
            </a:r>
            <a:r>
              <a:rPr lang="en-US" altLang="en-US">
                <a:effectLst/>
              </a:rPr>
              <a:t> and those having a relationship of </a:t>
            </a:r>
            <a:r>
              <a:rPr lang="en-US" altLang="en-US" b="1" i="1">
                <a:solidFill>
                  <a:schemeClr val="hlink"/>
                </a:solidFill>
                <a:effectLst/>
              </a:rPr>
              <a:t>obversion.</a:t>
            </a:r>
            <a:endParaRPr lang="en-US" altLang="en-US">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14DEE810-9D63-391E-AD32-D02C0598B9BC}"/>
              </a:ext>
            </a:extLst>
          </p:cNvPr>
          <p:cNvSpPr>
            <a:spLocks noGrp="1" noChangeArrowheads="1"/>
          </p:cNvSpPr>
          <p:nvPr>
            <p:ph type="body" idx="1"/>
          </p:nvPr>
        </p:nvSpPr>
        <p:spPr>
          <a:xfrm>
            <a:off x="457200" y="1600200"/>
            <a:ext cx="8229600" cy="2362200"/>
          </a:xfrm>
        </p:spPr>
        <p:txBody>
          <a:bodyPr/>
          <a:lstStyle/>
          <a:p>
            <a:pPr>
              <a:buFont typeface="Wingdings" pitchFamily="2" charset="2"/>
              <a:buNone/>
            </a:pPr>
            <a:r>
              <a:rPr lang="en-US" altLang="en-US">
                <a:effectLst/>
              </a:rPr>
              <a:t>Another important difference is that propositions that are opposed to each other are in some way incompatible, whereas a proposition and its obversion </a:t>
            </a:r>
            <a:r>
              <a:rPr lang="en-US" altLang="en-US" b="1" i="1">
                <a:effectLst/>
              </a:rPr>
              <a:t>mean exactly the same thing.</a:t>
            </a:r>
            <a:endParaRPr lang="en-US" altLang="en-US">
              <a:effectLst/>
            </a:endParaRPr>
          </a:p>
          <a:p>
            <a:pPr>
              <a:buFont typeface="Wingdings" pitchFamily="2" charset="2"/>
              <a:buNone/>
            </a:pPr>
            <a:endParaRPr lang="en-US" altLang="en-US">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a:extLst>
              <a:ext uri="{FF2B5EF4-FFF2-40B4-BE49-F238E27FC236}">
                <a16:creationId xmlns:a16="http://schemas.microsoft.com/office/drawing/2014/main" id="{89B5B0E3-5A7F-49EE-FBA3-8939013CC198}"/>
              </a:ext>
            </a:extLst>
          </p:cNvPr>
          <p:cNvSpPr txBox="1">
            <a:spLocks noChangeArrowheads="1"/>
          </p:cNvSpPr>
          <p:nvPr/>
        </p:nvSpPr>
        <p:spPr bwMode="auto">
          <a:xfrm>
            <a:off x="593725" y="417513"/>
            <a:ext cx="16748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Example:</a:t>
            </a:r>
          </a:p>
        </p:txBody>
      </p:sp>
      <p:sp>
        <p:nvSpPr>
          <p:cNvPr id="11269" name="Text Box 5">
            <a:extLst>
              <a:ext uri="{FF2B5EF4-FFF2-40B4-BE49-F238E27FC236}">
                <a16:creationId xmlns:a16="http://schemas.microsoft.com/office/drawing/2014/main" id="{CAEAC1E3-1756-F055-5ABA-1259F0288A92}"/>
              </a:ext>
            </a:extLst>
          </p:cNvPr>
          <p:cNvSpPr txBox="1">
            <a:spLocks noChangeArrowheads="1"/>
          </p:cNvSpPr>
          <p:nvPr/>
        </p:nvSpPr>
        <p:spPr bwMode="auto">
          <a:xfrm>
            <a:off x="898525" y="1450975"/>
            <a:ext cx="62865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lawyers are women.</a:t>
            </a:r>
          </a:p>
        </p:txBody>
      </p:sp>
      <p:sp>
        <p:nvSpPr>
          <p:cNvPr id="11270" name="Text Box 6">
            <a:extLst>
              <a:ext uri="{FF2B5EF4-FFF2-40B4-BE49-F238E27FC236}">
                <a16:creationId xmlns:a16="http://schemas.microsoft.com/office/drawing/2014/main" id="{6B05C048-C693-95B6-8C96-62FE3A5D97F3}"/>
              </a:ext>
            </a:extLst>
          </p:cNvPr>
          <p:cNvSpPr txBox="1">
            <a:spLocks noChangeArrowheads="1"/>
          </p:cNvSpPr>
          <p:nvPr/>
        </p:nvSpPr>
        <p:spPr bwMode="auto">
          <a:xfrm>
            <a:off x="228600" y="2819400"/>
            <a:ext cx="83629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lawyers are not non-women.</a:t>
            </a:r>
          </a:p>
        </p:txBody>
      </p:sp>
      <p:sp>
        <p:nvSpPr>
          <p:cNvPr id="11271" name="Text Box 7">
            <a:extLst>
              <a:ext uri="{FF2B5EF4-FFF2-40B4-BE49-F238E27FC236}">
                <a16:creationId xmlns:a16="http://schemas.microsoft.com/office/drawing/2014/main" id="{18DAA3D5-C5D5-76AC-C966-FFE881079353}"/>
              </a:ext>
            </a:extLst>
          </p:cNvPr>
          <p:cNvSpPr txBox="1">
            <a:spLocks noChangeArrowheads="1"/>
          </p:cNvSpPr>
          <p:nvPr/>
        </p:nvSpPr>
        <p:spPr bwMode="auto">
          <a:xfrm>
            <a:off x="136525" y="4303713"/>
            <a:ext cx="8943975"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Although the propositions in obversion differ in quality</a:t>
            </a:r>
          </a:p>
          <a:p>
            <a:r>
              <a:rPr lang="en-US" altLang="en-US"/>
              <a:t>(one affirmative, the other negative), they mean the</a:t>
            </a:r>
          </a:p>
          <a:p>
            <a:r>
              <a:rPr lang="en-US" altLang="en-US"/>
              <a:t>same thing.  Both must be universal or both particular.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1269"/>
                                        </p:tgtEl>
                                        <p:attrNameLst>
                                          <p:attrName>style.visibility</p:attrName>
                                        </p:attrNameLst>
                                      </p:cBhvr>
                                      <p:to>
                                        <p:strVal val="visible"/>
                                      </p:to>
                                    </p:set>
                                    <p:animEffect transition="in" filter="wipe(left)">
                                      <p:cBhvr>
                                        <p:cTn id="11" dur="500"/>
                                        <p:tgtEl>
                                          <p:spTgt spid="1126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1270"/>
                                        </p:tgtEl>
                                        <p:attrNameLst>
                                          <p:attrName>style.visibility</p:attrName>
                                        </p:attrNameLst>
                                      </p:cBhvr>
                                      <p:to>
                                        <p:strVal val="visible"/>
                                      </p:to>
                                    </p:set>
                                    <p:animEffect transition="in" filter="wipe(left)">
                                      <p:cBhvr>
                                        <p:cTn id="16" dur="500"/>
                                        <p:tgtEl>
                                          <p:spTgt spid="1127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1271"/>
                                        </p:tgtEl>
                                        <p:attrNameLst>
                                          <p:attrName>style.visibility</p:attrName>
                                        </p:attrNameLst>
                                      </p:cBhvr>
                                      <p:to>
                                        <p:strVal val="visible"/>
                                      </p:to>
                                    </p:set>
                                    <p:animEffect transition="in" filter="blinds(horizontal)">
                                      <p:cBhvr>
                                        <p:cTn id="21"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p:bldP spid="11270" grpId="0"/>
      <p:bldP spid="112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21B73F1-4AC7-4715-F43A-2C84D2353393}"/>
              </a:ext>
            </a:extLst>
          </p:cNvPr>
          <p:cNvSpPr>
            <a:spLocks noGrp="1" noRot="1" noChangeArrowheads="1"/>
          </p:cNvSpPr>
          <p:nvPr>
            <p:ph type="title"/>
          </p:nvPr>
        </p:nvSpPr>
        <p:spPr/>
        <p:txBody>
          <a:bodyPr/>
          <a:lstStyle/>
          <a:p>
            <a:r>
              <a:rPr lang="en-US" altLang="en-US"/>
              <a:t>Rules of Obversion</a:t>
            </a:r>
          </a:p>
        </p:txBody>
      </p:sp>
      <p:sp>
        <p:nvSpPr>
          <p:cNvPr id="12291" name="Rectangle 3">
            <a:extLst>
              <a:ext uri="{FF2B5EF4-FFF2-40B4-BE49-F238E27FC236}">
                <a16:creationId xmlns:a16="http://schemas.microsoft.com/office/drawing/2014/main" id="{E472BEE9-6678-5DB4-FB6E-F1F9AF9D2311}"/>
              </a:ext>
            </a:extLst>
          </p:cNvPr>
          <p:cNvSpPr>
            <a:spLocks noGrp="1" noChangeArrowheads="1"/>
          </p:cNvSpPr>
          <p:nvPr>
            <p:ph type="body" idx="1"/>
          </p:nvPr>
        </p:nvSpPr>
        <p:spPr/>
        <p:txBody>
          <a:bodyPr/>
          <a:lstStyle/>
          <a:p>
            <a:pPr marL="609600" indent="-609600">
              <a:buFont typeface="Wingdings" pitchFamily="2" charset="2"/>
              <a:buAutoNum type="arabicPeriod"/>
            </a:pPr>
            <a:r>
              <a:rPr lang="en-US" altLang="en-US" b="1" i="1">
                <a:solidFill>
                  <a:schemeClr val="hlink"/>
                </a:solidFill>
                <a:effectLst/>
              </a:rPr>
              <a:t>Change the quality of the proposition you wish to obvert.</a:t>
            </a:r>
            <a:endParaRPr lang="en-US" altLang="en-US">
              <a:effectLst/>
            </a:endParaRPr>
          </a:p>
          <a:p>
            <a:pPr marL="609600" indent="-609600">
              <a:buFont typeface="Wingdings" pitchFamily="2" charset="2"/>
              <a:buNone/>
            </a:pPr>
            <a:r>
              <a:rPr lang="en-US" altLang="en-US">
                <a:effectLst/>
              </a:rPr>
              <a:t>If the original proposition is affirmative, make it negative by changing the copula.  If it is negative, make it affirmative.  Do not change the quantity.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21FB0C9F-CF87-471D-ED00-83253C58BC8D}"/>
              </a:ext>
            </a:extLst>
          </p:cNvPr>
          <p:cNvSpPr>
            <a:spLocks noGrp="1" noChangeArrowheads="1"/>
          </p:cNvSpPr>
          <p:nvPr>
            <p:ph type="body" idx="1"/>
          </p:nvPr>
        </p:nvSpPr>
        <p:spPr>
          <a:xfrm>
            <a:off x="457200" y="304800"/>
            <a:ext cx="8229600" cy="5821363"/>
          </a:xfrm>
        </p:spPr>
        <p:txBody>
          <a:bodyPr/>
          <a:lstStyle/>
          <a:p>
            <a:pPr marL="609600" indent="-609600">
              <a:buFont typeface="Wingdings" pitchFamily="2" charset="2"/>
              <a:buAutoNum type="arabicPeriod" startAt="2"/>
            </a:pPr>
            <a:r>
              <a:rPr lang="en-US" altLang="en-US" b="1" i="1">
                <a:solidFill>
                  <a:schemeClr val="hlink"/>
                </a:solidFill>
                <a:effectLst/>
              </a:rPr>
              <a:t>Deny the predicate.</a:t>
            </a:r>
          </a:p>
          <a:p>
            <a:pPr marL="609600" indent="-609600">
              <a:buFont typeface="Wingdings" pitchFamily="2" charset="2"/>
              <a:buAutoNum type="arabicPeriod" startAt="2"/>
            </a:pPr>
            <a:endParaRPr lang="en-US" altLang="en-US" b="1" i="1">
              <a:solidFill>
                <a:schemeClr val="hlink"/>
              </a:solidFill>
              <a:effectLst/>
            </a:endParaRPr>
          </a:p>
          <a:p>
            <a:pPr marL="609600" indent="-609600">
              <a:buFont typeface="Wingdings" pitchFamily="2" charset="2"/>
              <a:buNone/>
            </a:pPr>
            <a:r>
              <a:rPr lang="en-US" altLang="en-US">
                <a:effectLst/>
              </a:rPr>
              <a:t>The predicate of the obverted proposition must be the </a:t>
            </a:r>
            <a:r>
              <a:rPr lang="en-US" altLang="en-US" i="1">
                <a:effectLst/>
              </a:rPr>
              <a:t>contradictory</a:t>
            </a:r>
            <a:r>
              <a:rPr lang="en-US" altLang="en-US">
                <a:effectLst/>
              </a:rPr>
              <a:t> opposite of the original predicate.  If the original predicate is positive, it must be negated (the easiest way is to add the prefix “non-”.)</a:t>
            </a:r>
          </a:p>
          <a:p>
            <a:pPr marL="609600" indent="-609600">
              <a:buFont typeface="Wingdings" pitchFamily="2" charset="2"/>
              <a:buNone/>
            </a:pPr>
            <a:r>
              <a:rPr lang="en-US" altLang="en-US">
                <a:effectLst/>
              </a:rPr>
              <a:t>If the original predicate already has a negative prefix, adding another will have the effect of cancelling out the other, resulting in a positive term.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a:extLst>
              <a:ext uri="{FF2B5EF4-FFF2-40B4-BE49-F238E27FC236}">
                <a16:creationId xmlns:a16="http://schemas.microsoft.com/office/drawing/2014/main" id="{B07F701F-629F-8DCE-D864-D4DF295268F8}"/>
              </a:ext>
            </a:extLst>
          </p:cNvPr>
          <p:cNvSpPr txBox="1">
            <a:spLocks noChangeArrowheads="1"/>
          </p:cNvSpPr>
          <p:nvPr/>
        </p:nvSpPr>
        <p:spPr bwMode="auto">
          <a:xfrm>
            <a:off x="746125" y="646113"/>
            <a:ext cx="16748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Example:</a:t>
            </a:r>
          </a:p>
        </p:txBody>
      </p:sp>
      <p:sp>
        <p:nvSpPr>
          <p:cNvPr id="14341" name="Text Box 5">
            <a:extLst>
              <a:ext uri="{FF2B5EF4-FFF2-40B4-BE49-F238E27FC236}">
                <a16:creationId xmlns:a16="http://schemas.microsoft.com/office/drawing/2014/main" id="{71A281DD-9CC4-6A15-F51E-5C8C572DED78}"/>
              </a:ext>
            </a:extLst>
          </p:cNvPr>
          <p:cNvSpPr txBox="1">
            <a:spLocks noChangeArrowheads="1"/>
          </p:cNvSpPr>
          <p:nvPr/>
        </p:nvSpPr>
        <p:spPr bwMode="auto">
          <a:xfrm>
            <a:off x="228600" y="1524000"/>
            <a:ext cx="8647113"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If the original predicate is “non-citizen”, the addition </a:t>
            </a:r>
          </a:p>
          <a:p>
            <a:r>
              <a:rPr lang="en-US" altLang="en-US"/>
              <a:t>of another negative prefix has the effect of </a:t>
            </a:r>
          </a:p>
          <a:p>
            <a:r>
              <a:rPr lang="en-US" altLang="en-US"/>
              <a:t>canceling out the first.  “Non-non-citizen” is the</a:t>
            </a:r>
          </a:p>
          <a:p>
            <a:r>
              <a:rPr lang="en-US" altLang="en-US"/>
              <a:t>equivalent of “citizen”.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animEffect transition="in" filter="blinds(horizontal)">
                                      <p:cBhvr>
                                        <p:cTn id="11"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a:extLst>
              <a:ext uri="{FF2B5EF4-FFF2-40B4-BE49-F238E27FC236}">
                <a16:creationId xmlns:a16="http://schemas.microsoft.com/office/drawing/2014/main" id="{B8C99818-F08F-AD54-507D-07B2518D6309}"/>
              </a:ext>
            </a:extLst>
          </p:cNvPr>
          <p:cNvSpPr txBox="1">
            <a:spLocks noChangeArrowheads="1"/>
          </p:cNvSpPr>
          <p:nvPr/>
        </p:nvSpPr>
        <p:spPr bwMode="auto">
          <a:xfrm>
            <a:off x="304800" y="228600"/>
            <a:ext cx="18224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Examples:</a:t>
            </a:r>
          </a:p>
        </p:txBody>
      </p:sp>
      <p:sp>
        <p:nvSpPr>
          <p:cNvPr id="15365" name="Text Box 5">
            <a:extLst>
              <a:ext uri="{FF2B5EF4-FFF2-40B4-BE49-F238E27FC236}">
                <a16:creationId xmlns:a16="http://schemas.microsoft.com/office/drawing/2014/main" id="{78E09621-3EEC-DF04-DD7A-37DF6E5729D3}"/>
              </a:ext>
            </a:extLst>
          </p:cNvPr>
          <p:cNvSpPr txBox="1">
            <a:spLocks noChangeArrowheads="1"/>
          </p:cNvSpPr>
          <p:nvPr/>
        </p:nvSpPr>
        <p:spPr bwMode="auto">
          <a:xfrm>
            <a:off x="457200" y="1066800"/>
            <a:ext cx="17732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To obvert</a:t>
            </a:r>
          </a:p>
        </p:txBody>
      </p:sp>
      <p:sp>
        <p:nvSpPr>
          <p:cNvPr id="15366" name="Text Box 6">
            <a:extLst>
              <a:ext uri="{FF2B5EF4-FFF2-40B4-BE49-F238E27FC236}">
                <a16:creationId xmlns:a16="http://schemas.microsoft.com/office/drawing/2014/main" id="{FA67B214-A861-DDCF-EE79-705FB6A184DA}"/>
              </a:ext>
            </a:extLst>
          </p:cNvPr>
          <p:cNvSpPr txBox="1">
            <a:spLocks noChangeArrowheads="1"/>
          </p:cNvSpPr>
          <p:nvPr/>
        </p:nvSpPr>
        <p:spPr bwMode="auto">
          <a:xfrm>
            <a:off x="2667000" y="914400"/>
            <a:ext cx="26162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All A is B.</a:t>
            </a:r>
          </a:p>
        </p:txBody>
      </p:sp>
      <p:sp>
        <p:nvSpPr>
          <p:cNvPr id="15367" name="Text Box 7">
            <a:extLst>
              <a:ext uri="{FF2B5EF4-FFF2-40B4-BE49-F238E27FC236}">
                <a16:creationId xmlns:a16="http://schemas.microsoft.com/office/drawing/2014/main" id="{EB50EC2B-928F-50EA-E02A-2F57E37D1100}"/>
              </a:ext>
            </a:extLst>
          </p:cNvPr>
          <p:cNvSpPr txBox="1">
            <a:spLocks noChangeArrowheads="1"/>
          </p:cNvSpPr>
          <p:nvPr/>
        </p:nvSpPr>
        <p:spPr bwMode="auto">
          <a:xfrm>
            <a:off x="304800" y="1752600"/>
            <a:ext cx="81391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we must perform both steps indicated in the Rules</a:t>
            </a:r>
          </a:p>
          <a:p>
            <a:r>
              <a:rPr lang="en-US" altLang="en-US"/>
              <a:t>of Obversion.</a:t>
            </a:r>
          </a:p>
        </p:txBody>
      </p:sp>
      <p:sp>
        <p:nvSpPr>
          <p:cNvPr id="15368" name="Text Box 8">
            <a:extLst>
              <a:ext uri="{FF2B5EF4-FFF2-40B4-BE49-F238E27FC236}">
                <a16:creationId xmlns:a16="http://schemas.microsoft.com/office/drawing/2014/main" id="{E1D10961-55DA-37D7-5ED9-C462CEA9AC00}"/>
              </a:ext>
            </a:extLst>
          </p:cNvPr>
          <p:cNvSpPr txBox="1">
            <a:spLocks noChangeArrowheads="1"/>
          </p:cNvSpPr>
          <p:nvPr/>
        </p:nvSpPr>
        <p:spPr bwMode="auto">
          <a:xfrm>
            <a:off x="381000" y="2971800"/>
            <a:ext cx="85375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  </a:t>
            </a:r>
            <a:r>
              <a:rPr lang="en-US" altLang="en-US" b="1" i="1"/>
              <a:t>Change the quality</a:t>
            </a:r>
            <a:r>
              <a:rPr lang="en-US" altLang="en-US"/>
              <a:t> from affirmative to negative:</a:t>
            </a:r>
          </a:p>
        </p:txBody>
      </p:sp>
      <p:sp>
        <p:nvSpPr>
          <p:cNvPr id="15369" name="Text Box 9">
            <a:extLst>
              <a:ext uri="{FF2B5EF4-FFF2-40B4-BE49-F238E27FC236}">
                <a16:creationId xmlns:a16="http://schemas.microsoft.com/office/drawing/2014/main" id="{8D383AE7-CD86-566C-2822-0C9FF6282DC3}"/>
              </a:ext>
            </a:extLst>
          </p:cNvPr>
          <p:cNvSpPr txBox="1">
            <a:spLocks noChangeArrowheads="1"/>
          </p:cNvSpPr>
          <p:nvPr/>
        </p:nvSpPr>
        <p:spPr bwMode="auto">
          <a:xfrm>
            <a:off x="2743200" y="3733800"/>
            <a:ext cx="27051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A is B.</a:t>
            </a:r>
          </a:p>
        </p:txBody>
      </p:sp>
      <p:sp>
        <p:nvSpPr>
          <p:cNvPr id="15370" name="Text Box 10">
            <a:extLst>
              <a:ext uri="{FF2B5EF4-FFF2-40B4-BE49-F238E27FC236}">
                <a16:creationId xmlns:a16="http://schemas.microsoft.com/office/drawing/2014/main" id="{8C81A38B-1FDB-34D0-F022-1F418D39E320}"/>
              </a:ext>
            </a:extLst>
          </p:cNvPr>
          <p:cNvSpPr txBox="1">
            <a:spLocks noChangeArrowheads="1"/>
          </p:cNvSpPr>
          <p:nvPr/>
        </p:nvSpPr>
        <p:spPr bwMode="auto">
          <a:xfrm>
            <a:off x="457200" y="4724400"/>
            <a:ext cx="39338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 </a:t>
            </a:r>
            <a:r>
              <a:rPr lang="en-US" altLang="en-US" b="1" i="1"/>
              <a:t>Deny the predicate.</a:t>
            </a:r>
            <a:endParaRPr lang="en-US" altLang="en-US"/>
          </a:p>
        </p:txBody>
      </p:sp>
      <p:sp>
        <p:nvSpPr>
          <p:cNvPr id="15372" name="Text Box 12">
            <a:extLst>
              <a:ext uri="{FF2B5EF4-FFF2-40B4-BE49-F238E27FC236}">
                <a16:creationId xmlns:a16="http://schemas.microsoft.com/office/drawing/2014/main" id="{939E4B65-4465-F7D0-690F-F3C8C6659E2C}"/>
              </a:ext>
            </a:extLst>
          </p:cNvPr>
          <p:cNvSpPr txBox="1">
            <a:spLocks noChangeArrowheads="1"/>
          </p:cNvSpPr>
          <p:nvPr/>
        </p:nvSpPr>
        <p:spPr bwMode="auto">
          <a:xfrm>
            <a:off x="2651125" y="5565775"/>
            <a:ext cx="38290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A is non-B.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5366"/>
                                        </p:tgtEl>
                                        <p:attrNameLst>
                                          <p:attrName>style.visibility</p:attrName>
                                        </p:attrNameLst>
                                      </p:cBhvr>
                                      <p:to>
                                        <p:strVal val="visible"/>
                                      </p:to>
                                    </p:set>
                                    <p:animEffect transition="in" filter="wipe(left)">
                                      <p:cBhvr>
                                        <p:cTn id="11" dur="500"/>
                                        <p:tgtEl>
                                          <p:spTgt spid="1536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536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58" presetClass="entr" presetSubtype="0" accel="100000" fill="hold" nodeType="clickEffect">
                                  <p:stCondLst>
                                    <p:cond delay="0"/>
                                  </p:stCondLst>
                                  <p:childTnLst>
                                    <p:set>
                                      <p:cBhvr>
                                        <p:cTn id="19" dur="1" fill="hold">
                                          <p:stCondLst>
                                            <p:cond delay="0"/>
                                          </p:stCondLst>
                                        </p:cTn>
                                        <p:tgtEl>
                                          <p:spTgt spid="15368"/>
                                        </p:tgtEl>
                                        <p:attrNameLst>
                                          <p:attrName>style.visibility</p:attrName>
                                        </p:attrNameLst>
                                      </p:cBhvr>
                                      <p:to>
                                        <p:strVal val="visible"/>
                                      </p:to>
                                    </p:set>
                                    <p:anim calcmode="lin" valueType="num">
                                      <p:cBhvr>
                                        <p:cTn id="20" dur="500" fill="hold"/>
                                        <p:tgtEl>
                                          <p:spTgt spid="15368"/>
                                        </p:tgtEl>
                                        <p:attrNameLst>
                                          <p:attrName>ppt_w</p:attrName>
                                        </p:attrNameLst>
                                      </p:cBhvr>
                                      <p:tavLst>
                                        <p:tav tm="0">
                                          <p:val>
                                            <p:strVal val="#ppt_w*2.5"/>
                                          </p:val>
                                        </p:tav>
                                        <p:tav tm="100000">
                                          <p:val>
                                            <p:strVal val="#ppt_w"/>
                                          </p:val>
                                        </p:tav>
                                      </p:tavLst>
                                    </p:anim>
                                    <p:anim calcmode="lin" valueType="num">
                                      <p:cBhvr>
                                        <p:cTn id="21" dur="500" fill="hold"/>
                                        <p:tgtEl>
                                          <p:spTgt spid="15368"/>
                                        </p:tgtEl>
                                        <p:attrNameLst>
                                          <p:attrName>ppt_h</p:attrName>
                                        </p:attrNameLst>
                                      </p:cBhvr>
                                      <p:tavLst>
                                        <p:tav tm="0">
                                          <p:val>
                                            <p:strVal val="#ppt_h*0.01"/>
                                          </p:val>
                                        </p:tav>
                                        <p:tav tm="100000">
                                          <p:val>
                                            <p:strVal val="#ppt_h"/>
                                          </p:val>
                                        </p:tav>
                                      </p:tavLst>
                                    </p:anim>
                                    <p:anim calcmode="lin" valueType="num">
                                      <p:cBhvr>
                                        <p:cTn id="22" dur="500" fill="hold"/>
                                        <p:tgtEl>
                                          <p:spTgt spid="15368"/>
                                        </p:tgtEl>
                                        <p:attrNameLst>
                                          <p:attrName>ppt_x</p:attrName>
                                        </p:attrNameLst>
                                      </p:cBhvr>
                                      <p:tavLst>
                                        <p:tav tm="0">
                                          <p:val>
                                            <p:strVal val="#ppt_x"/>
                                          </p:val>
                                        </p:tav>
                                        <p:tav tm="100000">
                                          <p:val>
                                            <p:strVal val="#ppt_x"/>
                                          </p:val>
                                        </p:tav>
                                      </p:tavLst>
                                    </p:anim>
                                    <p:anim calcmode="lin" valueType="num">
                                      <p:cBhvr>
                                        <p:cTn id="23" dur="500" fill="hold"/>
                                        <p:tgtEl>
                                          <p:spTgt spid="15368"/>
                                        </p:tgtEl>
                                        <p:attrNameLst>
                                          <p:attrName>ppt_y</p:attrName>
                                        </p:attrNameLst>
                                      </p:cBhvr>
                                      <p:tavLst>
                                        <p:tav tm="0">
                                          <p:val>
                                            <p:strVal val="#ppt_h+1"/>
                                          </p:val>
                                        </p:tav>
                                        <p:tav tm="100000">
                                          <p:val>
                                            <p:strVal val="#ppt_y"/>
                                          </p:val>
                                        </p:tav>
                                      </p:tavLst>
                                    </p:anim>
                                    <p:animEffect transition="in" filter="fade">
                                      <p:cBhvr>
                                        <p:cTn id="24" dur="500"/>
                                        <p:tgtEl>
                                          <p:spTgt spid="1536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5369"/>
                                        </p:tgtEl>
                                        <p:attrNameLst>
                                          <p:attrName>style.visibility</p:attrName>
                                        </p:attrNameLst>
                                      </p:cBhvr>
                                      <p:to>
                                        <p:strVal val="visible"/>
                                      </p:to>
                                    </p:set>
                                    <p:animEffect transition="in" filter="wipe(left)">
                                      <p:cBhvr>
                                        <p:cTn id="29" dur="500"/>
                                        <p:tgtEl>
                                          <p:spTgt spid="1536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8" presetClass="entr" presetSubtype="0" accel="100000" fill="hold" nodeType="clickEffect">
                                  <p:stCondLst>
                                    <p:cond delay="0"/>
                                  </p:stCondLst>
                                  <p:childTnLst>
                                    <p:set>
                                      <p:cBhvr>
                                        <p:cTn id="33" dur="1" fill="hold">
                                          <p:stCondLst>
                                            <p:cond delay="0"/>
                                          </p:stCondLst>
                                        </p:cTn>
                                        <p:tgtEl>
                                          <p:spTgt spid="15370"/>
                                        </p:tgtEl>
                                        <p:attrNameLst>
                                          <p:attrName>style.visibility</p:attrName>
                                        </p:attrNameLst>
                                      </p:cBhvr>
                                      <p:to>
                                        <p:strVal val="visible"/>
                                      </p:to>
                                    </p:set>
                                    <p:anim calcmode="lin" valueType="num">
                                      <p:cBhvr>
                                        <p:cTn id="34" dur="500" fill="hold"/>
                                        <p:tgtEl>
                                          <p:spTgt spid="15370"/>
                                        </p:tgtEl>
                                        <p:attrNameLst>
                                          <p:attrName>ppt_w</p:attrName>
                                        </p:attrNameLst>
                                      </p:cBhvr>
                                      <p:tavLst>
                                        <p:tav tm="0">
                                          <p:val>
                                            <p:strVal val="#ppt_w*2.5"/>
                                          </p:val>
                                        </p:tav>
                                        <p:tav tm="100000">
                                          <p:val>
                                            <p:strVal val="#ppt_w"/>
                                          </p:val>
                                        </p:tav>
                                      </p:tavLst>
                                    </p:anim>
                                    <p:anim calcmode="lin" valueType="num">
                                      <p:cBhvr>
                                        <p:cTn id="35" dur="500" fill="hold"/>
                                        <p:tgtEl>
                                          <p:spTgt spid="15370"/>
                                        </p:tgtEl>
                                        <p:attrNameLst>
                                          <p:attrName>ppt_h</p:attrName>
                                        </p:attrNameLst>
                                      </p:cBhvr>
                                      <p:tavLst>
                                        <p:tav tm="0">
                                          <p:val>
                                            <p:strVal val="#ppt_h*0.01"/>
                                          </p:val>
                                        </p:tav>
                                        <p:tav tm="100000">
                                          <p:val>
                                            <p:strVal val="#ppt_h"/>
                                          </p:val>
                                        </p:tav>
                                      </p:tavLst>
                                    </p:anim>
                                    <p:anim calcmode="lin" valueType="num">
                                      <p:cBhvr>
                                        <p:cTn id="36" dur="500" fill="hold"/>
                                        <p:tgtEl>
                                          <p:spTgt spid="15370"/>
                                        </p:tgtEl>
                                        <p:attrNameLst>
                                          <p:attrName>ppt_x</p:attrName>
                                        </p:attrNameLst>
                                      </p:cBhvr>
                                      <p:tavLst>
                                        <p:tav tm="0">
                                          <p:val>
                                            <p:strVal val="#ppt_x"/>
                                          </p:val>
                                        </p:tav>
                                        <p:tav tm="100000">
                                          <p:val>
                                            <p:strVal val="#ppt_x"/>
                                          </p:val>
                                        </p:tav>
                                      </p:tavLst>
                                    </p:anim>
                                    <p:anim calcmode="lin" valueType="num">
                                      <p:cBhvr>
                                        <p:cTn id="37" dur="500" fill="hold"/>
                                        <p:tgtEl>
                                          <p:spTgt spid="15370"/>
                                        </p:tgtEl>
                                        <p:attrNameLst>
                                          <p:attrName>ppt_y</p:attrName>
                                        </p:attrNameLst>
                                      </p:cBhvr>
                                      <p:tavLst>
                                        <p:tav tm="0">
                                          <p:val>
                                            <p:strVal val="#ppt_h+1"/>
                                          </p:val>
                                        </p:tav>
                                        <p:tav tm="100000">
                                          <p:val>
                                            <p:strVal val="#ppt_y"/>
                                          </p:val>
                                        </p:tav>
                                      </p:tavLst>
                                    </p:anim>
                                    <p:animEffect transition="in" filter="fade">
                                      <p:cBhvr>
                                        <p:cTn id="38" dur="500"/>
                                        <p:tgtEl>
                                          <p:spTgt spid="1537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5372"/>
                                        </p:tgtEl>
                                        <p:attrNameLst>
                                          <p:attrName>style.visibility</p:attrName>
                                        </p:attrNameLst>
                                      </p:cBhvr>
                                      <p:to>
                                        <p:strVal val="visible"/>
                                      </p:to>
                                    </p:set>
                                    <p:animEffect transition="in" filter="wipe(left)">
                                      <p:cBhvr>
                                        <p:cTn id="43"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66" grpId="0"/>
      <p:bldP spid="15367" grpId="0"/>
      <p:bldP spid="15368" grpId="0"/>
      <p:bldP spid="15369" grpId="0"/>
      <p:bldP spid="15370" grpId="0"/>
      <p:bldP spid="153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A30DE897-3BDB-6840-3E37-98909A35A0F5}"/>
              </a:ext>
            </a:extLst>
          </p:cNvPr>
          <p:cNvSpPr>
            <a:spLocks noGrp="1" noChangeArrowheads="1"/>
          </p:cNvSpPr>
          <p:nvPr>
            <p:ph type="body" idx="1"/>
          </p:nvPr>
        </p:nvSpPr>
        <p:spPr>
          <a:xfrm>
            <a:off x="457200" y="685800"/>
            <a:ext cx="8229600" cy="2209800"/>
          </a:xfrm>
        </p:spPr>
        <p:txBody>
          <a:bodyPr/>
          <a:lstStyle/>
          <a:p>
            <a:pPr>
              <a:buFont typeface="Wingdings" pitchFamily="2" charset="2"/>
              <a:buNone/>
            </a:pPr>
            <a:r>
              <a:rPr lang="en-US" altLang="en-US">
                <a:effectLst/>
              </a:rPr>
              <a:t>A test of whether the obversion has been performed correctly would be to ask ourselves whether the obverted proposition means the same thing as the original.</a:t>
            </a:r>
          </a:p>
        </p:txBody>
      </p:sp>
      <p:sp>
        <p:nvSpPr>
          <p:cNvPr id="16388" name="Text Box 4">
            <a:extLst>
              <a:ext uri="{FF2B5EF4-FFF2-40B4-BE49-F238E27FC236}">
                <a16:creationId xmlns:a16="http://schemas.microsoft.com/office/drawing/2014/main" id="{92ED800E-F4D6-AF8E-0CAF-A99044C8C260}"/>
              </a:ext>
            </a:extLst>
          </p:cNvPr>
          <p:cNvSpPr txBox="1">
            <a:spLocks noChangeArrowheads="1"/>
          </p:cNvSpPr>
          <p:nvPr/>
        </p:nvSpPr>
        <p:spPr bwMode="auto">
          <a:xfrm>
            <a:off x="288925" y="3236913"/>
            <a:ext cx="11239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Does </a:t>
            </a:r>
          </a:p>
        </p:txBody>
      </p:sp>
      <p:sp>
        <p:nvSpPr>
          <p:cNvPr id="16389" name="Text Box 5">
            <a:extLst>
              <a:ext uri="{FF2B5EF4-FFF2-40B4-BE49-F238E27FC236}">
                <a16:creationId xmlns:a16="http://schemas.microsoft.com/office/drawing/2014/main" id="{00B097FF-0DCB-D78F-C1DC-D193220A13FE}"/>
              </a:ext>
            </a:extLst>
          </p:cNvPr>
          <p:cNvSpPr txBox="1">
            <a:spLocks noChangeArrowheads="1"/>
          </p:cNvSpPr>
          <p:nvPr/>
        </p:nvSpPr>
        <p:spPr bwMode="auto">
          <a:xfrm>
            <a:off x="2041525" y="3051175"/>
            <a:ext cx="1841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4800"/>
          </a:p>
        </p:txBody>
      </p:sp>
      <p:sp>
        <p:nvSpPr>
          <p:cNvPr id="16390" name="Text Box 6">
            <a:extLst>
              <a:ext uri="{FF2B5EF4-FFF2-40B4-BE49-F238E27FC236}">
                <a16:creationId xmlns:a16="http://schemas.microsoft.com/office/drawing/2014/main" id="{DEA0C70E-F593-8131-DD8D-3DFD62DD7184}"/>
              </a:ext>
            </a:extLst>
          </p:cNvPr>
          <p:cNvSpPr txBox="1">
            <a:spLocks noChangeArrowheads="1"/>
          </p:cNvSpPr>
          <p:nvPr/>
        </p:nvSpPr>
        <p:spPr bwMode="auto">
          <a:xfrm>
            <a:off x="1660525" y="3051175"/>
            <a:ext cx="38290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A is non-B.</a:t>
            </a:r>
          </a:p>
        </p:txBody>
      </p:sp>
      <p:sp>
        <p:nvSpPr>
          <p:cNvPr id="16391" name="Text Box 7">
            <a:extLst>
              <a:ext uri="{FF2B5EF4-FFF2-40B4-BE49-F238E27FC236}">
                <a16:creationId xmlns:a16="http://schemas.microsoft.com/office/drawing/2014/main" id="{5BD75066-3422-8601-70EE-81F8DB99B284}"/>
              </a:ext>
            </a:extLst>
          </p:cNvPr>
          <p:cNvSpPr txBox="1">
            <a:spLocks noChangeArrowheads="1"/>
          </p:cNvSpPr>
          <p:nvPr/>
        </p:nvSpPr>
        <p:spPr bwMode="auto">
          <a:xfrm>
            <a:off x="365125" y="4227513"/>
            <a:ext cx="38623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mean the same thing as</a:t>
            </a:r>
          </a:p>
        </p:txBody>
      </p:sp>
      <p:sp>
        <p:nvSpPr>
          <p:cNvPr id="16392" name="Text Box 8">
            <a:extLst>
              <a:ext uri="{FF2B5EF4-FFF2-40B4-BE49-F238E27FC236}">
                <a16:creationId xmlns:a16="http://schemas.microsoft.com/office/drawing/2014/main" id="{685947FE-CC4C-8E56-A0B7-8D5771B0FF57}"/>
              </a:ext>
            </a:extLst>
          </p:cNvPr>
          <p:cNvSpPr txBox="1">
            <a:spLocks noChangeArrowheads="1"/>
          </p:cNvSpPr>
          <p:nvPr/>
        </p:nvSpPr>
        <p:spPr bwMode="auto">
          <a:xfrm>
            <a:off x="1812925" y="5260975"/>
            <a:ext cx="27051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All A is 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6390"/>
                                        </p:tgtEl>
                                        <p:attrNameLst>
                                          <p:attrName>style.visibility</p:attrName>
                                        </p:attrNameLst>
                                      </p:cBhvr>
                                      <p:to>
                                        <p:strVal val="visible"/>
                                      </p:to>
                                    </p:set>
                                    <p:animEffect transition="in" filter="wipe(left)">
                                      <p:cBhvr>
                                        <p:cTn id="11" dur="500"/>
                                        <p:tgtEl>
                                          <p:spTgt spid="1639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639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6392"/>
                                        </p:tgtEl>
                                        <p:attrNameLst>
                                          <p:attrName>style.visibility</p:attrName>
                                        </p:attrNameLst>
                                      </p:cBhvr>
                                      <p:to>
                                        <p:strVal val="visible"/>
                                      </p:to>
                                    </p:set>
                                    <p:animEffect transition="in" filter="wipe(left)">
                                      <p:cBhvr>
                                        <p:cTn id="20" dur="500"/>
                                        <p:tgtEl>
                                          <p:spTgt spid="16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p:bldP spid="16391" grpId="0"/>
      <p:bldP spid="1639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49E99E3F-9449-34B0-4193-EA8C2FB00313}"/>
              </a:ext>
            </a:extLst>
          </p:cNvPr>
          <p:cNvSpPr>
            <a:spLocks noGrp="1" noChangeArrowheads="1"/>
          </p:cNvSpPr>
          <p:nvPr>
            <p:ph type="body" idx="1"/>
          </p:nvPr>
        </p:nvSpPr>
        <p:spPr>
          <a:xfrm>
            <a:off x="304800" y="381000"/>
            <a:ext cx="4267200" cy="685800"/>
          </a:xfrm>
        </p:spPr>
        <p:txBody>
          <a:bodyPr/>
          <a:lstStyle/>
          <a:p>
            <a:pPr>
              <a:buFont typeface="Wingdings" pitchFamily="2" charset="2"/>
              <a:buNone/>
            </a:pPr>
            <a:r>
              <a:rPr lang="en-US" altLang="en-US">
                <a:effectLst/>
              </a:rPr>
              <a:t>An example using words:</a:t>
            </a:r>
          </a:p>
        </p:txBody>
      </p:sp>
      <p:sp>
        <p:nvSpPr>
          <p:cNvPr id="17412" name="Text Box 4">
            <a:extLst>
              <a:ext uri="{FF2B5EF4-FFF2-40B4-BE49-F238E27FC236}">
                <a16:creationId xmlns:a16="http://schemas.microsoft.com/office/drawing/2014/main" id="{6B57DAF6-1EF6-8963-A79E-85D7149AF7AF}"/>
              </a:ext>
            </a:extLst>
          </p:cNvPr>
          <p:cNvSpPr txBox="1">
            <a:spLocks noChangeArrowheads="1"/>
          </p:cNvSpPr>
          <p:nvPr/>
        </p:nvSpPr>
        <p:spPr bwMode="auto">
          <a:xfrm>
            <a:off x="304800" y="1295400"/>
            <a:ext cx="5384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All voters are citizens.</a:t>
            </a:r>
          </a:p>
        </p:txBody>
      </p:sp>
      <p:sp>
        <p:nvSpPr>
          <p:cNvPr id="17413" name="Text Box 5">
            <a:extLst>
              <a:ext uri="{FF2B5EF4-FFF2-40B4-BE49-F238E27FC236}">
                <a16:creationId xmlns:a16="http://schemas.microsoft.com/office/drawing/2014/main" id="{65661DA6-9A71-6BE0-B08F-E94323529487}"/>
              </a:ext>
            </a:extLst>
          </p:cNvPr>
          <p:cNvSpPr txBox="1">
            <a:spLocks noChangeArrowheads="1"/>
          </p:cNvSpPr>
          <p:nvPr/>
        </p:nvSpPr>
        <p:spPr bwMode="auto">
          <a:xfrm>
            <a:off x="365125" y="2246313"/>
            <a:ext cx="40274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  </a:t>
            </a:r>
            <a:r>
              <a:rPr lang="en-US" altLang="en-US" b="1" i="1"/>
              <a:t>Change the quality.</a:t>
            </a:r>
            <a:endParaRPr lang="en-US" altLang="en-US"/>
          </a:p>
        </p:txBody>
      </p:sp>
      <p:sp>
        <p:nvSpPr>
          <p:cNvPr id="17414" name="Text Box 6">
            <a:extLst>
              <a:ext uri="{FF2B5EF4-FFF2-40B4-BE49-F238E27FC236}">
                <a16:creationId xmlns:a16="http://schemas.microsoft.com/office/drawing/2014/main" id="{ACA5703A-A9CC-9B06-8E8A-1D8968853106}"/>
              </a:ext>
            </a:extLst>
          </p:cNvPr>
          <p:cNvSpPr txBox="1">
            <a:spLocks noChangeArrowheads="1"/>
          </p:cNvSpPr>
          <p:nvPr/>
        </p:nvSpPr>
        <p:spPr bwMode="auto">
          <a:xfrm>
            <a:off x="1127125" y="2974975"/>
            <a:ext cx="54737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voters are citizens.</a:t>
            </a:r>
          </a:p>
        </p:txBody>
      </p:sp>
      <p:sp>
        <p:nvSpPr>
          <p:cNvPr id="17415" name="Text Box 7">
            <a:extLst>
              <a:ext uri="{FF2B5EF4-FFF2-40B4-BE49-F238E27FC236}">
                <a16:creationId xmlns:a16="http://schemas.microsoft.com/office/drawing/2014/main" id="{95BC2CA6-7A67-2AF7-802C-42DF25994913}"/>
              </a:ext>
            </a:extLst>
          </p:cNvPr>
          <p:cNvSpPr txBox="1">
            <a:spLocks noChangeArrowheads="1"/>
          </p:cNvSpPr>
          <p:nvPr/>
        </p:nvSpPr>
        <p:spPr bwMode="auto">
          <a:xfrm>
            <a:off x="517525" y="4151313"/>
            <a:ext cx="40354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 </a:t>
            </a:r>
            <a:r>
              <a:rPr lang="en-US" altLang="en-US" b="1" i="1"/>
              <a:t>Deny the predicate.</a:t>
            </a:r>
            <a:r>
              <a:rPr lang="en-US" altLang="en-US"/>
              <a:t> </a:t>
            </a:r>
          </a:p>
        </p:txBody>
      </p:sp>
      <p:sp>
        <p:nvSpPr>
          <p:cNvPr id="17416" name="Text Box 8">
            <a:extLst>
              <a:ext uri="{FF2B5EF4-FFF2-40B4-BE49-F238E27FC236}">
                <a16:creationId xmlns:a16="http://schemas.microsoft.com/office/drawing/2014/main" id="{7A4449DE-1A03-8EAF-35D4-F6C884AC54DF}"/>
              </a:ext>
            </a:extLst>
          </p:cNvPr>
          <p:cNvSpPr txBox="1">
            <a:spLocks noChangeArrowheads="1"/>
          </p:cNvSpPr>
          <p:nvPr/>
        </p:nvSpPr>
        <p:spPr bwMode="auto">
          <a:xfrm>
            <a:off x="1127125" y="4956175"/>
            <a:ext cx="65976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voters are non-citizens.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D1AA3814-3241-2297-FF51-32D7CECFA036}"/>
              </a:ext>
            </a:extLst>
          </p:cNvPr>
          <p:cNvSpPr>
            <a:spLocks noGrp="1" noChangeArrowheads="1"/>
          </p:cNvSpPr>
          <p:nvPr>
            <p:ph type="body" idx="1"/>
          </p:nvPr>
        </p:nvSpPr>
        <p:spPr>
          <a:xfrm>
            <a:off x="457200" y="1600200"/>
            <a:ext cx="8229600" cy="2667000"/>
          </a:xfrm>
        </p:spPr>
        <p:txBody>
          <a:bodyPr/>
          <a:lstStyle/>
          <a:p>
            <a:pPr>
              <a:buFont typeface="Wingdings" pitchFamily="2" charset="2"/>
              <a:buNone/>
            </a:pPr>
            <a:r>
              <a:rPr lang="en-US" altLang="en-US">
                <a:effectLst/>
              </a:rPr>
              <a:t>When applying the second rule, care must be taken to negate the predicate rather than the copula.</a:t>
            </a:r>
          </a:p>
          <a:p>
            <a:pPr>
              <a:buFont typeface="Wingdings" pitchFamily="2" charset="2"/>
              <a:buNone/>
            </a:pPr>
            <a:r>
              <a:rPr lang="en-US" altLang="en-US">
                <a:effectLst/>
              </a:rPr>
              <a:t>Also, the negation of the predicate must be its contradictory opposite, not any other kind.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43B43615-428A-20AC-91D0-6F9AB9D69D06}"/>
              </a:ext>
            </a:extLst>
          </p:cNvPr>
          <p:cNvSpPr>
            <a:spLocks noGrp="1" noChangeArrowheads="1"/>
          </p:cNvSpPr>
          <p:nvPr>
            <p:ph type="body" idx="1"/>
          </p:nvPr>
        </p:nvSpPr>
        <p:spPr>
          <a:xfrm>
            <a:off x="381000" y="838200"/>
            <a:ext cx="8229600" cy="533400"/>
          </a:xfrm>
        </p:spPr>
        <p:txBody>
          <a:bodyPr/>
          <a:lstStyle/>
          <a:p>
            <a:pPr>
              <a:lnSpc>
                <a:spcPct val="90000"/>
              </a:lnSpc>
              <a:buFont typeface="Wingdings" pitchFamily="2" charset="2"/>
              <a:buNone/>
            </a:pPr>
            <a:r>
              <a:rPr lang="en-US" altLang="en-US">
                <a:effectLst/>
              </a:rPr>
              <a:t>Example of obversion of particular propositions:</a:t>
            </a:r>
          </a:p>
        </p:txBody>
      </p:sp>
      <p:sp>
        <p:nvSpPr>
          <p:cNvPr id="19460" name="Text Box 4">
            <a:extLst>
              <a:ext uri="{FF2B5EF4-FFF2-40B4-BE49-F238E27FC236}">
                <a16:creationId xmlns:a16="http://schemas.microsoft.com/office/drawing/2014/main" id="{311172A4-EC20-4684-8BB1-DCA98CCB19B5}"/>
              </a:ext>
            </a:extLst>
          </p:cNvPr>
          <p:cNvSpPr txBox="1">
            <a:spLocks noChangeArrowheads="1"/>
          </p:cNvSpPr>
          <p:nvPr/>
        </p:nvSpPr>
        <p:spPr bwMode="auto">
          <a:xfrm>
            <a:off x="669925" y="1984375"/>
            <a:ext cx="32512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A is B.</a:t>
            </a:r>
          </a:p>
        </p:txBody>
      </p:sp>
      <p:sp>
        <p:nvSpPr>
          <p:cNvPr id="19461" name="Text Box 5">
            <a:extLst>
              <a:ext uri="{FF2B5EF4-FFF2-40B4-BE49-F238E27FC236}">
                <a16:creationId xmlns:a16="http://schemas.microsoft.com/office/drawing/2014/main" id="{9AC38717-D81F-BD1A-26D6-A1D0BAD437D6}"/>
              </a:ext>
            </a:extLst>
          </p:cNvPr>
          <p:cNvSpPr txBox="1">
            <a:spLocks noChangeArrowheads="1"/>
          </p:cNvSpPr>
          <p:nvPr/>
        </p:nvSpPr>
        <p:spPr bwMode="auto">
          <a:xfrm>
            <a:off x="4876800" y="2133600"/>
            <a:ext cx="17907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obverts to</a:t>
            </a:r>
          </a:p>
        </p:txBody>
      </p:sp>
      <p:sp>
        <p:nvSpPr>
          <p:cNvPr id="19463" name="Text Box 7">
            <a:extLst>
              <a:ext uri="{FF2B5EF4-FFF2-40B4-BE49-F238E27FC236}">
                <a16:creationId xmlns:a16="http://schemas.microsoft.com/office/drawing/2014/main" id="{183AF703-BD19-FCF5-2CB6-7EA74F53D838}"/>
              </a:ext>
            </a:extLst>
          </p:cNvPr>
          <p:cNvSpPr txBox="1">
            <a:spLocks noChangeArrowheads="1"/>
          </p:cNvSpPr>
          <p:nvPr/>
        </p:nvSpPr>
        <p:spPr bwMode="auto">
          <a:xfrm>
            <a:off x="669925" y="3051175"/>
            <a:ext cx="53276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A is not non-B.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left)">
                                      <p:cBhvr>
                                        <p:cTn id="7" dur="500"/>
                                        <p:tgtEl>
                                          <p:spTgt spid="194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946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463"/>
                                        </p:tgtEl>
                                        <p:attrNameLst>
                                          <p:attrName>style.visibility</p:attrName>
                                        </p:attrNameLst>
                                      </p:cBhvr>
                                      <p:to>
                                        <p:strVal val="visible"/>
                                      </p:to>
                                    </p:set>
                                    <p:animEffect transition="in" filter="wipe(left)">
                                      <p:cBhvr>
                                        <p:cTn id="16"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P spid="194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0065CE44-6D21-0729-656C-BEE025D5F570}"/>
              </a:ext>
            </a:extLst>
          </p:cNvPr>
          <p:cNvSpPr>
            <a:spLocks noGrp="1" noChangeArrowheads="1"/>
          </p:cNvSpPr>
          <p:nvPr>
            <p:ph type="body" idx="1"/>
          </p:nvPr>
        </p:nvSpPr>
        <p:spPr>
          <a:xfrm>
            <a:off x="457200" y="1600200"/>
            <a:ext cx="8229600" cy="1219200"/>
          </a:xfrm>
        </p:spPr>
        <p:txBody>
          <a:bodyPr/>
          <a:lstStyle/>
          <a:p>
            <a:pPr>
              <a:buFont typeface="Wingdings" pitchFamily="2" charset="2"/>
              <a:buNone/>
            </a:pPr>
            <a:r>
              <a:rPr lang="en-US" altLang="en-US">
                <a:effectLst/>
              </a:rPr>
              <a:t>Indefinite and singular propositions can also be obverted.</a:t>
            </a:r>
          </a:p>
        </p:txBody>
      </p:sp>
      <p:sp>
        <p:nvSpPr>
          <p:cNvPr id="20484" name="Text Box 4">
            <a:extLst>
              <a:ext uri="{FF2B5EF4-FFF2-40B4-BE49-F238E27FC236}">
                <a16:creationId xmlns:a16="http://schemas.microsoft.com/office/drawing/2014/main" id="{D420A3D3-FFC9-3968-09FC-C3059D0B0E4F}"/>
              </a:ext>
            </a:extLst>
          </p:cNvPr>
          <p:cNvSpPr txBox="1">
            <a:spLocks noChangeArrowheads="1"/>
          </p:cNvSpPr>
          <p:nvPr/>
        </p:nvSpPr>
        <p:spPr bwMode="auto">
          <a:xfrm>
            <a:off x="441325" y="2898775"/>
            <a:ext cx="51625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Thieves are criminals</a:t>
            </a:r>
          </a:p>
        </p:txBody>
      </p:sp>
      <p:sp>
        <p:nvSpPr>
          <p:cNvPr id="20485" name="Text Box 5">
            <a:extLst>
              <a:ext uri="{FF2B5EF4-FFF2-40B4-BE49-F238E27FC236}">
                <a16:creationId xmlns:a16="http://schemas.microsoft.com/office/drawing/2014/main" id="{047EBE0F-7E97-29BA-08C4-DD112C8B687C}"/>
              </a:ext>
            </a:extLst>
          </p:cNvPr>
          <p:cNvSpPr txBox="1">
            <a:spLocks noChangeArrowheads="1"/>
          </p:cNvSpPr>
          <p:nvPr/>
        </p:nvSpPr>
        <p:spPr bwMode="auto">
          <a:xfrm>
            <a:off x="6613525" y="3084513"/>
            <a:ext cx="17907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obverts to</a:t>
            </a:r>
          </a:p>
        </p:txBody>
      </p:sp>
      <p:sp>
        <p:nvSpPr>
          <p:cNvPr id="20486" name="Text Box 6">
            <a:extLst>
              <a:ext uri="{FF2B5EF4-FFF2-40B4-BE49-F238E27FC236}">
                <a16:creationId xmlns:a16="http://schemas.microsoft.com/office/drawing/2014/main" id="{340534FD-FF34-6F61-DE2F-1EE9D635081F}"/>
              </a:ext>
            </a:extLst>
          </p:cNvPr>
          <p:cNvSpPr txBox="1">
            <a:spLocks noChangeArrowheads="1"/>
          </p:cNvSpPr>
          <p:nvPr/>
        </p:nvSpPr>
        <p:spPr bwMode="auto">
          <a:xfrm>
            <a:off x="517525" y="4194175"/>
            <a:ext cx="73723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Thieves are not non-criminals.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wipe(left)">
                                      <p:cBhvr>
                                        <p:cTn id="7" dur="500"/>
                                        <p:tgtEl>
                                          <p:spTgt spid="204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048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0486"/>
                                        </p:tgtEl>
                                        <p:attrNameLst>
                                          <p:attrName>style.visibility</p:attrName>
                                        </p:attrNameLst>
                                      </p:cBhvr>
                                      <p:to>
                                        <p:strVal val="visible"/>
                                      </p:to>
                                    </p:set>
                                    <p:animEffect transition="in" filter="wipe(left)">
                                      <p:cBhvr>
                                        <p:cTn id="16"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p:bldP spid="2048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8C27460F-5732-050A-9A0B-35FDAC10C71B}"/>
              </a:ext>
            </a:extLst>
          </p:cNvPr>
          <p:cNvSpPr>
            <a:spLocks noGrp="1" noChangeArrowheads="1"/>
          </p:cNvSpPr>
          <p:nvPr>
            <p:ph type="body" idx="1"/>
          </p:nvPr>
        </p:nvSpPr>
        <p:spPr>
          <a:xfrm>
            <a:off x="457200" y="1600200"/>
            <a:ext cx="3657600" cy="914400"/>
          </a:xfrm>
        </p:spPr>
        <p:txBody>
          <a:bodyPr/>
          <a:lstStyle/>
          <a:p>
            <a:pPr>
              <a:buFont typeface="Wingdings" pitchFamily="2" charset="2"/>
              <a:buNone/>
            </a:pPr>
            <a:r>
              <a:rPr lang="en-US" altLang="en-US" sz="4800">
                <a:effectLst/>
              </a:rPr>
              <a:t>John is honest</a:t>
            </a:r>
          </a:p>
        </p:txBody>
      </p:sp>
      <p:sp>
        <p:nvSpPr>
          <p:cNvPr id="21508" name="Text Box 4">
            <a:extLst>
              <a:ext uri="{FF2B5EF4-FFF2-40B4-BE49-F238E27FC236}">
                <a16:creationId xmlns:a16="http://schemas.microsoft.com/office/drawing/2014/main" id="{2B79D808-BCA3-F255-FDFE-A3BC4217857C}"/>
              </a:ext>
            </a:extLst>
          </p:cNvPr>
          <p:cNvSpPr txBox="1">
            <a:spLocks noChangeArrowheads="1"/>
          </p:cNvSpPr>
          <p:nvPr/>
        </p:nvSpPr>
        <p:spPr bwMode="auto">
          <a:xfrm>
            <a:off x="4784725" y="1712913"/>
            <a:ext cx="17907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obverts to</a:t>
            </a:r>
          </a:p>
        </p:txBody>
      </p:sp>
      <p:sp>
        <p:nvSpPr>
          <p:cNvPr id="21509" name="Text Box 5">
            <a:extLst>
              <a:ext uri="{FF2B5EF4-FFF2-40B4-BE49-F238E27FC236}">
                <a16:creationId xmlns:a16="http://schemas.microsoft.com/office/drawing/2014/main" id="{553AA848-C6F5-9032-1E76-FCF1A706391C}"/>
              </a:ext>
            </a:extLst>
          </p:cNvPr>
          <p:cNvSpPr txBox="1">
            <a:spLocks noChangeArrowheads="1"/>
          </p:cNvSpPr>
          <p:nvPr/>
        </p:nvSpPr>
        <p:spPr bwMode="auto">
          <a:xfrm>
            <a:off x="822325" y="2974975"/>
            <a:ext cx="5784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John is not non-honest.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1509"/>
                                        </p:tgtEl>
                                        <p:attrNameLst>
                                          <p:attrName>style.visibility</p:attrName>
                                        </p:attrNameLst>
                                      </p:cBhvr>
                                      <p:to>
                                        <p:strVal val="visible"/>
                                      </p:to>
                                    </p:set>
                                    <p:animEffect transition="in" filter="wipe(left)">
                                      <p:cBhvr>
                                        <p:cTn id="16"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08" grpId="0"/>
      <p:bldP spid="2150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07EE6B74-576B-2678-83F8-A16809255494}"/>
              </a:ext>
            </a:extLst>
          </p:cNvPr>
          <p:cNvSpPr>
            <a:spLocks noGrp="1" noChangeArrowheads="1"/>
          </p:cNvSpPr>
          <p:nvPr>
            <p:ph type="body" idx="1"/>
          </p:nvPr>
        </p:nvSpPr>
        <p:spPr>
          <a:xfrm>
            <a:off x="457200" y="1600200"/>
            <a:ext cx="7543800" cy="838200"/>
          </a:xfrm>
        </p:spPr>
        <p:txBody>
          <a:bodyPr/>
          <a:lstStyle/>
          <a:p>
            <a:pPr>
              <a:buFont typeface="Wingdings" pitchFamily="2" charset="2"/>
              <a:buNone/>
            </a:pPr>
            <a:r>
              <a:rPr lang="en-US" altLang="en-US" sz="4800">
                <a:effectLst/>
              </a:rPr>
              <a:t>Some students are non-citizens</a:t>
            </a:r>
          </a:p>
        </p:txBody>
      </p:sp>
      <p:sp>
        <p:nvSpPr>
          <p:cNvPr id="22532" name="Text Box 4">
            <a:extLst>
              <a:ext uri="{FF2B5EF4-FFF2-40B4-BE49-F238E27FC236}">
                <a16:creationId xmlns:a16="http://schemas.microsoft.com/office/drawing/2014/main" id="{1DAFBEF3-938C-7C89-5940-0C454BBA267F}"/>
              </a:ext>
            </a:extLst>
          </p:cNvPr>
          <p:cNvSpPr txBox="1">
            <a:spLocks noChangeArrowheads="1"/>
          </p:cNvSpPr>
          <p:nvPr/>
        </p:nvSpPr>
        <p:spPr bwMode="auto">
          <a:xfrm>
            <a:off x="3352800" y="2667000"/>
            <a:ext cx="18923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obverts to </a:t>
            </a:r>
          </a:p>
        </p:txBody>
      </p:sp>
      <p:sp>
        <p:nvSpPr>
          <p:cNvPr id="22533" name="Text Box 5">
            <a:extLst>
              <a:ext uri="{FF2B5EF4-FFF2-40B4-BE49-F238E27FC236}">
                <a16:creationId xmlns:a16="http://schemas.microsoft.com/office/drawing/2014/main" id="{5C69F9DE-D8F9-7671-3F0E-EFBC7DD2CDD1}"/>
              </a:ext>
            </a:extLst>
          </p:cNvPr>
          <p:cNvSpPr txBox="1">
            <a:spLocks noChangeArrowheads="1"/>
          </p:cNvSpPr>
          <p:nvPr/>
        </p:nvSpPr>
        <p:spPr bwMode="auto">
          <a:xfrm>
            <a:off x="441325" y="3584575"/>
            <a:ext cx="74866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students are not citizens.</a:t>
            </a:r>
          </a:p>
        </p:txBody>
      </p:sp>
      <p:sp>
        <p:nvSpPr>
          <p:cNvPr id="22534" name="Text Box 6">
            <a:extLst>
              <a:ext uri="{FF2B5EF4-FFF2-40B4-BE49-F238E27FC236}">
                <a16:creationId xmlns:a16="http://schemas.microsoft.com/office/drawing/2014/main" id="{C2298BA9-D7E2-BC10-20F2-B19255859808}"/>
              </a:ext>
            </a:extLst>
          </p:cNvPr>
          <p:cNvSpPr txBox="1">
            <a:spLocks noChangeArrowheads="1"/>
          </p:cNvSpPr>
          <p:nvPr/>
        </p:nvSpPr>
        <p:spPr bwMode="auto">
          <a:xfrm>
            <a:off x="441325" y="4760913"/>
            <a:ext cx="764698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because “non-non-citizens” is the equivalent of</a:t>
            </a:r>
          </a:p>
          <a:p>
            <a:r>
              <a:rPr lang="en-US" altLang="en-US"/>
              <a:t>“citizens”.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2533"/>
                                        </p:tgtEl>
                                        <p:attrNameLst>
                                          <p:attrName>style.visibility</p:attrName>
                                        </p:attrNameLst>
                                      </p:cBhvr>
                                      <p:to>
                                        <p:strVal val="visible"/>
                                      </p:to>
                                    </p:set>
                                    <p:animEffect transition="in" filter="wipe(left)">
                                      <p:cBhvr>
                                        <p:cTn id="16" dur="500"/>
                                        <p:tgtEl>
                                          <p:spTgt spid="2253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P spid="22532" grpId="0"/>
      <p:bldP spid="22533" grpId="0"/>
      <p:bldP spid="225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EFE55DB-E535-2466-C677-88203B3F9451}"/>
              </a:ext>
            </a:extLst>
          </p:cNvPr>
          <p:cNvSpPr>
            <a:spLocks noGrp="1" noRot="1" noChangeArrowheads="1"/>
          </p:cNvSpPr>
          <p:nvPr>
            <p:ph type="title"/>
          </p:nvPr>
        </p:nvSpPr>
        <p:spPr>
          <a:xfrm>
            <a:off x="457200" y="274638"/>
            <a:ext cx="8229600" cy="1858962"/>
          </a:xfrm>
        </p:spPr>
        <p:txBody>
          <a:bodyPr/>
          <a:lstStyle/>
          <a:p>
            <a:r>
              <a:rPr lang="en-US" altLang="en-US"/>
              <a:t>Rule of Truth and Falsity in Obversion</a:t>
            </a:r>
          </a:p>
        </p:txBody>
      </p:sp>
      <p:sp>
        <p:nvSpPr>
          <p:cNvPr id="23555" name="Rectangle 3">
            <a:extLst>
              <a:ext uri="{FF2B5EF4-FFF2-40B4-BE49-F238E27FC236}">
                <a16:creationId xmlns:a16="http://schemas.microsoft.com/office/drawing/2014/main" id="{CC7A6F5B-B504-11A5-172A-89C5B4D6AD9A}"/>
              </a:ext>
            </a:extLst>
          </p:cNvPr>
          <p:cNvSpPr>
            <a:spLocks noGrp="1" noChangeArrowheads="1"/>
          </p:cNvSpPr>
          <p:nvPr>
            <p:ph type="body" idx="1"/>
          </p:nvPr>
        </p:nvSpPr>
        <p:spPr>
          <a:xfrm>
            <a:off x="457200" y="2819400"/>
            <a:ext cx="8229600" cy="3306763"/>
          </a:xfrm>
        </p:spPr>
        <p:txBody>
          <a:bodyPr/>
          <a:lstStyle/>
          <a:p>
            <a:pPr>
              <a:buFont typeface="Wingdings" pitchFamily="2" charset="2"/>
              <a:buNone/>
            </a:pPr>
            <a:r>
              <a:rPr lang="en-US" altLang="en-US">
                <a:effectLst/>
              </a:rPr>
              <a:t>Since a proposition that is the obverse of another is its exact equivalent in meaning, whenever the original proposition is true, so is its obverse.</a:t>
            </a:r>
          </a:p>
          <a:p>
            <a:pPr>
              <a:buFont typeface="Wingdings" pitchFamily="2" charset="2"/>
              <a:buNone/>
            </a:pPr>
            <a:r>
              <a:rPr lang="en-US" altLang="en-US">
                <a:effectLst/>
              </a:rPr>
              <a:t>Whenever the original proposition is known to be false, its obverse must also be false.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C6D9D4C-BCB3-5146-96A2-FED07C90D2A4}"/>
              </a:ext>
            </a:extLst>
          </p:cNvPr>
          <p:cNvSpPr>
            <a:spLocks noGrp="1" noRot="1" noChangeArrowheads="1"/>
          </p:cNvSpPr>
          <p:nvPr>
            <p:ph type="title"/>
          </p:nvPr>
        </p:nvSpPr>
        <p:spPr>
          <a:xfrm>
            <a:off x="533400" y="0"/>
            <a:ext cx="8229600" cy="1143000"/>
          </a:xfrm>
        </p:spPr>
        <p:txBody>
          <a:bodyPr/>
          <a:lstStyle/>
          <a:p>
            <a:r>
              <a:rPr lang="en-US" altLang="en-US"/>
              <a:t>Usefulness of Obversion</a:t>
            </a:r>
          </a:p>
        </p:txBody>
      </p:sp>
      <p:sp>
        <p:nvSpPr>
          <p:cNvPr id="24579" name="Rectangle 3">
            <a:extLst>
              <a:ext uri="{FF2B5EF4-FFF2-40B4-BE49-F238E27FC236}">
                <a16:creationId xmlns:a16="http://schemas.microsoft.com/office/drawing/2014/main" id="{275CCA97-9364-D17F-76F3-993B9FD0CC84}"/>
              </a:ext>
            </a:extLst>
          </p:cNvPr>
          <p:cNvSpPr>
            <a:spLocks noGrp="1" noChangeArrowheads="1"/>
          </p:cNvSpPr>
          <p:nvPr>
            <p:ph type="body" idx="1"/>
          </p:nvPr>
        </p:nvSpPr>
        <p:spPr>
          <a:xfrm>
            <a:off x="457200" y="1295400"/>
            <a:ext cx="8229600" cy="5562600"/>
          </a:xfrm>
        </p:spPr>
        <p:txBody>
          <a:bodyPr/>
          <a:lstStyle/>
          <a:p>
            <a:pPr>
              <a:buFont typeface="Wingdings" pitchFamily="2" charset="2"/>
              <a:buNone/>
            </a:pPr>
            <a:r>
              <a:rPr lang="en-US" altLang="en-US">
                <a:effectLst/>
              </a:rPr>
              <a:t>Knowing how to form the obverse of a proposition is not nearly as useful as knowing the consequences of the various kinds of opposition, as when we use the Square of Opposition.  Yet obversion sometimes helps clear up possible confusion about exactly what is being said, especially in cases where someone deliberately uses several negative forms of expression within one proposition in order to obscure meaning.  Knowledge of obversion can sometimes clear up what is meant.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AB20D514-AF75-41E5-4A30-EF0158C40514}"/>
              </a:ext>
            </a:extLst>
          </p:cNvPr>
          <p:cNvSpPr>
            <a:spLocks noGrp="1" noChangeArrowheads="1"/>
          </p:cNvSpPr>
          <p:nvPr>
            <p:ph type="body" idx="1"/>
          </p:nvPr>
        </p:nvSpPr>
        <p:spPr>
          <a:xfrm>
            <a:off x="381000" y="3048000"/>
            <a:ext cx="8229600" cy="2362200"/>
          </a:xfrm>
        </p:spPr>
        <p:txBody>
          <a:bodyPr/>
          <a:lstStyle/>
          <a:p>
            <a:pPr>
              <a:buFont typeface="Wingdings" pitchFamily="2" charset="2"/>
              <a:buNone/>
            </a:pPr>
            <a:r>
              <a:rPr lang="en-US" altLang="en-US">
                <a:effectLst/>
              </a:rPr>
              <a:t>Sometimes people deliberately try to hide what they mean to say.  One of the purposes of studying Logic is to clarify forms of expression that tend to be confusing.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1F82567-B39E-BF63-BCA2-1662F8892BDC}"/>
              </a:ext>
            </a:extLst>
          </p:cNvPr>
          <p:cNvSpPr>
            <a:spLocks noGrp="1" noRot="1" noChangeArrowheads="1"/>
          </p:cNvSpPr>
          <p:nvPr>
            <p:ph type="title"/>
          </p:nvPr>
        </p:nvSpPr>
        <p:spPr/>
        <p:txBody>
          <a:bodyPr/>
          <a:lstStyle/>
          <a:p>
            <a:r>
              <a:rPr lang="en-US" altLang="en-US"/>
              <a:t>Conversion of Propositions</a:t>
            </a:r>
          </a:p>
        </p:txBody>
      </p:sp>
      <p:sp>
        <p:nvSpPr>
          <p:cNvPr id="26627" name="Rectangle 3">
            <a:extLst>
              <a:ext uri="{FF2B5EF4-FFF2-40B4-BE49-F238E27FC236}">
                <a16:creationId xmlns:a16="http://schemas.microsoft.com/office/drawing/2014/main" id="{AFE3BA04-749D-4C1B-EEDA-55E6D3129773}"/>
              </a:ext>
            </a:extLst>
          </p:cNvPr>
          <p:cNvSpPr>
            <a:spLocks noGrp="1" noChangeArrowheads="1"/>
          </p:cNvSpPr>
          <p:nvPr>
            <p:ph type="body" idx="1"/>
          </p:nvPr>
        </p:nvSpPr>
        <p:spPr>
          <a:xfrm>
            <a:off x="457200" y="1600200"/>
            <a:ext cx="8229600" cy="2667000"/>
          </a:xfrm>
        </p:spPr>
        <p:txBody>
          <a:bodyPr/>
          <a:lstStyle/>
          <a:p>
            <a:pPr>
              <a:buFont typeface="Wingdings" pitchFamily="2" charset="2"/>
              <a:buNone/>
            </a:pPr>
            <a:r>
              <a:rPr lang="en-US" altLang="en-US" b="1" i="1">
                <a:solidFill>
                  <a:schemeClr val="hlink"/>
                </a:solidFill>
                <a:effectLst/>
              </a:rPr>
              <a:t>Conversion</a:t>
            </a:r>
            <a:r>
              <a:rPr lang="en-US" altLang="en-US">
                <a:effectLst/>
              </a:rPr>
              <a:t>, another type of relation between two propositions, is defined as </a:t>
            </a:r>
            <a:r>
              <a:rPr lang="en-US" altLang="en-US" b="1" i="1">
                <a:solidFill>
                  <a:schemeClr val="hlink"/>
                </a:solidFill>
                <a:effectLst/>
              </a:rPr>
              <a:t>interchanging subject and predicate while keeping the same quality and quantity of the proposition.</a:t>
            </a:r>
            <a:endParaRPr lang="en-US" altLang="en-US">
              <a:effectLst/>
            </a:endParaRPr>
          </a:p>
        </p:txBody>
      </p:sp>
      <p:sp>
        <p:nvSpPr>
          <p:cNvPr id="26628" name="Text Box 4">
            <a:extLst>
              <a:ext uri="{FF2B5EF4-FFF2-40B4-BE49-F238E27FC236}">
                <a16:creationId xmlns:a16="http://schemas.microsoft.com/office/drawing/2014/main" id="{8D42B4B4-218A-EE5E-0167-7B07E0D617F3}"/>
              </a:ext>
            </a:extLst>
          </p:cNvPr>
          <p:cNvSpPr txBox="1">
            <a:spLocks noChangeArrowheads="1"/>
          </p:cNvSpPr>
          <p:nvPr/>
        </p:nvSpPr>
        <p:spPr bwMode="auto">
          <a:xfrm>
            <a:off x="365125" y="4532313"/>
            <a:ext cx="16748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Example:</a:t>
            </a:r>
          </a:p>
        </p:txBody>
      </p:sp>
      <p:sp>
        <p:nvSpPr>
          <p:cNvPr id="26629" name="Text Box 5">
            <a:extLst>
              <a:ext uri="{FF2B5EF4-FFF2-40B4-BE49-F238E27FC236}">
                <a16:creationId xmlns:a16="http://schemas.microsoft.com/office/drawing/2014/main" id="{D771C22F-0268-1648-012B-A4C8589DC319}"/>
              </a:ext>
            </a:extLst>
          </p:cNvPr>
          <p:cNvSpPr txBox="1">
            <a:spLocks noChangeArrowheads="1"/>
          </p:cNvSpPr>
          <p:nvPr/>
        </p:nvSpPr>
        <p:spPr bwMode="auto">
          <a:xfrm>
            <a:off x="2438400" y="4419600"/>
            <a:ext cx="37528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dog is a cat</a:t>
            </a:r>
          </a:p>
        </p:txBody>
      </p:sp>
      <p:sp>
        <p:nvSpPr>
          <p:cNvPr id="26630" name="Text Box 6">
            <a:extLst>
              <a:ext uri="{FF2B5EF4-FFF2-40B4-BE49-F238E27FC236}">
                <a16:creationId xmlns:a16="http://schemas.microsoft.com/office/drawing/2014/main" id="{7CE10B1A-63F8-DBD1-283F-BFAA3A85BA56}"/>
              </a:ext>
            </a:extLst>
          </p:cNvPr>
          <p:cNvSpPr txBox="1">
            <a:spLocks noChangeArrowheads="1"/>
          </p:cNvSpPr>
          <p:nvPr/>
        </p:nvSpPr>
        <p:spPr bwMode="auto">
          <a:xfrm>
            <a:off x="3505200" y="5257800"/>
            <a:ext cx="19605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26631" name="Text Box 7">
            <a:extLst>
              <a:ext uri="{FF2B5EF4-FFF2-40B4-BE49-F238E27FC236}">
                <a16:creationId xmlns:a16="http://schemas.microsoft.com/office/drawing/2014/main" id="{C7CE4143-DC68-468D-04B4-ADD49FA826C5}"/>
              </a:ext>
            </a:extLst>
          </p:cNvPr>
          <p:cNvSpPr txBox="1">
            <a:spLocks noChangeArrowheads="1"/>
          </p:cNvSpPr>
          <p:nvPr/>
        </p:nvSpPr>
        <p:spPr bwMode="auto">
          <a:xfrm>
            <a:off x="2438400" y="5867400"/>
            <a:ext cx="38862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cat is a dog.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6629"/>
                                        </p:tgtEl>
                                        <p:attrNameLst>
                                          <p:attrName>style.visibility</p:attrName>
                                        </p:attrNameLst>
                                      </p:cBhvr>
                                      <p:to>
                                        <p:strVal val="visible"/>
                                      </p:to>
                                    </p:set>
                                    <p:animEffect transition="in" filter="wipe(left)">
                                      <p:cBhvr>
                                        <p:cTn id="11" dur="500"/>
                                        <p:tgtEl>
                                          <p:spTgt spid="2662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663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6631"/>
                                        </p:tgtEl>
                                        <p:attrNameLst>
                                          <p:attrName>style.visibility</p:attrName>
                                        </p:attrNameLst>
                                      </p:cBhvr>
                                      <p:to>
                                        <p:strVal val="visible"/>
                                      </p:to>
                                    </p:set>
                                    <p:animEffect transition="in" filter="wipe(left)">
                                      <p:cBhvr>
                                        <p:cTn id="20" dur="5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29" grpId="0"/>
      <p:bldP spid="26630" grpId="0"/>
      <p:bldP spid="266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E009BC6E-60B6-E806-7553-0BAEC4C738BB}"/>
              </a:ext>
            </a:extLst>
          </p:cNvPr>
          <p:cNvSpPr>
            <a:spLocks noGrp="1" noChangeArrowheads="1"/>
          </p:cNvSpPr>
          <p:nvPr>
            <p:ph type="body" idx="1"/>
          </p:nvPr>
        </p:nvSpPr>
        <p:spPr>
          <a:xfrm>
            <a:off x="457200" y="1600200"/>
            <a:ext cx="8229600" cy="2819400"/>
          </a:xfrm>
        </p:spPr>
        <p:txBody>
          <a:bodyPr/>
          <a:lstStyle/>
          <a:p>
            <a:pPr>
              <a:buFont typeface="Wingdings" pitchFamily="2" charset="2"/>
              <a:buNone/>
            </a:pPr>
            <a:r>
              <a:rPr lang="en-US" altLang="en-US">
                <a:effectLst/>
              </a:rPr>
              <a:t>Conversion is a completely different type of relation between propositions.  Unlike either opposition or obversion, it switches subject and predicate.  Its usefulness in Logic will be more apparent in Part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622A9B3-9EE3-334E-EAFB-ADE69FEB5BBB}"/>
              </a:ext>
            </a:extLst>
          </p:cNvPr>
          <p:cNvSpPr>
            <a:spLocks noGrp="1" noRot="1" noChangeArrowheads="1"/>
          </p:cNvSpPr>
          <p:nvPr>
            <p:ph type="title"/>
          </p:nvPr>
        </p:nvSpPr>
        <p:spPr/>
        <p:txBody>
          <a:bodyPr/>
          <a:lstStyle/>
          <a:p>
            <a:r>
              <a:rPr lang="en-US" altLang="en-US"/>
              <a:t>Kinds of Conversion</a:t>
            </a:r>
          </a:p>
        </p:txBody>
      </p:sp>
      <p:sp>
        <p:nvSpPr>
          <p:cNvPr id="28675" name="Rectangle 3">
            <a:extLst>
              <a:ext uri="{FF2B5EF4-FFF2-40B4-BE49-F238E27FC236}">
                <a16:creationId xmlns:a16="http://schemas.microsoft.com/office/drawing/2014/main" id="{88D38B79-7D8E-6A91-0E53-99823C2D7CF1}"/>
              </a:ext>
            </a:extLst>
          </p:cNvPr>
          <p:cNvSpPr>
            <a:spLocks noGrp="1" noChangeArrowheads="1"/>
          </p:cNvSpPr>
          <p:nvPr>
            <p:ph type="body" idx="1"/>
          </p:nvPr>
        </p:nvSpPr>
        <p:spPr>
          <a:xfrm>
            <a:off x="457200" y="1600200"/>
            <a:ext cx="8229600" cy="2362200"/>
          </a:xfrm>
        </p:spPr>
        <p:txBody>
          <a:bodyPr/>
          <a:lstStyle/>
          <a:p>
            <a:pPr>
              <a:buFont typeface="Wingdings" pitchFamily="2" charset="2"/>
              <a:buNone/>
            </a:pPr>
            <a:r>
              <a:rPr lang="en-US" altLang="en-US" b="1" i="1">
                <a:solidFill>
                  <a:schemeClr val="hlink"/>
                </a:solidFill>
                <a:effectLst/>
              </a:rPr>
              <a:t>1.  Simple conversion</a:t>
            </a:r>
            <a:r>
              <a:rPr lang="en-US" altLang="en-US">
                <a:effectLst/>
              </a:rPr>
              <a:t>.</a:t>
            </a:r>
          </a:p>
          <a:p>
            <a:pPr>
              <a:buFont typeface="Wingdings" pitchFamily="2" charset="2"/>
              <a:buNone/>
            </a:pPr>
            <a:r>
              <a:rPr lang="en-US" altLang="en-US">
                <a:effectLst/>
              </a:rPr>
              <a:t>Simple conversion is the exchange of subject and predicate without the need to change the quantity of the proposition.</a:t>
            </a:r>
            <a:endParaRPr lang="en-US" altLang="en-US" b="1" i="1">
              <a:solidFill>
                <a:schemeClr val="hlink"/>
              </a:solidFill>
              <a:effectLst/>
            </a:endParaRPr>
          </a:p>
        </p:txBody>
      </p:sp>
      <p:sp>
        <p:nvSpPr>
          <p:cNvPr id="28676" name="Text Box 4">
            <a:extLst>
              <a:ext uri="{FF2B5EF4-FFF2-40B4-BE49-F238E27FC236}">
                <a16:creationId xmlns:a16="http://schemas.microsoft.com/office/drawing/2014/main" id="{AB310474-809E-7AEA-5AE1-61F25546F9D9}"/>
              </a:ext>
            </a:extLst>
          </p:cNvPr>
          <p:cNvSpPr txBox="1">
            <a:spLocks noChangeArrowheads="1"/>
          </p:cNvSpPr>
          <p:nvPr/>
        </p:nvSpPr>
        <p:spPr bwMode="auto">
          <a:xfrm>
            <a:off x="822325" y="4117975"/>
            <a:ext cx="50165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animal is a stone</a:t>
            </a:r>
          </a:p>
        </p:txBody>
      </p:sp>
      <p:sp>
        <p:nvSpPr>
          <p:cNvPr id="28677" name="Text Box 5">
            <a:extLst>
              <a:ext uri="{FF2B5EF4-FFF2-40B4-BE49-F238E27FC236}">
                <a16:creationId xmlns:a16="http://schemas.microsoft.com/office/drawing/2014/main" id="{088EF956-6B66-98B3-CFA7-680ADB023939}"/>
              </a:ext>
            </a:extLst>
          </p:cNvPr>
          <p:cNvSpPr txBox="1">
            <a:spLocks noChangeArrowheads="1"/>
          </p:cNvSpPr>
          <p:nvPr/>
        </p:nvSpPr>
        <p:spPr bwMode="auto">
          <a:xfrm>
            <a:off x="6308725" y="4227513"/>
            <a:ext cx="19605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28678" name="Text Box 6">
            <a:extLst>
              <a:ext uri="{FF2B5EF4-FFF2-40B4-BE49-F238E27FC236}">
                <a16:creationId xmlns:a16="http://schemas.microsoft.com/office/drawing/2014/main" id="{CDC41106-5C7F-6813-B043-7A25034898A9}"/>
              </a:ext>
            </a:extLst>
          </p:cNvPr>
          <p:cNvSpPr txBox="1">
            <a:spLocks noChangeArrowheads="1"/>
          </p:cNvSpPr>
          <p:nvPr/>
        </p:nvSpPr>
        <p:spPr bwMode="auto">
          <a:xfrm>
            <a:off x="822325" y="5108575"/>
            <a:ext cx="5461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stone is an animal.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wipe(left)">
                                      <p:cBhvr>
                                        <p:cTn id="7" dur="500"/>
                                        <p:tgtEl>
                                          <p:spTgt spid="28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867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8678"/>
                                        </p:tgtEl>
                                        <p:attrNameLst>
                                          <p:attrName>style.visibility</p:attrName>
                                        </p:attrNameLst>
                                      </p:cBhvr>
                                      <p:to>
                                        <p:strVal val="visible"/>
                                      </p:to>
                                    </p:set>
                                    <p:animEffect transition="in" filter="wipe(left)">
                                      <p:cBhvr>
                                        <p:cTn id="16" dur="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P spid="28677" grpId="0"/>
      <p:bldP spid="286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F0046F8C-4EF1-6260-AFA6-F01700CF4143}"/>
              </a:ext>
            </a:extLst>
          </p:cNvPr>
          <p:cNvSpPr>
            <a:spLocks noGrp="1" noChangeArrowheads="1"/>
          </p:cNvSpPr>
          <p:nvPr>
            <p:ph type="body" idx="1"/>
          </p:nvPr>
        </p:nvSpPr>
        <p:spPr>
          <a:xfrm>
            <a:off x="457200" y="1600200"/>
            <a:ext cx="6705600" cy="914400"/>
          </a:xfrm>
        </p:spPr>
        <p:txBody>
          <a:bodyPr/>
          <a:lstStyle/>
          <a:p>
            <a:pPr>
              <a:buFont typeface="Wingdings" pitchFamily="2" charset="2"/>
              <a:buNone/>
            </a:pPr>
            <a:r>
              <a:rPr lang="en-US" altLang="en-US" sz="4800">
                <a:effectLst/>
              </a:rPr>
              <a:t>Some politicians are honest</a:t>
            </a:r>
          </a:p>
        </p:txBody>
      </p:sp>
      <p:sp>
        <p:nvSpPr>
          <p:cNvPr id="29700" name="Text Box 4">
            <a:extLst>
              <a:ext uri="{FF2B5EF4-FFF2-40B4-BE49-F238E27FC236}">
                <a16:creationId xmlns:a16="http://schemas.microsoft.com/office/drawing/2014/main" id="{434A7968-9A38-34CB-A174-05FE2999CEF0}"/>
              </a:ext>
            </a:extLst>
          </p:cNvPr>
          <p:cNvSpPr txBox="1">
            <a:spLocks noChangeArrowheads="1"/>
          </p:cNvSpPr>
          <p:nvPr/>
        </p:nvSpPr>
        <p:spPr bwMode="auto">
          <a:xfrm>
            <a:off x="2651125" y="2932113"/>
            <a:ext cx="19605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29701" name="Text Box 5">
            <a:extLst>
              <a:ext uri="{FF2B5EF4-FFF2-40B4-BE49-F238E27FC236}">
                <a16:creationId xmlns:a16="http://schemas.microsoft.com/office/drawing/2014/main" id="{AC6F600D-4173-9AA7-E8A5-87F0DCEFCA10}"/>
              </a:ext>
            </a:extLst>
          </p:cNvPr>
          <p:cNvSpPr txBox="1">
            <a:spLocks noChangeArrowheads="1"/>
          </p:cNvSpPr>
          <p:nvPr/>
        </p:nvSpPr>
        <p:spPr bwMode="auto">
          <a:xfrm>
            <a:off x="0" y="3886200"/>
            <a:ext cx="88773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honest (people) are politicians.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9700"/>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9701"/>
                                        </p:tgtEl>
                                        <p:attrNameLst>
                                          <p:attrName>style.visibility</p:attrName>
                                        </p:attrNameLst>
                                      </p:cBhvr>
                                      <p:to>
                                        <p:strVal val="visible"/>
                                      </p:to>
                                    </p:set>
                                    <p:animEffect transition="in" filter="wipe(left)">
                                      <p:cBhvr>
                                        <p:cTn id="16" dur="5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P spid="29700" grpId="0"/>
      <p:bldP spid="297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8EC8E630-47F4-4B81-8FBD-206D069CE7D7}"/>
              </a:ext>
            </a:extLst>
          </p:cNvPr>
          <p:cNvSpPr>
            <a:spLocks noGrp="1" noChangeArrowheads="1"/>
          </p:cNvSpPr>
          <p:nvPr>
            <p:ph type="body" idx="1"/>
          </p:nvPr>
        </p:nvSpPr>
        <p:spPr>
          <a:xfrm>
            <a:off x="381000" y="381000"/>
            <a:ext cx="8229600" cy="2209800"/>
          </a:xfrm>
        </p:spPr>
        <p:txBody>
          <a:bodyPr/>
          <a:lstStyle/>
          <a:p>
            <a:pPr marL="609600" indent="-609600">
              <a:buFont typeface="Wingdings" pitchFamily="2" charset="2"/>
              <a:buAutoNum type="arabicPeriod" startAt="2"/>
            </a:pPr>
            <a:r>
              <a:rPr lang="en-US" altLang="en-US" b="1" i="1">
                <a:solidFill>
                  <a:schemeClr val="hlink"/>
                </a:solidFill>
                <a:effectLst/>
              </a:rPr>
              <a:t>Accidental conversion.</a:t>
            </a:r>
            <a:endParaRPr lang="en-US" altLang="en-US">
              <a:effectLst/>
            </a:endParaRPr>
          </a:p>
          <a:p>
            <a:pPr marL="609600" indent="-609600">
              <a:buFont typeface="Wingdings" pitchFamily="2" charset="2"/>
              <a:buNone/>
            </a:pPr>
            <a:r>
              <a:rPr lang="en-US" altLang="en-US">
                <a:effectLst/>
              </a:rPr>
              <a:t>Accidental conversion is the exchange of subject and predicate with a change in the quantity of the proposition.</a:t>
            </a:r>
          </a:p>
        </p:txBody>
      </p:sp>
      <p:sp>
        <p:nvSpPr>
          <p:cNvPr id="30724" name="Text Box 4">
            <a:extLst>
              <a:ext uri="{FF2B5EF4-FFF2-40B4-BE49-F238E27FC236}">
                <a16:creationId xmlns:a16="http://schemas.microsoft.com/office/drawing/2014/main" id="{09086E07-ACFA-2B50-9759-3F624659B990}"/>
              </a:ext>
            </a:extLst>
          </p:cNvPr>
          <p:cNvSpPr txBox="1">
            <a:spLocks noChangeArrowheads="1"/>
          </p:cNvSpPr>
          <p:nvPr/>
        </p:nvSpPr>
        <p:spPr bwMode="auto">
          <a:xfrm>
            <a:off x="304800" y="2743200"/>
            <a:ext cx="72612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 universal affirmative proposition converts </a:t>
            </a:r>
          </a:p>
          <a:p>
            <a:r>
              <a:rPr lang="en-US" altLang="en-US"/>
              <a:t>accidentally.</a:t>
            </a:r>
          </a:p>
        </p:txBody>
      </p:sp>
      <p:sp>
        <p:nvSpPr>
          <p:cNvPr id="30725" name="Text Box 5">
            <a:extLst>
              <a:ext uri="{FF2B5EF4-FFF2-40B4-BE49-F238E27FC236}">
                <a16:creationId xmlns:a16="http://schemas.microsoft.com/office/drawing/2014/main" id="{4D62A2F6-D237-90DC-9C9F-169F8C3EB80F}"/>
              </a:ext>
            </a:extLst>
          </p:cNvPr>
          <p:cNvSpPr txBox="1">
            <a:spLocks noChangeArrowheads="1"/>
          </p:cNvSpPr>
          <p:nvPr/>
        </p:nvSpPr>
        <p:spPr bwMode="auto">
          <a:xfrm>
            <a:off x="441325" y="4117975"/>
            <a:ext cx="54165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All dogs are mammals</a:t>
            </a:r>
          </a:p>
        </p:txBody>
      </p:sp>
      <p:sp>
        <p:nvSpPr>
          <p:cNvPr id="30726" name="Text Box 6">
            <a:extLst>
              <a:ext uri="{FF2B5EF4-FFF2-40B4-BE49-F238E27FC236}">
                <a16:creationId xmlns:a16="http://schemas.microsoft.com/office/drawing/2014/main" id="{5654C3A3-1752-CE1A-0DF8-267DDD4B0342}"/>
              </a:ext>
            </a:extLst>
          </p:cNvPr>
          <p:cNvSpPr txBox="1">
            <a:spLocks noChangeArrowheads="1"/>
          </p:cNvSpPr>
          <p:nvPr/>
        </p:nvSpPr>
        <p:spPr bwMode="auto">
          <a:xfrm>
            <a:off x="6156325" y="4227513"/>
            <a:ext cx="19605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30727" name="Text Box 7">
            <a:extLst>
              <a:ext uri="{FF2B5EF4-FFF2-40B4-BE49-F238E27FC236}">
                <a16:creationId xmlns:a16="http://schemas.microsoft.com/office/drawing/2014/main" id="{BF1607FB-EBBE-4986-DE64-B5D1A181F10C}"/>
              </a:ext>
            </a:extLst>
          </p:cNvPr>
          <p:cNvSpPr txBox="1">
            <a:spLocks noChangeArrowheads="1"/>
          </p:cNvSpPr>
          <p:nvPr/>
        </p:nvSpPr>
        <p:spPr bwMode="auto">
          <a:xfrm>
            <a:off x="457200" y="5334000"/>
            <a:ext cx="61849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mammals are dogs.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0725"/>
                                        </p:tgtEl>
                                        <p:attrNameLst>
                                          <p:attrName>style.visibility</p:attrName>
                                        </p:attrNameLst>
                                      </p:cBhvr>
                                      <p:to>
                                        <p:strVal val="visible"/>
                                      </p:to>
                                    </p:set>
                                    <p:animEffect transition="in" filter="wipe(left)">
                                      <p:cBhvr>
                                        <p:cTn id="11" dur="500"/>
                                        <p:tgtEl>
                                          <p:spTgt spid="307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072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0727"/>
                                        </p:tgtEl>
                                        <p:attrNameLst>
                                          <p:attrName>style.visibility</p:attrName>
                                        </p:attrNameLst>
                                      </p:cBhvr>
                                      <p:to>
                                        <p:strVal val="visible"/>
                                      </p:to>
                                    </p:set>
                                    <p:animEffect transition="in" filter="wipe(left)">
                                      <p:cBhvr>
                                        <p:cTn id="20"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E917A373-D41B-46F6-E246-E60894CABD74}"/>
              </a:ext>
            </a:extLst>
          </p:cNvPr>
          <p:cNvSpPr>
            <a:spLocks noGrp="1" noChangeArrowheads="1"/>
          </p:cNvSpPr>
          <p:nvPr>
            <p:ph type="body" idx="1"/>
          </p:nvPr>
        </p:nvSpPr>
        <p:spPr>
          <a:xfrm>
            <a:off x="457200" y="1600200"/>
            <a:ext cx="8229600" cy="1981200"/>
          </a:xfrm>
        </p:spPr>
        <p:txBody>
          <a:bodyPr/>
          <a:lstStyle/>
          <a:p>
            <a:pPr>
              <a:buFont typeface="Wingdings" pitchFamily="2" charset="2"/>
              <a:buNone/>
            </a:pPr>
            <a:r>
              <a:rPr lang="en-US" altLang="en-US">
                <a:effectLst/>
              </a:rPr>
              <a:t>The reason that universal affirmative propositions can only be converted accidentally has to do with the distribution of subject and predicate.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D202BCD-CF22-C0FA-A52C-BDFA2CA2850A}"/>
              </a:ext>
            </a:extLst>
          </p:cNvPr>
          <p:cNvSpPr>
            <a:spLocks noGrp="1" noRot="1" noChangeArrowheads="1"/>
          </p:cNvSpPr>
          <p:nvPr>
            <p:ph type="title"/>
          </p:nvPr>
        </p:nvSpPr>
        <p:spPr/>
        <p:txBody>
          <a:bodyPr/>
          <a:lstStyle/>
          <a:p>
            <a:r>
              <a:rPr lang="en-US" altLang="en-US"/>
              <a:t>Rules of Conversion</a:t>
            </a:r>
          </a:p>
        </p:txBody>
      </p:sp>
      <p:sp>
        <p:nvSpPr>
          <p:cNvPr id="32771" name="Rectangle 3">
            <a:extLst>
              <a:ext uri="{FF2B5EF4-FFF2-40B4-BE49-F238E27FC236}">
                <a16:creationId xmlns:a16="http://schemas.microsoft.com/office/drawing/2014/main" id="{DC40FDBE-C914-1A23-A49E-DF2CF9895205}"/>
              </a:ext>
            </a:extLst>
          </p:cNvPr>
          <p:cNvSpPr>
            <a:spLocks noGrp="1" noChangeArrowheads="1"/>
          </p:cNvSpPr>
          <p:nvPr>
            <p:ph type="body" idx="1"/>
          </p:nvPr>
        </p:nvSpPr>
        <p:spPr>
          <a:xfrm>
            <a:off x="457200" y="1600200"/>
            <a:ext cx="8229600" cy="1143000"/>
          </a:xfrm>
        </p:spPr>
        <p:txBody>
          <a:bodyPr/>
          <a:lstStyle/>
          <a:p>
            <a:pPr>
              <a:buFont typeface="Wingdings" pitchFamily="2" charset="2"/>
              <a:buNone/>
            </a:pPr>
            <a:r>
              <a:rPr lang="en-US" altLang="en-US">
                <a:effectLst/>
              </a:rPr>
              <a:t>We will assume that the same type of supposition is used throughout the process.</a:t>
            </a:r>
          </a:p>
        </p:txBody>
      </p:sp>
      <p:sp>
        <p:nvSpPr>
          <p:cNvPr id="32772" name="Text Box 4">
            <a:extLst>
              <a:ext uri="{FF2B5EF4-FFF2-40B4-BE49-F238E27FC236}">
                <a16:creationId xmlns:a16="http://schemas.microsoft.com/office/drawing/2014/main" id="{259A458A-CEC1-500D-E7A0-5A335D741C9C}"/>
              </a:ext>
            </a:extLst>
          </p:cNvPr>
          <p:cNvSpPr txBox="1">
            <a:spLocks noChangeArrowheads="1"/>
          </p:cNvSpPr>
          <p:nvPr/>
        </p:nvSpPr>
        <p:spPr bwMode="auto">
          <a:xfrm>
            <a:off x="288925" y="3160713"/>
            <a:ext cx="833278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buFontTx/>
              <a:buAutoNum type="arabicPeriod"/>
            </a:pPr>
            <a:r>
              <a:rPr lang="en-US" altLang="en-US" b="1" i="1">
                <a:solidFill>
                  <a:schemeClr val="hlink"/>
                </a:solidFill>
                <a:latin typeface="Garamond" panose="02020404030301010803" pitchFamily="18" charset="0"/>
              </a:rPr>
              <a:t>Every universal negative proposition converts</a:t>
            </a:r>
          </a:p>
          <a:p>
            <a:r>
              <a:rPr lang="en-US" altLang="en-US" b="1" i="1">
                <a:solidFill>
                  <a:schemeClr val="hlink"/>
                </a:solidFill>
                <a:latin typeface="Garamond" panose="02020404030301010803" pitchFamily="18" charset="0"/>
              </a:rPr>
              <a:t>    simply.</a:t>
            </a:r>
          </a:p>
        </p:txBody>
      </p:sp>
      <p:sp>
        <p:nvSpPr>
          <p:cNvPr id="32773" name="Text Box 5">
            <a:extLst>
              <a:ext uri="{FF2B5EF4-FFF2-40B4-BE49-F238E27FC236}">
                <a16:creationId xmlns:a16="http://schemas.microsoft.com/office/drawing/2014/main" id="{0127E85A-F6C8-97E5-959B-FD0C0582D77F}"/>
              </a:ext>
            </a:extLst>
          </p:cNvPr>
          <p:cNvSpPr txBox="1">
            <a:spLocks noChangeArrowheads="1"/>
          </p:cNvSpPr>
          <p:nvPr/>
        </p:nvSpPr>
        <p:spPr bwMode="auto">
          <a:xfrm>
            <a:off x="365125" y="4760913"/>
            <a:ext cx="8040688"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The subject and the predicate of every universal</a:t>
            </a:r>
          </a:p>
          <a:p>
            <a:r>
              <a:rPr lang="en-US" altLang="en-US"/>
              <a:t>negative proposition are both distributed, and can</a:t>
            </a:r>
          </a:p>
          <a:p>
            <a:r>
              <a:rPr lang="en-US" altLang="en-US"/>
              <a:t>thus be interchanged.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a:extLst>
              <a:ext uri="{FF2B5EF4-FFF2-40B4-BE49-F238E27FC236}">
                <a16:creationId xmlns:a16="http://schemas.microsoft.com/office/drawing/2014/main" id="{3970D876-76F3-E381-0DFC-C3FB24FDE281}"/>
              </a:ext>
            </a:extLst>
          </p:cNvPr>
          <p:cNvSpPr>
            <a:spLocks noGrp="1" noChangeArrowheads="1"/>
          </p:cNvSpPr>
          <p:nvPr>
            <p:ph type="body" idx="1"/>
          </p:nvPr>
        </p:nvSpPr>
        <p:spPr>
          <a:xfrm>
            <a:off x="381000" y="381000"/>
            <a:ext cx="2667000" cy="914400"/>
          </a:xfrm>
        </p:spPr>
        <p:txBody>
          <a:bodyPr/>
          <a:lstStyle/>
          <a:p>
            <a:pPr>
              <a:buFont typeface="Wingdings" pitchFamily="2" charset="2"/>
              <a:buNone/>
            </a:pPr>
            <a:r>
              <a:rPr lang="en-US" altLang="en-US" sz="4800">
                <a:effectLst/>
              </a:rPr>
              <a:t>No A is B </a:t>
            </a:r>
          </a:p>
        </p:txBody>
      </p:sp>
      <p:sp>
        <p:nvSpPr>
          <p:cNvPr id="33796" name="Text Box 4">
            <a:extLst>
              <a:ext uri="{FF2B5EF4-FFF2-40B4-BE49-F238E27FC236}">
                <a16:creationId xmlns:a16="http://schemas.microsoft.com/office/drawing/2014/main" id="{032198C6-DE90-DE97-7116-DC5C2E2616A2}"/>
              </a:ext>
            </a:extLst>
          </p:cNvPr>
          <p:cNvSpPr txBox="1">
            <a:spLocks noChangeArrowheads="1"/>
          </p:cNvSpPr>
          <p:nvPr/>
        </p:nvSpPr>
        <p:spPr bwMode="auto">
          <a:xfrm>
            <a:off x="3352800" y="533400"/>
            <a:ext cx="19605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33797" name="Text Box 5">
            <a:extLst>
              <a:ext uri="{FF2B5EF4-FFF2-40B4-BE49-F238E27FC236}">
                <a16:creationId xmlns:a16="http://schemas.microsoft.com/office/drawing/2014/main" id="{86E5A54B-F5A3-20FE-35A4-11053EA89088}"/>
              </a:ext>
            </a:extLst>
          </p:cNvPr>
          <p:cNvSpPr txBox="1">
            <a:spLocks noChangeArrowheads="1"/>
          </p:cNvSpPr>
          <p:nvPr/>
        </p:nvSpPr>
        <p:spPr bwMode="auto">
          <a:xfrm>
            <a:off x="457200" y="1371600"/>
            <a:ext cx="27051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No B is A.</a:t>
            </a:r>
          </a:p>
        </p:txBody>
      </p:sp>
      <p:sp>
        <p:nvSpPr>
          <p:cNvPr id="33798" name="Text Box 6">
            <a:extLst>
              <a:ext uri="{FF2B5EF4-FFF2-40B4-BE49-F238E27FC236}">
                <a16:creationId xmlns:a16="http://schemas.microsoft.com/office/drawing/2014/main" id="{02D3493C-A41A-576D-9FDB-6319E159EA2B}"/>
              </a:ext>
            </a:extLst>
          </p:cNvPr>
          <p:cNvSpPr txBox="1">
            <a:spLocks noChangeArrowheads="1"/>
          </p:cNvSpPr>
          <p:nvPr/>
        </p:nvSpPr>
        <p:spPr bwMode="auto">
          <a:xfrm>
            <a:off x="288925" y="2703513"/>
            <a:ext cx="75247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The universal negative may also be converted, </a:t>
            </a:r>
          </a:p>
          <a:p>
            <a:r>
              <a:rPr lang="en-US" altLang="en-US"/>
              <a:t>if desired, accidentally to:</a:t>
            </a:r>
          </a:p>
        </p:txBody>
      </p:sp>
      <p:sp>
        <p:nvSpPr>
          <p:cNvPr id="33800" name="Text Box 8">
            <a:extLst>
              <a:ext uri="{FF2B5EF4-FFF2-40B4-BE49-F238E27FC236}">
                <a16:creationId xmlns:a16="http://schemas.microsoft.com/office/drawing/2014/main" id="{31A85865-5FD3-ED6D-2F0F-9B87B03F5B6D}"/>
              </a:ext>
            </a:extLst>
          </p:cNvPr>
          <p:cNvSpPr txBox="1">
            <a:spLocks noChangeArrowheads="1"/>
          </p:cNvSpPr>
          <p:nvPr/>
        </p:nvSpPr>
        <p:spPr bwMode="auto">
          <a:xfrm>
            <a:off x="365125" y="3965575"/>
            <a:ext cx="42037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B is not 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379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3797"/>
                                        </p:tgtEl>
                                        <p:attrNameLst>
                                          <p:attrName>style.visibility</p:attrName>
                                        </p:attrNameLst>
                                      </p:cBhvr>
                                      <p:to>
                                        <p:strVal val="visible"/>
                                      </p:to>
                                    </p:set>
                                    <p:animEffect transition="in" filter="wipe(left)">
                                      <p:cBhvr>
                                        <p:cTn id="16" dur="500"/>
                                        <p:tgtEl>
                                          <p:spTgt spid="337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379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3800"/>
                                        </p:tgtEl>
                                        <p:attrNameLst>
                                          <p:attrName>style.visibility</p:attrName>
                                        </p:attrNameLst>
                                      </p:cBhvr>
                                      <p:to>
                                        <p:strVal val="visible"/>
                                      </p:to>
                                    </p:set>
                                    <p:animEffect transition="in" filter="wipe(left)">
                                      <p:cBhvr>
                                        <p:cTn id="25" dur="500"/>
                                        <p:tgtEl>
                                          <p:spTgt spid="33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P spid="33796" grpId="0"/>
      <p:bldP spid="33797" grpId="0"/>
      <p:bldP spid="33798" grpId="0"/>
      <p:bldP spid="3380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D2838BB0-5370-3F07-8ABB-F804ED2CAAE8}"/>
              </a:ext>
            </a:extLst>
          </p:cNvPr>
          <p:cNvSpPr>
            <a:spLocks noGrp="1" noChangeArrowheads="1"/>
          </p:cNvSpPr>
          <p:nvPr>
            <p:ph type="body" idx="1"/>
          </p:nvPr>
        </p:nvSpPr>
        <p:spPr>
          <a:xfrm>
            <a:off x="457200" y="1600200"/>
            <a:ext cx="8229600" cy="2743200"/>
          </a:xfrm>
        </p:spPr>
        <p:txBody>
          <a:bodyPr/>
          <a:lstStyle/>
          <a:p>
            <a:pPr>
              <a:buFont typeface="Wingdings" pitchFamily="2" charset="2"/>
              <a:buNone/>
            </a:pPr>
            <a:r>
              <a:rPr lang="en-US" altLang="en-US" b="1" i="1">
                <a:solidFill>
                  <a:schemeClr val="hlink"/>
                </a:solidFill>
                <a:effectLst/>
              </a:rPr>
              <a:t>2. Every particular affirmative proposition converts simply.</a:t>
            </a:r>
          </a:p>
          <a:p>
            <a:pPr>
              <a:buFont typeface="Wingdings" pitchFamily="2" charset="2"/>
              <a:buNone/>
            </a:pPr>
            <a:r>
              <a:rPr lang="en-US" altLang="en-US">
                <a:effectLst/>
              </a:rPr>
              <a:t>Again, since subject and predicate have the same distribution (in this case, both are undistributed), they may be interchanged.</a:t>
            </a:r>
          </a:p>
        </p:txBody>
      </p:sp>
      <p:sp>
        <p:nvSpPr>
          <p:cNvPr id="34821" name="Text Box 5">
            <a:extLst>
              <a:ext uri="{FF2B5EF4-FFF2-40B4-BE49-F238E27FC236}">
                <a16:creationId xmlns:a16="http://schemas.microsoft.com/office/drawing/2014/main" id="{B24338F3-7A8A-2D49-C311-A12A22B6346A}"/>
              </a:ext>
            </a:extLst>
          </p:cNvPr>
          <p:cNvSpPr txBox="1">
            <a:spLocks noChangeArrowheads="1"/>
          </p:cNvSpPr>
          <p:nvPr/>
        </p:nvSpPr>
        <p:spPr bwMode="auto">
          <a:xfrm>
            <a:off x="365125" y="4498975"/>
            <a:ext cx="61531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lawyers are women</a:t>
            </a:r>
          </a:p>
        </p:txBody>
      </p:sp>
      <p:sp>
        <p:nvSpPr>
          <p:cNvPr id="34822" name="Text Box 6">
            <a:extLst>
              <a:ext uri="{FF2B5EF4-FFF2-40B4-BE49-F238E27FC236}">
                <a16:creationId xmlns:a16="http://schemas.microsoft.com/office/drawing/2014/main" id="{42DAA0B4-EE23-ABB9-E994-7651041CC3FF}"/>
              </a:ext>
            </a:extLst>
          </p:cNvPr>
          <p:cNvSpPr txBox="1">
            <a:spLocks noChangeArrowheads="1"/>
          </p:cNvSpPr>
          <p:nvPr/>
        </p:nvSpPr>
        <p:spPr bwMode="auto">
          <a:xfrm>
            <a:off x="6765925" y="4608513"/>
            <a:ext cx="19605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34823" name="Text Box 7">
            <a:extLst>
              <a:ext uri="{FF2B5EF4-FFF2-40B4-BE49-F238E27FC236}">
                <a16:creationId xmlns:a16="http://schemas.microsoft.com/office/drawing/2014/main" id="{E667A033-AC35-6C46-8536-A76E3266F95C}"/>
              </a:ext>
            </a:extLst>
          </p:cNvPr>
          <p:cNvSpPr txBox="1">
            <a:spLocks noChangeArrowheads="1"/>
          </p:cNvSpPr>
          <p:nvPr/>
        </p:nvSpPr>
        <p:spPr bwMode="auto">
          <a:xfrm>
            <a:off x="533400" y="5486400"/>
            <a:ext cx="62865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women are lawyers.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wipe(left)">
                                      <p:cBhvr>
                                        <p:cTn id="7" dur="500"/>
                                        <p:tgtEl>
                                          <p:spTgt spid="348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482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4823"/>
                                        </p:tgtEl>
                                        <p:attrNameLst>
                                          <p:attrName>style.visibility</p:attrName>
                                        </p:attrNameLst>
                                      </p:cBhvr>
                                      <p:to>
                                        <p:strVal val="visible"/>
                                      </p:to>
                                    </p:set>
                                    <p:animEffect transition="in" filter="wipe(left)">
                                      <p:cBhvr>
                                        <p:cTn id="16" dur="500"/>
                                        <p:tgtEl>
                                          <p:spTgt spid="34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2" grpId="0"/>
      <p:bldP spid="348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a:extLst>
              <a:ext uri="{FF2B5EF4-FFF2-40B4-BE49-F238E27FC236}">
                <a16:creationId xmlns:a16="http://schemas.microsoft.com/office/drawing/2014/main" id="{6F673D09-EBBD-1A01-D232-6DCC9D1BC99C}"/>
              </a:ext>
            </a:extLst>
          </p:cNvPr>
          <p:cNvSpPr>
            <a:spLocks noGrp="1" noChangeArrowheads="1"/>
          </p:cNvSpPr>
          <p:nvPr>
            <p:ph type="body" idx="1"/>
          </p:nvPr>
        </p:nvSpPr>
        <p:spPr>
          <a:xfrm>
            <a:off x="457200" y="0"/>
            <a:ext cx="8229600" cy="6858000"/>
          </a:xfrm>
        </p:spPr>
        <p:txBody>
          <a:bodyPr/>
          <a:lstStyle/>
          <a:p>
            <a:pPr marL="609600" indent="-609600">
              <a:lnSpc>
                <a:spcPct val="90000"/>
              </a:lnSpc>
              <a:buFont typeface="Wingdings" pitchFamily="2" charset="2"/>
              <a:buAutoNum type="arabicPeriod" startAt="3"/>
            </a:pPr>
            <a:r>
              <a:rPr lang="en-US" altLang="en-US" b="1" i="1">
                <a:solidFill>
                  <a:schemeClr val="hlink"/>
                </a:solidFill>
                <a:effectLst/>
              </a:rPr>
              <a:t>Every universal affirmative proposition converts accidentally.</a:t>
            </a:r>
          </a:p>
          <a:p>
            <a:pPr marL="609600" indent="-609600">
              <a:lnSpc>
                <a:spcPct val="90000"/>
              </a:lnSpc>
              <a:buFont typeface="Wingdings" pitchFamily="2" charset="2"/>
              <a:buNone/>
            </a:pPr>
            <a:r>
              <a:rPr lang="en-US" altLang="en-US">
                <a:effectLst/>
              </a:rPr>
              <a:t>Here, the subject and predicate do not have the same distribution, since the subject is distributed and the predicate is undistributed. So they cannot simply be interchanged.  But they can be if we reduce the quantity of the proposition from universal to particular, avoiding this problem of distribution.  By changing the quantity from universal to particular, we make the distribution of the subject undistributed instead of distributed, permitting us to use the (undistributed) predicate as an undistributed subject.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46A06447-E354-924E-CAB0-BA7289EC591C}"/>
              </a:ext>
            </a:extLst>
          </p:cNvPr>
          <p:cNvSpPr>
            <a:spLocks noGrp="1" noChangeArrowheads="1"/>
          </p:cNvSpPr>
          <p:nvPr>
            <p:ph type="body" idx="1"/>
          </p:nvPr>
        </p:nvSpPr>
        <p:spPr>
          <a:xfrm>
            <a:off x="457200" y="1600200"/>
            <a:ext cx="5029200" cy="838200"/>
          </a:xfrm>
        </p:spPr>
        <p:txBody>
          <a:bodyPr/>
          <a:lstStyle/>
          <a:p>
            <a:pPr>
              <a:buFont typeface="Wingdings" pitchFamily="2" charset="2"/>
              <a:buNone/>
            </a:pPr>
            <a:r>
              <a:rPr lang="en-US" altLang="en-US" sz="4800">
                <a:effectLst/>
              </a:rPr>
              <a:t>All birds are animals</a:t>
            </a:r>
          </a:p>
        </p:txBody>
      </p:sp>
      <p:sp>
        <p:nvSpPr>
          <p:cNvPr id="36868" name="Text Box 4">
            <a:extLst>
              <a:ext uri="{FF2B5EF4-FFF2-40B4-BE49-F238E27FC236}">
                <a16:creationId xmlns:a16="http://schemas.microsoft.com/office/drawing/2014/main" id="{C36409F8-E9DD-D386-F78D-825A8A553D60}"/>
              </a:ext>
            </a:extLst>
          </p:cNvPr>
          <p:cNvSpPr txBox="1">
            <a:spLocks noChangeArrowheads="1"/>
          </p:cNvSpPr>
          <p:nvPr/>
        </p:nvSpPr>
        <p:spPr bwMode="auto">
          <a:xfrm>
            <a:off x="2498725" y="2779713"/>
            <a:ext cx="19605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converts to</a:t>
            </a:r>
          </a:p>
        </p:txBody>
      </p:sp>
      <p:sp>
        <p:nvSpPr>
          <p:cNvPr id="36869" name="Text Box 5">
            <a:extLst>
              <a:ext uri="{FF2B5EF4-FFF2-40B4-BE49-F238E27FC236}">
                <a16:creationId xmlns:a16="http://schemas.microsoft.com/office/drawing/2014/main" id="{C41F1AC0-B069-897C-2190-AABDE2DF7109}"/>
              </a:ext>
            </a:extLst>
          </p:cNvPr>
          <p:cNvSpPr txBox="1">
            <a:spLocks noChangeArrowheads="1"/>
          </p:cNvSpPr>
          <p:nvPr/>
        </p:nvSpPr>
        <p:spPr bwMode="auto">
          <a:xfrm>
            <a:off x="533400" y="3657600"/>
            <a:ext cx="5765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animals are birds.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686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6869"/>
                                        </p:tgtEl>
                                        <p:attrNameLst>
                                          <p:attrName>style.visibility</p:attrName>
                                        </p:attrNameLst>
                                      </p:cBhvr>
                                      <p:to>
                                        <p:strVal val="visible"/>
                                      </p:to>
                                    </p:set>
                                    <p:animEffect transition="in" filter="wipe(left)">
                                      <p:cBhvr>
                                        <p:cTn id="16" dur="5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P spid="36868" grpId="0"/>
      <p:bldP spid="3686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43DA53E6-CA1D-A761-0E9C-068FBA92DF01}"/>
              </a:ext>
            </a:extLst>
          </p:cNvPr>
          <p:cNvSpPr>
            <a:spLocks noGrp="1" noChangeArrowheads="1"/>
          </p:cNvSpPr>
          <p:nvPr>
            <p:ph type="body" idx="1"/>
          </p:nvPr>
        </p:nvSpPr>
        <p:spPr/>
        <p:txBody>
          <a:bodyPr/>
          <a:lstStyle/>
          <a:p>
            <a:pPr marL="609600" indent="-609600">
              <a:buFont typeface="Wingdings" pitchFamily="2" charset="2"/>
              <a:buAutoNum type="arabicPeriod" startAt="4"/>
            </a:pPr>
            <a:r>
              <a:rPr lang="en-US" altLang="en-US" b="1" i="1">
                <a:solidFill>
                  <a:schemeClr val="hlink"/>
                </a:solidFill>
                <a:effectLst/>
              </a:rPr>
              <a:t>The particular negative proposition cannot be validly converted.</a:t>
            </a:r>
            <a:endParaRPr lang="en-US" altLang="en-US">
              <a:effectLst/>
            </a:endParaRPr>
          </a:p>
          <a:p>
            <a:pPr marL="609600" indent="-609600">
              <a:buFont typeface="Wingdings" pitchFamily="2" charset="2"/>
              <a:buNone/>
            </a:pPr>
            <a:r>
              <a:rPr lang="en-US" altLang="en-US">
                <a:effectLst/>
              </a:rPr>
              <a:t>In particular negative propositions, the subject is undistributed and the predicate is distributed.  If we interchange them, we would be changing the distribution of the term used as subject from undistributed to distributed, which is not allowed.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6EFF4CC1-5205-F913-68FB-EF3323BBDC13}"/>
              </a:ext>
            </a:extLst>
          </p:cNvPr>
          <p:cNvSpPr>
            <a:spLocks noGrp="1" noChangeArrowheads="1"/>
          </p:cNvSpPr>
          <p:nvPr>
            <p:ph type="body" idx="1"/>
          </p:nvPr>
        </p:nvSpPr>
        <p:spPr>
          <a:xfrm>
            <a:off x="304800" y="457200"/>
            <a:ext cx="6858000" cy="914400"/>
          </a:xfrm>
        </p:spPr>
        <p:txBody>
          <a:bodyPr/>
          <a:lstStyle/>
          <a:p>
            <a:pPr>
              <a:buFont typeface="Wingdings" pitchFamily="2" charset="2"/>
              <a:buNone/>
            </a:pPr>
            <a:r>
              <a:rPr lang="en-US" altLang="en-US" sz="4400">
                <a:effectLst/>
              </a:rPr>
              <a:t>Some women are not judges</a:t>
            </a:r>
          </a:p>
        </p:txBody>
      </p:sp>
      <p:sp>
        <p:nvSpPr>
          <p:cNvPr id="38916" name="Text Box 4">
            <a:extLst>
              <a:ext uri="{FF2B5EF4-FFF2-40B4-BE49-F238E27FC236}">
                <a16:creationId xmlns:a16="http://schemas.microsoft.com/office/drawing/2014/main" id="{439BBA09-3CB1-3A73-FAB0-ACC230DABBCA}"/>
              </a:ext>
            </a:extLst>
          </p:cNvPr>
          <p:cNvSpPr txBox="1">
            <a:spLocks noChangeArrowheads="1"/>
          </p:cNvSpPr>
          <p:nvPr/>
        </p:nvSpPr>
        <p:spPr bwMode="auto">
          <a:xfrm>
            <a:off x="1676400" y="1371600"/>
            <a:ext cx="3844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cannot be converted to</a:t>
            </a:r>
          </a:p>
        </p:txBody>
      </p:sp>
      <p:sp>
        <p:nvSpPr>
          <p:cNvPr id="38917" name="Text Box 5">
            <a:extLst>
              <a:ext uri="{FF2B5EF4-FFF2-40B4-BE49-F238E27FC236}">
                <a16:creationId xmlns:a16="http://schemas.microsoft.com/office/drawing/2014/main" id="{0727019B-33C1-798B-855F-4991DDC65069}"/>
              </a:ext>
            </a:extLst>
          </p:cNvPr>
          <p:cNvSpPr txBox="1">
            <a:spLocks noChangeArrowheads="1"/>
          </p:cNvSpPr>
          <p:nvPr/>
        </p:nvSpPr>
        <p:spPr bwMode="auto">
          <a:xfrm>
            <a:off x="304800" y="2133600"/>
            <a:ext cx="70040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Some judges are not women.</a:t>
            </a:r>
          </a:p>
        </p:txBody>
      </p:sp>
      <p:sp>
        <p:nvSpPr>
          <p:cNvPr id="38918" name="Text Box 6">
            <a:extLst>
              <a:ext uri="{FF2B5EF4-FFF2-40B4-BE49-F238E27FC236}">
                <a16:creationId xmlns:a16="http://schemas.microsoft.com/office/drawing/2014/main" id="{AE4E8FFA-E522-7EF8-EFD0-48D5413DE33C}"/>
              </a:ext>
            </a:extLst>
          </p:cNvPr>
          <p:cNvSpPr txBox="1">
            <a:spLocks noChangeArrowheads="1"/>
          </p:cNvSpPr>
          <p:nvPr/>
        </p:nvSpPr>
        <p:spPr bwMode="auto">
          <a:xfrm>
            <a:off x="152400" y="3276600"/>
            <a:ext cx="8545513"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The problem with distribution cannot be avoided by </a:t>
            </a:r>
          </a:p>
          <a:p>
            <a:r>
              <a:rPr lang="en-US" altLang="en-US"/>
              <a:t>changing the quantity of the proposition, so there is</a:t>
            </a:r>
          </a:p>
          <a:p>
            <a:r>
              <a:rPr lang="en-US" altLang="en-US"/>
              <a:t>no way to validly convert the particular negative.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8A9246C0-7D8B-FA66-C33D-90C923844DD6}"/>
              </a:ext>
            </a:extLst>
          </p:cNvPr>
          <p:cNvSpPr>
            <a:spLocks noGrp="1" noRot="1" noChangeArrowheads="1"/>
          </p:cNvSpPr>
          <p:nvPr>
            <p:ph type="title"/>
          </p:nvPr>
        </p:nvSpPr>
        <p:spPr/>
        <p:txBody>
          <a:bodyPr/>
          <a:lstStyle/>
          <a:p>
            <a:r>
              <a:rPr lang="en-US" altLang="en-US"/>
              <a:t>Rules of Truth in Conversion</a:t>
            </a:r>
          </a:p>
        </p:txBody>
      </p:sp>
      <p:sp>
        <p:nvSpPr>
          <p:cNvPr id="39939" name="Rectangle 3">
            <a:extLst>
              <a:ext uri="{FF2B5EF4-FFF2-40B4-BE49-F238E27FC236}">
                <a16:creationId xmlns:a16="http://schemas.microsoft.com/office/drawing/2014/main" id="{85426CD7-D288-BC2A-2FAA-13CB2F8A7BC0}"/>
              </a:ext>
            </a:extLst>
          </p:cNvPr>
          <p:cNvSpPr>
            <a:spLocks noGrp="1" noChangeArrowheads="1"/>
          </p:cNvSpPr>
          <p:nvPr>
            <p:ph type="body" idx="1"/>
          </p:nvPr>
        </p:nvSpPr>
        <p:spPr>
          <a:xfrm>
            <a:off x="457200" y="2057400"/>
            <a:ext cx="8229600" cy="3505200"/>
          </a:xfrm>
        </p:spPr>
        <p:txBody>
          <a:bodyPr/>
          <a:lstStyle/>
          <a:p>
            <a:pPr>
              <a:buFont typeface="Wingdings" pitchFamily="2" charset="2"/>
              <a:buNone/>
            </a:pPr>
            <a:r>
              <a:rPr lang="en-US" altLang="en-US">
                <a:effectLst/>
              </a:rPr>
              <a:t>If the original proposition is true, its valid conversion will also be true.</a:t>
            </a:r>
          </a:p>
          <a:p>
            <a:pPr>
              <a:buFont typeface="Wingdings" pitchFamily="2" charset="2"/>
              <a:buNone/>
            </a:pPr>
            <a:r>
              <a:rPr lang="en-US" altLang="en-US">
                <a:effectLst/>
              </a:rPr>
              <a:t>There is no rule that applies to the conversion of a false proposition, since sometimes this will result in a true proposition, but other times in a false proposition.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EF0AB961-59D7-BC2C-8760-73180627B7D4}"/>
              </a:ext>
            </a:extLst>
          </p:cNvPr>
          <p:cNvSpPr>
            <a:spLocks noGrp="1" noChangeArrowheads="1"/>
          </p:cNvSpPr>
          <p:nvPr>
            <p:ph type="body" idx="1"/>
          </p:nvPr>
        </p:nvSpPr>
        <p:spPr>
          <a:xfrm>
            <a:off x="381000" y="2286000"/>
            <a:ext cx="8229600" cy="1828800"/>
          </a:xfrm>
        </p:spPr>
        <p:txBody>
          <a:bodyPr/>
          <a:lstStyle/>
          <a:p>
            <a:pPr>
              <a:buFont typeface="Wingdings" pitchFamily="2" charset="2"/>
              <a:buNone/>
            </a:pPr>
            <a:r>
              <a:rPr lang="en-US" altLang="en-US">
                <a:effectLst/>
              </a:rPr>
              <a:t>The usefulness of conversion will be seen in Part Three in the study of the syllogism.</a:t>
            </a:r>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Garamond" panose="02020404030301010803"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Garamond" panose="02020404030301010803"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262</TotalTime>
  <Words>1415</Words>
  <Application>Microsoft Macintosh PowerPoint</Application>
  <PresentationFormat>On-screen Show (4:3)</PresentationFormat>
  <Paragraphs>129</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Garamond</vt:lpstr>
      <vt:lpstr>Times New Roman</vt:lpstr>
      <vt:lpstr>Wingdings</vt:lpstr>
      <vt:lpstr>Stream</vt:lpstr>
      <vt:lpstr>PowerPoint Presentation</vt:lpstr>
      <vt:lpstr>Introduction</vt:lpstr>
      <vt:lpstr>PowerPoint Presentation</vt:lpstr>
      <vt:lpstr>PowerPoint Presentation</vt:lpstr>
      <vt:lpstr>PowerPoint Presentation</vt:lpstr>
      <vt:lpstr>PowerPoint Presentation</vt:lpstr>
      <vt:lpstr>Rules of Obversion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Rule of Truth and Falsity in Obversion</vt:lpstr>
      <vt:lpstr>Usefulness of Obversion</vt:lpstr>
      <vt:lpstr>PowerPoint Presentation</vt:lpstr>
      <vt:lpstr>Conversion of Propositions</vt:lpstr>
      <vt:lpstr>PowerPoint Presentation</vt:lpstr>
      <vt:lpstr>Kinds of Conversion</vt:lpstr>
      <vt:lpstr>PowerPoint Presentation</vt:lpstr>
      <vt:lpstr>PowerPoint Presentation</vt:lpstr>
      <vt:lpstr>PowerPoint Presentation</vt:lpstr>
      <vt:lpstr>Rules of Conversion</vt:lpstr>
      <vt:lpstr>PowerPoint Presentation</vt:lpstr>
      <vt:lpstr>PowerPoint Presentation</vt:lpstr>
      <vt:lpstr>PowerPoint Presentation</vt:lpstr>
      <vt:lpstr>PowerPoint Presentation</vt:lpstr>
      <vt:lpstr>PowerPoint Presentation</vt:lpstr>
      <vt:lpstr>PowerPoint Presentation</vt:lpstr>
      <vt:lpstr>Rules of Truth in Conversion</vt:lpstr>
      <vt:lpstr>PowerPoint Presentation</vt:lpstr>
    </vt:vector>
  </TitlesOfParts>
  <Company>PUCPR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Kathleen K. Sauder</dc:creator>
  <cp:lastModifiedBy>Microsoft Office User</cp:lastModifiedBy>
  <cp:revision>7</cp:revision>
  <dcterms:created xsi:type="dcterms:W3CDTF">2005-10-10T16:52:43Z</dcterms:created>
  <dcterms:modified xsi:type="dcterms:W3CDTF">2026-04-11T08:02:02Z</dcterms:modified>
</cp:coreProperties>
</file>