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61" r:id="rId5"/>
    <p:sldId id="262" r:id="rId6"/>
    <p:sldId id="263"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9" r:id="rId37"/>
    <p:sldId id="294" r:id="rId38"/>
    <p:sldId id="295" r:id="rId39"/>
    <p:sldId id="296" r:id="rId40"/>
    <p:sldId id="297" r:id="rId41"/>
    <p:sldId id="298"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15"/>
  </p:normalViewPr>
  <p:slideViewPr>
    <p:cSldViewPr>
      <p:cViewPr varScale="1">
        <p:scale>
          <a:sx n="122" d="100"/>
          <a:sy n="122" d="100"/>
        </p:scale>
        <p:origin x="136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6A8B441C-0899-4E35-B69C-E107D1B4FCA5}" type="datetimeFigureOut">
              <a:rPr lang="en-US" smtClean="0"/>
              <a:pPr/>
              <a:t>4/11/26</a:t>
            </a:fld>
            <a:endParaRPr lang="en-US" dirty="0"/>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7FE7F385-D953-4D86-9958-40FE5EED1737}"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6A8B441C-0899-4E35-B69C-E107D1B4FCA5}" type="datetimeFigureOut">
              <a:rPr lang="en-US" smtClean="0"/>
              <a:pPr/>
              <a:t>4/11/26</a:t>
            </a:fld>
            <a:endParaRPr lang="en-US" dirty="0"/>
          </a:p>
        </p:txBody>
      </p:sp>
      <p:sp>
        <p:nvSpPr>
          <p:cNvPr id="9" name="Slide Number Placeholder 8"/>
          <p:cNvSpPr>
            <a:spLocks noGrp="1"/>
          </p:cNvSpPr>
          <p:nvPr>
            <p:ph type="sldNum" sz="quarter" idx="15"/>
          </p:nvPr>
        </p:nvSpPr>
        <p:spPr/>
        <p:txBody>
          <a:bodyPr rtlCol="0"/>
          <a:lstStyle/>
          <a:p>
            <a:fld id="{7FE7F385-D953-4D86-9958-40FE5EED1737}" type="slidenum">
              <a:rPr lang="en-US" smtClean="0"/>
              <a:pPr/>
              <a:t>‹#›</a:t>
            </a:fld>
            <a:endParaRPr lang="en-US" dirty="0"/>
          </a:p>
        </p:txBody>
      </p:sp>
      <p:sp>
        <p:nvSpPr>
          <p:cNvPr id="10" name="Footer Placeholder 9"/>
          <p:cNvSpPr>
            <a:spLocks noGrp="1"/>
          </p:cNvSpPr>
          <p:nvPr>
            <p:ph type="ftr" sz="quarter" idx="16"/>
          </p:nvPr>
        </p:nvSpPr>
        <p:spPr/>
        <p:txBody>
          <a:bodyPr rtlCol="0"/>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6A8B441C-0899-4E35-B69C-E107D1B4FCA5}" type="datetimeFigureOut">
              <a:rPr lang="en-US" smtClean="0"/>
              <a:pPr/>
              <a:t>4/11/26</a:t>
            </a:fld>
            <a:endParaRPr lang="en-US" dirty="0"/>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Slide Number Placeholder 5"/>
          <p:cNvSpPr>
            <a:spLocks noGrp="1"/>
          </p:cNvSpPr>
          <p:nvPr>
            <p:ph type="sldNum" sz="quarter" idx="12"/>
          </p:nvPr>
        </p:nvSpPr>
        <p:spPr bwMode="auto">
          <a:xfrm>
            <a:off x="1340616" y="4928702"/>
            <a:ext cx="609600" cy="517524"/>
          </a:xfrm>
        </p:spPr>
        <p:txBody>
          <a:bodyPr/>
          <a:lstStyle/>
          <a:p>
            <a:fld id="{7FE7F385-D953-4D86-9958-40FE5EED1737}"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6A8B441C-0899-4E35-B69C-E107D1B4FCA5}" type="datetimeFigureOut">
              <a:rPr lang="en-US" smtClean="0"/>
              <a:pPr/>
              <a:t>4/11/26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FE7F385-D953-4D86-9958-40FE5EED1737}" type="slidenum">
              <a:rPr lang="en-US" smtClean="0"/>
              <a:pPr/>
              <a:t>‹#›</a:t>
            </a:fld>
            <a:endParaRPr lang="en-US"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6A8B441C-0899-4E35-B69C-E107D1B4FCA5}" type="datetimeFigureOut">
              <a:rPr lang="en-US" smtClean="0"/>
              <a:pPr/>
              <a:t>4/11/26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FE7F385-D953-4D86-9958-40FE5EED1737}" type="slidenum">
              <a:rPr lang="en-US" smtClean="0"/>
              <a:pPr/>
              <a:t>‹#›</a:t>
            </a:fld>
            <a:endParaRPr lang="en-US"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6A8B441C-0899-4E35-B69C-E107D1B4FCA5}" type="datetimeFigureOut">
              <a:rPr lang="en-US" smtClean="0"/>
              <a:pPr/>
              <a:t>4/11/26</a:t>
            </a:fld>
            <a:endParaRPr lang="en-US" dirty="0"/>
          </a:p>
        </p:txBody>
      </p:sp>
      <p:sp>
        <p:nvSpPr>
          <p:cNvPr id="7" name="Slide Number Placeholder 6"/>
          <p:cNvSpPr>
            <a:spLocks noGrp="1"/>
          </p:cNvSpPr>
          <p:nvPr>
            <p:ph type="sldNum" sz="quarter" idx="11"/>
          </p:nvPr>
        </p:nvSpPr>
        <p:spPr/>
        <p:txBody>
          <a:bodyPr rtlCol="0"/>
          <a:lstStyle/>
          <a:p>
            <a:fld id="{7FE7F385-D953-4D86-9958-40FE5EED1737}" type="slidenum">
              <a:rPr lang="en-US" smtClean="0"/>
              <a:pPr/>
              <a:t>‹#›</a:t>
            </a:fld>
            <a:endParaRPr lang="en-US" dirty="0"/>
          </a:p>
        </p:txBody>
      </p:sp>
      <p:sp>
        <p:nvSpPr>
          <p:cNvPr id="8" name="Footer Placeholder 7"/>
          <p:cNvSpPr>
            <a:spLocks noGrp="1"/>
          </p:cNvSpPr>
          <p:nvPr>
            <p:ph type="ftr" sz="quarter" idx="12"/>
          </p:nvPr>
        </p:nvSpPr>
        <p:spPr/>
        <p:txBody>
          <a:bodyPr rtlCol="0"/>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8B441C-0899-4E35-B69C-E107D1B4FCA5}" type="datetimeFigureOut">
              <a:rPr lang="en-US" smtClean="0"/>
              <a:pPr/>
              <a:t>4/11/26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FE7F385-D953-4D86-9958-40FE5EED173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6A8B441C-0899-4E35-B69C-E107D1B4FCA5}" type="datetimeFigureOut">
              <a:rPr lang="en-US" smtClean="0"/>
              <a:pPr/>
              <a:t>4/11/26</a:t>
            </a:fld>
            <a:endParaRPr lang="en-US" dirty="0"/>
          </a:p>
        </p:txBody>
      </p:sp>
      <p:sp>
        <p:nvSpPr>
          <p:cNvPr id="22" name="Slide Number Placeholder 21"/>
          <p:cNvSpPr>
            <a:spLocks noGrp="1"/>
          </p:cNvSpPr>
          <p:nvPr>
            <p:ph type="sldNum" sz="quarter" idx="15"/>
          </p:nvPr>
        </p:nvSpPr>
        <p:spPr/>
        <p:txBody>
          <a:bodyPr rtlCol="0"/>
          <a:lstStyle/>
          <a:p>
            <a:fld id="{7FE7F385-D953-4D86-9958-40FE5EED1737}" type="slidenum">
              <a:rPr lang="en-US" smtClean="0"/>
              <a:pPr/>
              <a:t>‹#›</a:t>
            </a:fld>
            <a:endParaRPr lang="en-US" dirty="0"/>
          </a:p>
        </p:txBody>
      </p:sp>
      <p:sp>
        <p:nvSpPr>
          <p:cNvPr id="23" name="Footer Placeholder 22"/>
          <p:cNvSpPr>
            <a:spLocks noGrp="1"/>
          </p:cNvSpPr>
          <p:nvPr>
            <p:ph type="ftr" sz="quarter" idx="16"/>
          </p:nvPr>
        </p:nvSpPr>
        <p:spPr/>
        <p:txBody>
          <a:bodyPr rtlCol="0"/>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dirty="0"/>
              <a:t>Click icon to add picture</a:t>
            </a:r>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6A8B441C-0899-4E35-B69C-E107D1B4FCA5}" type="datetimeFigureOut">
              <a:rPr lang="en-US" smtClean="0"/>
              <a:pPr/>
              <a:t>4/11/26</a:t>
            </a:fld>
            <a:endParaRPr lang="en-US" dirty="0"/>
          </a:p>
        </p:txBody>
      </p:sp>
      <p:sp>
        <p:nvSpPr>
          <p:cNvPr id="18" name="Slide Number Placeholder 17"/>
          <p:cNvSpPr>
            <a:spLocks noGrp="1"/>
          </p:cNvSpPr>
          <p:nvPr>
            <p:ph type="sldNum" sz="quarter" idx="11"/>
          </p:nvPr>
        </p:nvSpPr>
        <p:spPr/>
        <p:txBody>
          <a:bodyPr rtlCol="0"/>
          <a:lstStyle/>
          <a:p>
            <a:fld id="{7FE7F385-D953-4D86-9958-40FE5EED1737}" type="slidenum">
              <a:rPr lang="en-US" smtClean="0"/>
              <a:pPr/>
              <a:t>‹#›</a:t>
            </a:fld>
            <a:endParaRPr lang="en-US" dirty="0"/>
          </a:p>
        </p:txBody>
      </p:sp>
      <p:sp>
        <p:nvSpPr>
          <p:cNvPr id="21" name="Footer Placeholder 20"/>
          <p:cNvSpPr>
            <a:spLocks noGrp="1"/>
          </p:cNvSpPr>
          <p:nvPr>
            <p:ph type="ftr" sz="quarter" idx="12"/>
          </p:nvPr>
        </p:nvSpPr>
        <p:spPr/>
        <p:txBody>
          <a:bodyPr rtlCol="0"/>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A8B441C-0899-4E35-B69C-E107D1B4FCA5}" type="datetimeFigureOut">
              <a:rPr lang="en-US" smtClean="0"/>
              <a:pPr/>
              <a:t>4/11/26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E7F385-D953-4D86-9958-40FE5EED173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A8B441C-0899-4E35-B69C-E107D1B4FCA5}" type="datetimeFigureOut">
              <a:rPr lang="en-US" smtClean="0"/>
              <a:pPr/>
              <a:t>4/11/26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E7F385-D953-4D86-9958-40FE5EED173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A8B441C-0899-4E35-B69C-E107D1B4FCA5}" type="datetimeFigureOut">
              <a:rPr lang="en-US" smtClean="0"/>
              <a:pPr/>
              <a:t>4/11/26</a:t>
            </a:fld>
            <a:endParaRPr lang="en-US"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FE7F385-D953-4D86-9958-40FE5EED173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533400"/>
            <a:ext cx="5638800" cy="1752600"/>
          </a:xfrm>
        </p:spPr>
        <p:txBody>
          <a:bodyPr>
            <a:normAutofit/>
          </a:bodyPr>
          <a:lstStyle/>
          <a:p>
            <a:r>
              <a:rPr lang="en-US" sz="4000" dirty="0"/>
              <a:t>  </a:t>
            </a:r>
            <a:r>
              <a:rPr lang="en-US" sz="4000" dirty="0">
                <a:solidFill>
                  <a:srgbClr val="92D050"/>
                </a:solidFill>
              </a:rPr>
              <a:t>Edmund Husserl </a:t>
            </a:r>
          </a:p>
        </p:txBody>
      </p:sp>
      <p:sp>
        <p:nvSpPr>
          <p:cNvPr id="3" name="Subtitle 2"/>
          <p:cNvSpPr>
            <a:spLocks noGrp="1"/>
          </p:cNvSpPr>
          <p:nvPr>
            <p:ph type="subTitle" idx="1"/>
          </p:nvPr>
        </p:nvSpPr>
        <p:spPr>
          <a:xfrm>
            <a:off x="1981200" y="2362200"/>
            <a:ext cx="6324600" cy="4012722"/>
          </a:xfrm>
        </p:spPr>
        <p:txBody>
          <a:bodyPr/>
          <a:lstStyle/>
          <a:p>
            <a:r>
              <a:rPr lang="en-US" sz="2400" dirty="0"/>
              <a:t>                              </a:t>
            </a:r>
            <a:r>
              <a:rPr lang="en-US" sz="2400" dirty="0">
                <a:solidFill>
                  <a:srgbClr val="FF0000"/>
                </a:solidFill>
              </a:rPr>
              <a:t>&amp;</a:t>
            </a:r>
          </a:p>
          <a:p>
            <a:r>
              <a:rPr lang="en-US" dirty="0"/>
              <a:t>                      </a:t>
            </a:r>
            <a:r>
              <a:rPr lang="en-US" sz="4400" dirty="0">
                <a:solidFill>
                  <a:srgbClr val="92D050"/>
                </a:solidFill>
              </a:rPr>
              <a:t>PHENOMENOLOGY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11162"/>
          </a:xfrm>
        </p:spPr>
        <p:txBody>
          <a:bodyPr>
            <a:normAutofit fontScale="90000"/>
          </a:bodyPr>
          <a:lstStyle/>
          <a:p>
            <a:r>
              <a:rPr lang="en-US" b="1" dirty="0">
                <a:solidFill>
                  <a:schemeClr val="tx1"/>
                </a:solidFill>
              </a:rPr>
              <a:t>                     Introduction…</a:t>
            </a:r>
          </a:p>
        </p:txBody>
      </p:sp>
      <p:sp>
        <p:nvSpPr>
          <p:cNvPr id="3" name="Content Placeholder 2"/>
          <p:cNvSpPr>
            <a:spLocks noGrp="1"/>
          </p:cNvSpPr>
          <p:nvPr>
            <p:ph sz="quarter" idx="1"/>
          </p:nvPr>
        </p:nvSpPr>
        <p:spPr>
          <a:xfrm>
            <a:off x="457200" y="1066800"/>
            <a:ext cx="3657600" cy="5410200"/>
          </a:xfrm>
        </p:spPr>
        <p:txBody>
          <a:bodyPr>
            <a:normAutofit fontScale="92500"/>
          </a:bodyPr>
          <a:lstStyle/>
          <a:p>
            <a:r>
              <a:rPr lang="en-US" dirty="0">
                <a:latin typeface="Comic Sans MS" pitchFamily="66" charset="0"/>
              </a:rPr>
              <a:t>Edmund Husserl (1859-1938)was a Czecho-Austro- German mathematician turned philosopher best known as the founded of the discipline phenomenology.</a:t>
            </a:r>
          </a:p>
          <a:p>
            <a:r>
              <a:rPr lang="en-US" dirty="0">
                <a:latin typeface="Comic Sans MS" pitchFamily="66" charset="0"/>
              </a:rPr>
              <a:t>It is a new approach to the study of consciousness.</a:t>
            </a:r>
          </a:p>
          <a:p>
            <a:r>
              <a:rPr lang="en-US" dirty="0">
                <a:latin typeface="Comic Sans MS" pitchFamily="66" charset="0"/>
              </a:rPr>
              <a:t>Husserl sought to put philosophy on a radical new path, with a new vision and new method.</a:t>
            </a:r>
          </a:p>
          <a:p>
            <a:endParaRPr lang="en-US" dirty="0">
              <a:latin typeface="Comic Sans MS" pitchFamily="66" charset="0"/>
            </a:endParaRPr>
          </a:p>
          <a:p>
            <a:endParaRPr lang="en-US" dirty="0"/>
          </a:p>
        </p:txBody>
      </p:sp>
      <p:pic>
        <p:nvPicPr>
          <p:cNvPr id="5" name="Content Placeholder 4" descr="http://t2.gstatic.com/images?q=tbn:ANd9GcSL9kzUUNDojPMuWgY1Vim8T6cSvQ5sJquES2k-_JV9FeNtIZrV"/>
          <p:cNvPicPr>
            <a:picLocks noGrp="1"/>
          </p:cNvPicPr>
          <p:nvPr>
            <p:ph sz="quarter" idx="2"/>
          </p:nvPr>
        </p:nvPicPr>
        <p:blipFill>
          <a:blip r:embed="rId2"/>
          <a:srcRect/>
          <a:stretch>
            <a:fillRect/>
          </a:stretch>
        </p:blipFill>
        <p:spPr bwMode="auto">
          <a:xfrm>
            <a:off x="4724400" y="1143000"/>
            <a:ext cx="3581400" cy="45720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457200"/>
          </a:xfrm>
        </p:spPr>
        <p:txBody>
          <a:bodyPr>
            <a:normAutofit/>
          </a:bodyPr>
          <a:lstStyle/>
          <a:p>
            <a:r>
              <a:rPr lang="en-US" sz="1000" b="1" dirty="0">
                <a:solidFill>
                  <a:schemeClr val="tx1"/>
                </a:solidFill>
              </a:rPr>
              <a:t>    contd…</a:t>
            </a:r>
          </a:p>
        </p:txBody>
      </p:sp>
      <p:sp>
        <p:nvSpPr>
          <p:cNvPr id="3" name="Content Placeholder 2"/>
          <p:cNvSpPr>
            <a:spLocks noGrp="1"/>
          </p:cNvSpPr>
          <p:nvPr>
            <p:ph sz="quarter" idx="1"/>
          </p:nvPr>
        </p:nvSpPr>
        <p:spPr>
          <a:xfrm>
            <a:off x="457200" y="1143000"/>
            <a:ext cx="7467600" cy="5330952"/>
          </a:xfrm>
        </p:spPr>
        <p:txBody>
          <a:bodyPr>
            <a:normAutofit/>
          </a:bodyPr>
          <a:lstStyle/>
          <a:p>
            <a:r>
              <a:rPr lang="en-US" sz="2800" dirty="0">
                <a:latin typeface="Comic Sans MS" pitchFamily="66" charset="0"/>
              </a:rPr>
              <a:t>Husserl was one of the great systematic philosopher of the Western tradition, joining Aristotle and Kant in the top rank of system-builders.</a:t>
            </a:r>
          </a:p>
          <a:p>
            <a:r>
              <a:rPr lang="en-US" sz="2800" dirty="0">
                <a:latin typeface="Comic Sans MS" pitchFamily="66" charset="0"/>
              </a:rPr>
              <a:t>Husserl proposed that all philosophy, and indeed all science and all knowledge, be grounded in what he came to call transcendental phenomenology, seeking the ideal meaning of various types of experience from perception and imagination to judgement  and knowledge formation.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609600"/>
          </a:xfrm>
        </p:spPr>
        <p:txBody>
          <a:bodyPr>
            <a:normAutofit/>
          </a:bodyPr>
          <a:lstStyle/>
          <a:p>
            <a:r>
              <a:rPr lang="en-US" dirty="0"/>
              <a:t>                </a:t>
            </a:r>
            <a:r>
              <a:rPr lang="en-US" sz="2400" dirty="0">
                <a:solidFill>
                  <a:schemeClr val="tx1"/>
                </a:solidFill>
                <a:latin typeface="Comic Sans MS" pitchFamily="66" charset="0"/>
              </a:rPr>
              <a:t>The early philosophers</a:t>
            </a:r>
            <a:r>
              <a:rPr lang="en-US" dirty="0"/>
              <a:t>….</a:t>
            </a:r>
          </a:p>
        </p:txBody>
      </p:sp>
      <p:sp>
        <p:nvSpPr>
          <p:cNvPr id="3" name="Content Placeholder 2"/>
          <p:cNvSpPr>
            <a:spLocks noGrp="1"/>
          </p:cNvSpPr>
          <p:nvPr>
            <p:ph sz="quarter" idx="1"/>
          </p:nvPr>
        </p:nvSpPr>
        <p:spPr>
          <a:xfrm>
            <a:off x="457200" y="838200"/>
            <a:ext cx="4038600" cy="6019800"/>
          </a:xfrm>
        </p:spPr>
        <p:txBody>
          <a:bodyPr>
            <a:normAutofit fontScale="92500" lnSpcReduction="20000"/>
          </a:bodyPr>
          <a:lstStyle/>
          <a:p>
            <a:r>
              <a:rPr lang="en-US" dirty="0">
                <a:latin typeface="Comic Sans MS" pitchFamily="66" charset="0"/>
              </a:rPr>
              <a:t>The rationalists like Descartes, Leibnitz, Spinoza had held that knowledge is founded ultimately on reason.</a:t>
            </a:r>
          </a:p>
          <a:p>
            <a:r>
              <a:rPr lang="en-US" dirty="0">
                <a:latin typeface="Comic Sans MS" pitchFamily="66" charset="0"/>
              </a:rPr>
              <a:t>The empiricist like Locke, Hume, Berkeley countered that knowledge is founded ultimately on sense perception.</a:t>
            </a:r>
          </a:p>
          <a:p>
            <a:r>
              <a:rPr lang="en-US" dirty="0">
                <a:latin typeface="Comic Sans MS" pitchFamily="66" charset="0"/>
              </a:rPr>
              <a:t>Then Kant's critique of pure reason (and of pure sensation)  laid out  a synthesis of rationalist and empiricist doctrines mapping the mind’s contribution to the structure of space time, and things as we know them.</a:t>
            </a:r>
          </a:p>
        </p:txBody>
      </p:sp>
      <p:pic>
        <p:nvPicPr>
          <p:cNvPr id="5" name="Content Placeholder 4" descr="http://t3.gstatic.com/images?q=tbn:ANd9GcSny1t1ypzsfhyOEICKOKNxSI9bTIOn9kjDt8aAiIOBcFvBM0_K_w"/>
          <p:cNvPicPr>
            <a:picLocks noGrp="1"/>
          </p:cNvPicPr>
          <p:nvPr>
            <p:ph sz="quarter" idx="2"/>
          </p:nvPr>
        </p:nvPicPr>
        <p:blipFill>
          <a:blip r:embed="rId2"/>
          <a:srcRect/>
          <a:stretch>
            <a:fillRect/>
          </a:stretch>
        </p:blipFill>
        <p:spPr bwMode="auto">
          <a:xfrm>
            <a:off x="4419600" y="1066800"/>
            <a:ext cx="1143000" cy="1600200"/>
          </a:xfrm>
          <a:prstGeom prst="rect">
            <a:avLst/>
          </a:prstGeom>
          <a:noFill/>
          <a:ln w="9525">
            <a:noFill/>
            <a:miter lim="800000"/>
            <a:headEnd/>
            <a:tailEnd/>
          </a:ln>
        </p:spPr>
      </p:pic>
      <p:pic>
        <p:nvPicPr>
          <p:cNvPr id="6" name="Picture 5" descr="http://faculty.history.wisc.edu/sommerville/351/351images/leibniz.jpg"/>
          <p:cNvPicPr/>
          <p:nvPr/>
        </p:nvPicPr>
        <p:blipFill>
          <a:blip r:embed="rId3"/>
          <a:srcRect/>
          <a:stretch>
            <a:fillRect/>
          </a:stretch>
        </p:blipFill>
        <p:spPr bwMode="auto">
          <a:xfrm>
            <a:off x="5562600" y="1066800"/>
            <a:ext cx="1219200" cy="1600200"/>
          </a:xfrm>
          <a:prstGeom prst="rect">
            <a:avLst/>
          </a:prstGeom>
          <a:noFill/>
          <a:ln w="9525">
            <a:noFill/>
            <a:miter lim="800000"/>
            <a:headEnd/>
            <a:tailEnd/>
          </a:ln>
        </p:spPr>
      </p:pic>
      <p:pic>
        <p:nvPicPr>
          <p:cNvPr id="7" name="Picture 6" descr="http://t1.gstatic.com/images?q=tbn:ANd9GcRbqKE8pB8q6QPtyHj9hmy71RKgtB2PcK7kmgd-nt4f1_or5ZjdaQ"/>
          <p:cNvPicPr/>
          <p:nvPr/>
        </p:nvPicPr>
        <p:blipFill>
          <a:blip r:embed="rId4"/>
          <a:srcRect/>
          <a:stretch>
            <a:fillRect/>
          </a:stretch>
        </p:blipFill>
        <p:spPr bwMode="auto">
          <a:xfrm>
            <a:off x="6781800" y="1066800"/>
            <a:ext cx="1295400" cy="1600200"/>
          </a:xfrm>
          <a:prstGeom prst="rect">
            <a:avLst/>
          </a:prstGeom>
          <a:noFill/>
          <a:ln w="9525">
            <a:noFill/>
            <a:miter lim="800000"/>
            <a:headEnd/>
            <a:tailEnd/>
          </a:ln>
        </p:spPr>
      </p:pic>
      <p:pic>
        <p:nvPicPr>
          <p:cNvPr id="8" name="Content Placeholder 6" descr="Berkeley"/>
          <p:cNvPicPr>
            <a:picLocks/>
          </p:cNvPicPr>
          <p:nvPr/>
        </p:nvPicPr>
        <p:blipFill>
          <a:blip r:embed="rId5"/>
          <a:srcRect/>
          <a:stretch>
            <a:fillRect/>
          </a:stretch>
        </p:blipFill>
        <p:spPr bwMode="auto">
          <a:xfrm>
            <a:off x="6781800" y="2667000"/>
            <a:ext cx="1295400" cy="1447800"/>
          </a:xfrm>
          <a:prstGeom prst="rect">
            <a:avLst/>
          </a:prstGeom>
          <a:noFill/>
          <a:ln w="9525">
            <a:noFill/>
            <a:miter lim="800000"/>
            <a:headEnd/>
            <a:tailEnd/>
          </a:ln>
        </p:spPr>
      </p:pic>
      <p:pic>
        <p:nvPicPr>
          <p:cNvPr id="9" name="Picture 8" descr="http://tattooedphilosopher.files.wordpress.com/2010/07/kant.jpg"/>
          <p:cNvPicPr/>
          <p:nvPr/>
        </p:nvPicPr>
        <p:blipFill>
          <a:blip r:embed="rId6"/>
          <a:srcRect/>
          <a:stretch>
            <a:fillRect/>
          </a:stretch>
        </p:blipFill>
        <p:spPr bwMode="auto">
          <a:xfrm>
            <a:off x="5562600" y="4114800"/>
            <a:ext cx="1676400" cy="1447800"/>
          </a:xfrm>
          <a:prstGeom prst="rect">
            <a:avLst/>
          </a:prstGeom>
          <a:noFill/>
          <a:ln w="9525">
            <a:noFill/>
            <a:miter lim="800000"/>
            <a:headEnd/>
            <a:tailEnd/>
          </a:ln>
        </p:spPr>
      </p:pic>
      <p:pic>
        <p:nvPicPr>
          <p:cNvPr id="17410" name="Picture 2" descr="http://www.themoralliberal.com/wp-content/uploads/2009/11/john-locke1.jpg"/>
          <p:cNvPicPr>
            <a:picLocks noChangeAspect="1" noChangeArrowheads="1"/>
          </p:cNvPicPr>
          <p:nvPr/>
        </p:nvPicPr>
        <p:blipFill>
          <a:blip r:embed="rId7"/>
          <a:srcRect/>
          <a:stretch>
            <a:fillRect/>
          </a:stretch>
        </p:blipFill>
        <p:spPr bwMode="auto">
          <a:xfrm>
            <a:off x="4419600" y="2667000"/>
            <a:ext cx="1143000" cy="1447800"/>
          </a:xfrm>
          <a:prstGeom prst="rect">
            <a:avLst/>
          </a:prstGeom>
          <a:noFill/>
        </p:spPr>
      </p:pic>
      <p:pic>
        <p:nvPicPr>
          <p:cNvPr id="17412" name="Picture 4" descr="http://t2.gstatic.com/images?q=tbn:ANd9GcRGBiRNZyw8zYuZyiJRqzOjVuHFPwjbrhj1rvuEVHLgbjSUAioYPQ1OXoryVQ"/>
          <p:cNvPicPr>
            <a:picLocks noChangeAspect="1" noChangeArrowheads="1"/>
          </p:cNvPicPr>
          <p:nvPr/>
        </p:nvPicPr>
        <p:blipFill>
          <a:blip r:embed="rId8"/>
          <a:srcRect/>
          <a:stretch>
            <a:fillRect/>
          </a:stretch>
        </p:blipFill>
        <p:spPr bwMode="auto">
          <a:xfrm>
            <a:off x="5562600" y="2667000"/>
            <a:ext cx="1219200" cy="14478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dirty="0"/>
              <a:t>                         </a:t>
            </a:r>
            <a:r>
              <a:rPr lang="en-US" sz="1800" b="1" dirty="0">
                <a:solidFill>
                  <a:schemeClr val="tx1"/>
                </a:solidFill>
              </a:rPr>
              <a:t>Life &amp; Work..</a:t>
            </a:r>
          </a:p>
        </p:txBody>
      </p:sp>
      <p:sp>
        <p:nvSpPr>
          <p:cNvPr id="3" name="Content Placeholder 2"/>
          <p:cNvSpPr>
            <a:spLocks noGrp="1"/>
          </p:cNvSpPr>
          <p:nvPr>
            <p:ph sz="quarter" idx="1"/>
          </p:nvPr>
        </p:nvSpPr>
        <p:spPr/>
        <p:txBody>
          <a:bodyPr>
            <a:normAutofit lnSpcReduction="10000"/>
          </a:bodyPr>
          <a:lstStyle/>
          <a:p>
            <a:r>
              <a:rPr lang="en-US" dirty="0"/>
              <a:t>Into the mentioned grand sweep of European  philosophy entered Husserl.</a:t>
            </a:r>
          </a:p>
          <a:p>
            <a:pPr>
              <a:buNone/>
            </a:pPr>
            <a:r>
              <a:rPr lang="en-US" dirty="0"/>
              <a:t>    Deeper than the structure of </a:t>
            </a:r>
          </a:p>
          <a:p>
            <a:pPr>
              <a:buNone/>
            </a:pPr>
            <a:r>
              <a:rPr lang="en-US" dirty="0"/>
              <a:t>    either reason or sensation, </a:t>
            </a:r>
          </a:p>
          <a:p>
            <a:pPr>
              <a:buNone/>
            </a:pPr>
            <a:r>
              <a:rPr lang="en-US" dirty="0"/>
              <a:t>    or Kantian categories of the </a:t>
            </a:r>
          </a:p>
          <a:p>
            <a:pPr>
              <a:buNone/>
            </a:pPr>
            <a:r>
              <a:rPr lang="en-US" dirty="0"/>
              <a:t>    understanding, Husserl held,</a:t>
            </a:r>
          </a:p>
          <a:p>
            <a:pPr>
              <a:buNone/>
            </a:pPr>
            <a:r>
              <a:rPr lang="en-US" dirty="0"/>
              <a:t>    is the structure of consciousness </a:t>
            </a:r>
          </a:p>
          <a:p>
            <a:pPr>
              <a:buNone/>
            </a:pPr>
            <a:r>
              <a:rPr lang="en-US" dirty="0"/>
              <a:t>   itself: what he called intentionality, that is, the way that consciousness is “directed” toward or represent objects of various kinds in the world. For him phenomenology studies just the structure, and thereby provides the proper foundation for knowledge.</a:t>
            </a:r>
          </a:p>
          <a:p>
            <a:endParaRPr lang="en-US" dirty="0"/>
          </a:p>
        </p:txBody>
      </p:sp>
      <p:pic>
        <p:nvPicPr>
          <p:cNvPr id="4" name="Picture 3" descr="http://www.biogeneticstructuralism.com/edmund_husserl.jpg"/>
          <p:cNvPicPr/>
          <p:nvPr/>
        </p:nvPicPr>
        <p:blipFill>
          <a:blip r:embed="rId2"/>
          <a:srcRect/>
          <a:stretch>
            <a:fillRect/>
          </a:stretch>
        </p:blipFill>
        <p:spPr bwMode="auto">
          <a:xfrm>
            <a:off x="5638800" y="2209800"/>
            <a:ext cx="2362200" cy="25146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533400"/>
          </a:xfrm>
        </p:spPr>
        <p:txBody>
          <a:bodyPr>
            <a:normAutofit fontScale="90000"/>
          </a:bodyPr>
          <a:lstStyle/>
          <a:p>
            <a:r>
              <a:rPr lang="en-US" sz="1100" dirty="0"/>
              <a:t>      Contd</a:t>
            </a:r>
            <a:r>
              <a:rPr lang="en-US" dirty="0"/>
              <a:t>…</a:t>
            </a:r>
          </a:p>
        </p:txBody>
      </p:sp>
      <p:sp>
        <p:nvSpPr>
          <p:cNvPr id="3" name="Content Placeholder 2"/>
          <p:cNvSpPr>
            <a:spLocks noGrp="1"/>
          </p:cNvSpPr>
          <p:nvPr>
            <p:ph sz="quarter" idx="1"/>
          </p:nvPr>
        </p:nvSpPr>
        <p:spPr>
          <a:xfrm>
            <a:off x="457200" y="1143000"/>
            <a:ext cx="7467600" cy="5330952"/>
          </a:xfrm>
        </p:spPr>
        <p:txBody>
          <a:bodyPr/>
          <a:lstStyle/>
          <a:p>
            <a:r>
              <a:rPr lang="en-US" dirty="0">
                <a:latin typeface="Comic Sans MS" pitchFamily="66" charset="0"/>
              </a:rPr>
              <a:t>Husserl's idea of philosophical foundation was different from that of prior thinkers such as Descartes and Kant.</a:t>
            </a:r>
          </a:p>
          <a:p>
            <a:r>
              <a:rPr lang="en-US" dirty="0">
                <a:latin typeface="Comic Sans MS" pitchFamily="66" charset="0"/>
              </a:rPr>
              <a:t>Husserl developed a systematic philosophy in which phenomenology, ontology, epistemology, and logic are interdependent parts, each founded upon elements in the other parts.</a:t>
            </a:r>
          </a:p>
          <a:p>
            <a:r>
              <a:rPr lang="en-US" dirty="0">
                <a:latin typeface="Comic Sans MS" pitchFamily="66" charset="0"/>
              </a:rPr>
              <a:t>For Husserl, all philosophy is founded on the phenomenological theory of intentionality. but phenomenology, logic, ontology, and epistemology in certain ways mutually founding.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838200"/>
          </a:xfrm>
        </p:spPr>
        <p:txBody>
          <a:bodyPr>
            <a:normAutofit/>
          </a:bodyPr>
          <a:lstStyle/>
          <a:p>
            <a:r>
              <a:rPr lang="en-US" sz="2000" b="1" dirty="0">
                <a:solidFill>
                  <a:schemeClr val="tx1"/>
                </a:solidFill>
              </a:rPr>
              <a:t>                                 Later thinkers..</a:t>
            </a:r>
            <a:br>
              <a:rPr lang="en-US" sz="2000" b="1" dirty="0">
                <a:solidFill>
                  <a:schemeClr val="tx1"/>
                </a:solidFill>
              </a:rPr>
            </a:br>
            <a:endParaRPr lang="en-US" sz="2000" b="1" dirty="0">
              <a:solidFill>
                <a:schemeClr val="tx1"/>
              </a:solidFill>
            </a:endParaRPr>
          </a:p>
        </p:txBody>
      </p:sp>
      <p:sp>
        <p:nvSpPr>
          <p:cNvPr id="3" name="Content Placeholder 2"/>
          <p:cNvSpPr>
            <a:spLocks noGrp="1"/>
          </p:cNvSpPr>
          <p:nvPr>
            <p:ph sz="quarter" idx="1"/>
          </p:nvPr>
        </p:nvSpPr>
        <p:spPr>
          <a:xfrm>
            <a:off x="457200" y="1066800"/>
            <a:ext cx="5029200" cy="5105400"/>
          </a:xfrm>
        </p:spPr>
        <p:txBody>
          <a:bodyPr>
            <a:normAutofit fontScale="92500" lnSpcReduction="20000"/>
          </a:bodyPr>
          <a:lstStyle/>
          <a:p>
            <a:r>
              <a:rPr lang="en-US" dirty="0">
                <a:latin typeface="Comic Sans MS" pitchFamily="66" charset="0"/>
              </a:rPr>
              <a:t>As Husserl’s philosophy developed, and as his conception of phenomenology was extended and modified by later thinkers especially Martin Heidegger, Jean-Paul Sartre and Maurice </a:t>
            </a:r>
            <a:r>
              <a:rPr lang="en-US" dirty="0" err="1">
                <a:latin typeface="Comic Sans MS" pitchFamily="66" charset="0"/>
              </a:rPr>
              <a:t>Merleau-Ponty</a:t>
            </a:r>
            <a:r>
              <a:rPr lang="en-US" dirty="0">
                <a:latin typeface="Comic Sans MS" pitchFamily="66" charset="0"/>
              </a:rPr>
              <a:t>, the concerns of phenomenology spread from the foundations of logic, science. and knowledge to the meaning of human  experience  and  its  significance  for  social  reality.</a:t>
            </a:r>
          </a:p>
          <a:p>
            <a:r>
              <a:rPr lang="en-US" dirty="0">
                <a:latin typeface="Comic Sans MS" pitchFamily="66" charset="0"/>
              </a:rPr>
              <a:t>Then, Existentialism and later movements (structuralism and </a:t>
            </a:r>
            <a:r>
              <a:rPr lang="en-US" dirty="0" err="1">
                <a:latin typeface="Comic Sans MS" pitchFamily="66" charset="0"/>
              </a:rPr>
              <a:t>poststruc-turalism</a:t>
            </a:r>
            <a:r>
              <a:rPr lang="en-US" dirty="0">
                <a:latin typeface="Comic Sans MS" pitchFamily="66" charset="0"/>
              </a:rPr>
              <a:t>) carried phenomenology from mathematics and science to social analysis</a:t>
            </a:r>
            <a:r>
              <a:rPr lang="en-US" dirty="0"/>
              <a:t>.</a:t>
            </a:r>
          </a:p>
        </p:txBody>
      </p:sp>
      <p:pic>
        <p:nvPicPr>
          <p:cNvPr id="5" name="Content Placeholder 4" descr="http://www.oswaldmosley.com/uploads/page/300e.jpg"/>
          <p:cNvPicPr>
            <a:picLocks noGrp="1"/>
          </p:cNvPicPr>
          <p:nvPr>
            <p:ph sz="quarter" idx="2"/>
          </p:nvPr>
        </p:nvPicPr>
        <p:blipFill>
          <a:blip r:embed="rId2"/>
          <a:srcRect/>
          <a:stretch>
            <a:fillRect/>
          </a:stretch>
        </p:blipFill>
        <p:spPr bwMode="auto">
          <a:xfrm>
            <a:off x="5562600" y="1066800"/>
            <a:ext cx="2362199" cy="1600200"/>
          </a:xfrm>
          <a:prstGeom prst="rect">
            <a:avLst/>
          </a:prstGeom>
          <a:noFill/>
          <a:ln w="9525">
            <a:noFill/>
            <a:miter lim="800000"/>
            <a:headEnd/>
            <a:tailEnd/>
          </a:ln>
        </p:spPr>
      </p:pic>
      <p:pic>
        <p:nvPicPr>
          <p:cNvPr id="6" name="Picture 5" descr="http://atheisme.free.fr/Biographies/Photos/Sartre.jpg"/>
          <p:cNvPicPr/>
          <p:nvPr/>
        </p:nvPicPr>
        <p:blipFill>
          <a:blip r:embed="rId3"/>
          <a:srcRect/>
          <a:stretch>
            <a:fillRect/>
          </a:stretch>
        </p:blipFill>
        <p:spPr bwMode="auto">
          <a:xfrm>
            <a:off x="5562600" y="2667000"/>
            <a:ext cx="2362200" cy="1752600"/>
          </a:xfrm>
          <a:prstGeom prst="rect">
            <a:avLst/>
          </a:prstGeom>
          <a:noFill/>
          <a:ln w="9525">
            <a:noFill/>
            <a:miter lim="800000"/>
            <a:headEnd/>
            <a:tailEnd/>
          </a:ln>
        </p:spPr>
      </p:pic>
      <p:pic>
        <p:nvPicPr>
          <p:cNvPr id="7" name="Picture 6" descr="http://imago.yolasite.com/resources/Merleau%20Ponty.jpg"/>
          <p:cNvPicPr/>
          <p:nvPr/>
        </p:nvPicPr>
        <p:blipFill>
          <a:blip r:embed="rId4"/>
          <a:srcRect/>
          <a:stretch>
            <a:fillRect/>
          </a:stretch>
        </p:blipFill>
        <p:spPr bwMode="auto">
          <a:xfrm>
            <a:off x="5562600" y="4419600"/>
            <a:ext cx="2362200" cy="16764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11162"/>
          </a:xfrm>
        </p:spPr>
        <p:txBody>
          <a:bodyPr>
            <a:normAutofit fontScale="90000"/>
          </a:bodyPr>
          <a:lstStyle/>
          <a:p>
            <a:r>
              <a:rPr lang="en-US" dirty="0"/>
              <a:t>                                 </a:t>
            </a:r>
            <a:r>
              <a:rPr lang="en-US" sz="1800" b="1" dirty="0">
                <a:solidFill>
                  <a:schemeClr val="tx1"/>
                </a:solidFill>
                <a:latin typeface="Comic Sans MS" pitchFamily="66" charset="0"/>
              </a:rPr>
              <a:t>Husserl..</a:t>
            </a:r>
          </a:p>
        </p:txBody>
      </p:sp>
      <p:sp>
        <p:nvSpPr>
          <p:cNvPr id="3" name="Content Placeholder 2"/>
          <p:cNvSpPr>
            <a:spLocks noGrp="1"/>
          </p:cNvSpPr>
          <p:nvPr>
            <p:ph sz="quarter" idx="1"/>
          </p:nvPr>
        </p:nvSpPr>
        <p:spPr>
          <a:xfrm>
            <a:off x="457200" y="1066800"/>
            <a:ext cx="7467600" cy="5407152"/>
          </a:xfrm>
        </p:spPr>
        <p:txBody>
          <a:bodyPr/>
          <a:lstStyle/>
          <a:p>
            <a:r>
              <a:rPr lang="en-US" dirty="0">
                <a:latin typeface="Comic Sans MS" pitchFamily="66" charset="0"/>
              </a:rPr>
              <a:t>Husserl was a philosophers' philosopher, engaging the large issues raised by Plato. Aristotle, Descartes, Hume, and Kant, along with the issues of </a:t>
            </a:r>
            <a:r>
              <a:rPr lang="en-US" dirty="0" err="1">
                <a:latin typeface="Comic Sans MS" pitchFamily="66" charset="0"/>
              </a:rPr>
              <a:t>logico</a:t>
            </a:r>
            <a:r>
              <a:rPr lang="en-US" dirty="0">
                <a:latin typeface="Comic Sans MS" pitchFamily="66" charset="0"/>
              </a:rPr>
              <a:t>-mathematical theory emerging in his day in  Cantor,  Frege.  Hilbert.  </a:t>
            </a:r>
            <a:r>
              <a:rPr lang="en-US" dirty="0" err="1">
                <a:latin typeface="Comic Sans MS" pitchFamily="66" charset="0"/>
              </a:rPr>
              <a:t>Carnap</a:t>
            </a:r>
            <a:r>
              <a:rPr lang="en-US" dirty="0">
                <a:latin typeface="Comic Sans MS" pitchFamily="66" charset="0"/>
              </a:rPr>
              <a:t>, Whitehead and Russell.</a:t>
            </a:r>
          </a:p>
          <a:p>
            <a:r>
              <a:rPr lang="en-US" dirty="0">
                <a:latin typeface="Comic Sans MS" pitchFamily="66" charset="0"/>
              </a:rPr>
              <a:t>Accordingly, Husserl's philosophy addressed in a systematic way the classical issues of universal and particular, mind and body. individual and society, fact and value, and especially the emerging issues of how mind and language represent the world.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11162"/>
          </a:xfrm>
        </p:spPr>
        <p:txBody>
          <a:bodyPr>
            <a:normAutofit fontScale="90000"/>
          </a:bodyPr>
          <a:lstStyle/>
          <a:p>
            <a:r>
              <a:rPr lang="en-US" dirty="0"/>
              <a:t>   </a:t>
            </a:r>
            <a:r>
              <a:rPr lang="en-US" sz="1100" b="1" dirty="0"/>
              <a:t>contd…</a:t>
            </a:r>
          </a:p>
        </p:txBody>
      </p:sp>
      <p:sp>
        <p:nvSpPr>
          <p:cNvPr id="3" name="Content Placeholder 2"/>
          <p:cNvSpPr>
            <a:spLocks noGrp="1"/>
          </p:cNvSpPr>
          <p:nvPr>
            <p:ph sz="quarter" idx="1"/>
          </p:nvPr>
        </p:nvSpPr>
        <p:spPr>
          <a:xfrm>
            <a:off x="457200" y="838200"/>
            <a:ext cx="4953000" cy="6019800"/>
          </a:xfrm>
        </p:spPr>
        <p:txBody>
          <a:bodyPr>
            <a:normAutofit fontScale="92500"/>
          </a:bodyPr>
          <a:lstStyle/>
          <a:p>
            <a:r>
              <a:rPr lang="en-US" dirty="0">
                <a:latin typeface="Comic Sans MS" pitchFamily="66" charset="0"/>
              </a:rPr>
              <a:t>Today's techniques of' computer science would have been at home in Husserl's model of mental representation.</a:t>
            </a:r>
          </a:p>
          <a:p>
            <a:r>
              <a:rPr lang="en-US" dirty="0">
                <a:latin typeface="Comic Sans MS" pitchFamily="66" charset="0"/>
              </a:rPr>
              <a:t>But still Husserl insisted that the techniques of formal modeling be grounded in bona fide activities of consciousness, as our minds present and engage things in our environment.  </a:t>
            </a:r>
          </a:p>
          <a:p>
            <a:r>
              <a:rPr lang="en-US" dirty="0">
                <a:latin typeface="Comic Sans MS" pitchFamily="66" charset="0"/>
              </a:rPr>
              <a:t> From this formal mathematical matrix of ideas emerged Husserl's conception of phenomenology. focused on concrete human experience and the importance of the world of everyday life. </a:t>
            </a:r>
          </a:p>
          <a:p>
            <a:endParaRPr lang="en-US" dirty="0"/>
          </a:p>
        </p:txBody>
      </p:sp>
      <p:pic>
        <p:nvPicPr>
          <p:cNvPr id="5" name="Content Placeholder 4" descr="http://www.pspc.unige.it/~drivsco/Docs/Ritter/talkHR-media/img-047.jpg"/>
          <p:cNvPicPr>
            <a:picLocks noGrp="1"/>
          </p:cNvPicPr>
          <p:nvPr>
            <p:ph sz="quarter" idx="2"/>
          </p:nvPr>
        </p:nvPicPr>
        <p:blipFill>
          <a:blip r:embed="rId2"/>
          <a:srcRect/>
          <a:stretch>
            <a:fillRect/>
          </a:stretch>
        </p:blipFill>
        <p:spPr bwMode="auto">
          <a:xfrm>
            <a:off x="5410200" y="990600"/>
            <a:ext cx="3276600" cy="50292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87362"/>
          </a:xfrm>
        </p:spPr>
        <p:txBody>
          <a:bodyPr>
            <a:normAutofit fontScale="90000"/>
          </a:bodyPr>
          <a:lstStyle/>
          <a:p>
            <a:r>
              <a:rPr lang="en-US" dirty="0"/>
              <a:t> </a:t>
            </a:r>
            <a:r>
              <a:rPr lang="en-US" sz="1100" b="1" dirty="0">
                <a:solidFill>
                  <a:schemeClr val="tx1"/>
                </a:solidFill>
              </a:rPr>
              <a:t>contd…</a:t>
            </a:r>
          </a:p>
        </p:txBody>
      </p:sp>
      <p:sp>
        <p:nvSpPr>
          <p:cNvPr id="3" name="Content Placeholder 2"/>
          <p:cNvSpPr>
            <a:spLocks noGrp="1"/>
          </p:cNvSpPr>
          <p:nvPr>
            <p:ph sz="quarter" idx="1"/>
          </p:nvPr>
        </p:nvSpPr>
        <p:spPr>
          <a:xfrm>
            <a:off x="457200" y="1143000"/>
            <a:ext cx="7467600" cy="5330952"/>
          </a:xfrm>
        </p:spPr>
        <p:txBody>
          <a:bodyPr>
            <a:normAutofit lnSpcReduction="10000"/>
          </a:bodyPr>
          <a:lstStyle/>
          <a:p>
            <a:r>
              <a:rPr lang="en-US" dirty="0">
                <a:latin typeface="Comic Sans MS" pitchFamily="66" charset="0"/>
              </a:rPr>
              <a:t>Husserl's writing was complex and abstract, yet strangely engaging. The more you read, the more you see of his large vision.</a:t>
            </a:r>
          </a:p>
          <a:p>
            <a:r>
              <a:rPr lang="en-US" dirty="0">
                <a:latin typeface="Comic Sans MS" pitchFamily="66" charset="0"/>
              </a:rPr>
              <a:t>His complex prose is </a:t>
            </a:r>
            <a:r>
              <a:rPr lang="en-US" dirty="0" err="1">
                <a:latin typeface="Comic Sans MS" pitchFamily="66" charset="0"/>
              </a:rPr>
              <a:t>holo</a:t>
            </a:r>
            <a:r>
              <a:rPr lang="en-US" dirty="0">
                <a:latin typeface="Comic Sans MS" pitchFamily="66" charset="0"/>
              </a:rPr>
              <a:t>-graphic: the more you read, the more you see in each part the larger scheme.</a:t>
            </a:r>
          </a:p>
          <a:p>
            <a:r>
              <a:rPr lang="en-US" dirty="0">
                <a:latin typeface="Comic Sans MS" pitchFamily="66" charset="0"/>
              </a:rPr>
              <a:t>The most common thing of his philosophy is his concerns about humanity. His humanistic concern for the life-world, plays smoothly into the concerns of existential philosophy in later decades.</a:t>
            </a:r>
          </a:p>
          <a:p>
            <a:r>
              <a:rPr lang="en-US" dirty="0">
                <a:latin typeface="Comic Sans MS" pitchFamily="66" charset="0"/>
              </a:rPr>
              <a:t>In his later works also we can see the same concerns that launched his earliest work, such as his concern for logical theory as a scheme for representing the world.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11162"/>
          </a:xfrm>
        </p:spPr>
        <p:txBody>
          <a:bodyPr>
            <a:normAutofit fontScale="90000"/>
          </a:bodyPr>
          <a:lstStyle/>
          <a:p>
            <a:r>
              <a:rPr lang="en-US" dirty="0"/>
              <a:t>  </a:t>
            </a:r>
            <a:r>
              <a:rPr lang="en-US" sz="1100" dirty="0"/>
              <a:t>Contd</a:t>
            </a:r>
          </a:p>
        </p:txBody>
      </p:sp>
      <p:sp>
        <p:nvSpPr>
          <p:cNvPr id="3" name="Content Placeholder 2"/>
          <p:cNvSpPr>
            <a:spLocks noGrp="1"/>
          </p:cNvSpPr>
          <p:nvPr>
            <p:ph sz="quarter" idx="1"/>
          </p:nvPr>
        </p:nvSpPr>
        <p:spPr>
          <a:xfrm>
            <a:off x="457200" y="914400"/>
            <a:ext cx="7467600" cy="5559552"/>
          </a:xfrm>
        </p:spPr>
        <p:txBody>
          <a:bodyPr/>
          <a:lstStyle/>
          <a:p>
            <a:r>
              <a:rPr lang="en-US" dirty="0">
                <a:latin typeface="Comic Sans MS" pitchFamily="66" charset="0"/>
              </a:rPr>
              <a:t>Over the course of his career. Husserl published five books: </a:t>
            </a:r>
          </a:p>
          <a:p>
            <a:pPr>
              <a:buNone/>
            </a:pPr>
            <a:endParaRPr lang="en-US" dirty="0">
              <a:latin typeface="Comic Sans MS" pitchFamily="66" charset="0"/>
            </a:endParaRPr>
          </a:p>
          <a:p>
            <a:r>
              <a:rPr lang="en-US" dirty="0">
                <a:latin typeface="Comic Sans MS" pitchFamily="66" charset="0"/>
              </a:rPr>
              <a:t> 	Philosophy of Arithmetic (1891)</a:t>
            </a:r>
          </a:p>
          <a:p>
            <a:r>
              <a:rPr lang="en-US" dirty="0">
                <a:latin typeface="Comic Sans MS" pitchFamily="66" charset="0"/>
              </a:rPr>
              <a:t>	Logical Investigations (in three volumes,	1900-- 1 )</a:t>
            </a:r>
          </a:p>
          <a:p>
            <a:r>
              <a:rPr lang="en-US" dirty="0">
                <a:latin typeface="Comic Sans MS" pitchFamily="66" charset="0"/>
              </a:rPr>
              <a:t>	Ideas toward a Pure Phenomenology and a    	Phenomenological Philosophy (Book one,  	1913) </a:t>
            </a:r>
          </a:p>
          <a:p>
            <a:r>
              <a:rPr lang="en-US" dirty="0">
                <a:latin typeface="Comic Sans MS" pitchFamily="66" charset="0"/>
              </a:rPr>
              <a:t>	Formal and Transcendental Logic (1929)</a:t>
            </a:r>
          </a:p>
          <a:p>
            <a:r>
              <a:rPr lang="en-US" dirty="0">
                <a:latin typeface="Comic Sans MS" pitchFamily="66" charset="0"/>
              </a:rPr>
              <a:t>        Cartesian Meditations (1931)</a:t>
            </a:r>
          </a:p>
          <a:p>
            <a:pPr>
              <a:buNone/>
            </a:pPr>
            <a:r>
              <a:rPr lang="en-US" dirty="0">
                <a:latin typeface="Comic Sans MS" pitchFamily="66" charset="0"/>
              </a:rPr>
              <a:t> </a:t>
            </a:r>
          </a:p>
          <a:p>
            <a:endParaRPr lang="en-US" dirty="0">
              <a:latin typeface="Comic Sans MS" pitchFamily="66"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000" dirty="0"/>
              <a:t>        contd</a:t>
            </a:r>
          </a:p>
        </p:txBody>
      </p:sp>
      <p:sp>
        <p:nvSpPr>
          <p:cNvPr id="3" name="Content Placeholder 2"/>
          <p:cNvSpPr>
            <a:spLocks noGrp="1"/>
          </p:cNvSpPr>
          <p:nvPr>
            <p:ph sz="quarter" idx="1"/>
          </p:nvPr>
        </p:nvSpPr>
        <p:spPr/>
        <p:txBody>
          <a:bodyPr/>
          <a:lstStyle/>
          <a:p>
            <a:r>
              <a:rPr lang="en-US" dirty="0"/>
              <a:t>Although many years separated the appearance of his key books, Husserl wrote constantly. Posthumous volumes of his writing address the structure of time and space as we experience them, the relation between experience of oneself and empathic experience of others, and much more. Notably, his final phase of writing has been gathered as: The Crisis of the European Science and Transcendental Phenomenology (1935-8). </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63562"/>
          </a:xfrm>
        </p:spPr>
        <p:txBody>
          <a:bodyPr/>
          <a:lstStyle/>
          <a:p>
            <a:r>
              <a:rPr lang="en-US" dirty="0"/>
              <a:t>  </a:t>
            </a:r>
            <a:r>
              <a:rPr lang="en-US" sz="1000" dirty="0"/>
              <a:t>contd</a:t>
            </a:r>
          </a:p>
        </p:txBody>
      </p:sp>
      <p:sp>
        <p:nvSpPr>
          <p:cNvPr id="3" name="Content Placeholder 2"/>
          <p:cNvSpPr>
            <a:spLocks noGrp="1"/>
          </p:cNvSpPr>
          <p:nvPr>
            <p:ph sz="quarter" idx="1"/>
          </p:nvPr>
        </p:nvSpPr>
        <p:spPr>
          <a:xfrm>
            <a:off x="457200" y="1066800"/>
            <a:ext cx="7467600" cy="5407152"/>
          </a:xfrm>
        </p:spPr>
        <p:txBody>
          <a:bodyPr>
            <a:normAutofit lnSpcReduction="10000"/>
          </a:bodyPr>
          <a:lstStyle/>
          <a:p>
            <a:r>
              <a:rPr lang="en-US" dirty="0"/>
              <a:t>In his work Husserl addresses the sweep of thought from Galileo's inauguration of the modern sciences the “crisis” of rationality Husserl saw in 1930s Germany. There Husserl developed the theme of the ''life-world,“  in contrast with the "world of nature" as "mathematized" in modern physics.</a:t>
            </a:r>
          </a:p>
          <a:p>
            <a:r>
              <a:rPr lang="en-US" dirty="0"/>
              <a:t>In the course of his philosophical life, then, Husserl moved from an initial feces on the objectivity of knowledge (in mathematics, logic, and science) to a prominent focus on the subjectivity of our own consciousness (in pure or transcendental phenomenology), and on to a focus on the intersubjectivity of our collective experience of things.</a:t>
            </a:r>
          </a:p>
          <a:p>
            <a:pPr>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87362"/>
          </a:xfrm>
        </p:spPr>
        <p:txBody>
          <a:bodyPr>
            <a:normAutofit/>
          </a:bodyPr>
          <a:lstStyle/>
          <a:p>
            <a:r>
              <a:rPr lang="en-US" sz="1800" b="1" dirty="0">
                <a:solidFill>
                  <a:schemeClr val="tx1"/>
                </a:solidFill>
              </a:rPr>
              <a:t>                The new science of conscious experience</a:t>
            </a:r>
          </a:p>
        </p:txBody>
      </p:sp>
      <p:sp>
        <p:nvSpPr>
          <p:cNvPr id="3" name="Content Placeholder 2"/>
          <p:cNvSpPr>
            <a:spLocks noGrp="1"/>
          </p:cNvSpPr>
          <p:nvPr>
            <p:ph sz="quarter" idx="1"/>
          </p:nvPr>
        </p:nvSpPr>
        <p:spPr>
          <a:xfrm>
            <a:off x="457200" y="914400"/>
            <a:ext cx="7467600" cy="5559552"/>
          </a:xfrm>
        </p:spPr>
        <p:txBody>
          <a:bodyPr/>
          <a:lstStyle/>
          <a:p>
            <a:endParaRPr lang="en-US" dirty="0"/>
          </a:p>
          <a:p>
            <a:r>
              <a:rPr lang="en-US" sz="3200" dirty="0">
                <a:latin typeface="Comic Sans MS" pitchFamily="66" charset="0"/>
              </a:rPr>
              <a:t>Husserl set out to establish phenomenology as a new discipline in philosophy and in science generally, a science of consciousness, distinct from psychology, from epistemology, and from other traditional fields of science and philosophy.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63562"/>
          </a:xfrm>
        </p:spPr>
        <p:txBody>
          <a:bodyPr/>
          <a:lstStyle/>
          <a:p>
            <a:r>
              <a:rPr lang="en-US" dirty="0"/>
              <a:t>                  </a:t>
            </a:r>
            <a:r>
              <a:rPr lang="en-US" sz="2000" b="1" dirty="0">
                <a:solidFill>
                  <a:schemeClr val="tx1"/>
                </a:solidFill>
                <a:latin typeface="Comic Sans MS" pitchFamily="66" charset="0"/>
              </a:rPr>
              <a:t>What is phenomenology?</a:t>
            </a:r>
          </a:p>
        </p:txBody>
      </p:sp>
      <p:sp>
        <p:nvSpPr>
          <p:cNvPr id="3" name="Content Placeholder 2"/>
          <p:cNvSpPr>
            <a:spLocks noGrp="1"/>
          </p:cNvSpPr>
          <p:nvPr>
            <p:ph sz="quarter" idx="1"/>
          </p:nvPr>
        </p:nvSpPr>
        <p:spPr>
          <a:xfrm>
            <a:off x="457200" y="1219200"/>
            <a:ext cx="7467600" cy="5254752"/>
          </a:xfrm>
        </p:spPr>
        <p:txBody>
          <a:bodyPr/>
          <a:lstStyle/>
          <a:p>
            <a:r>
              <a:rPr lang="en-US" dirty="0">
                <a:latin typeface="Comic Sans MS" pitchFamily="66" charset="0"/>
              </a:rPr>
              <a:t>Phenomenology is the study of consciousness as experienced from the first-person point of view. By etymology, phenomenology is the Study of phenomena, in the root</a:t>
            </a:r>
          </a:p>
          <a:p>
            <a:pPr>
              <a:buNone/>
            </a:pPr>
            <a:r>
              <a:rPr lang="en-US" dirty="0">
                <a:latin typeface="Comic Sans MS" pitchFamily="66" charset="0"/>
              </a:rPr>
              <a:t>   meaning of appearances;</a:t>
            </a:r>
          </a:p>
          <a:p>
            <a:pPr>
              <a:buNone/>
            </a:pPr>
            <a:r>
              <a:rPr lang="en-US" dirty="0">
                <a:latin typeface="Comic Sans MS" pitchFamily="66" charset="0"/>
              </a:rPr>
              <a:t>   or, better, the ways things</a:t>
            </a:r>
          </a:p>
          <a:p>
            <a:pPr>
              <a:buNone/>
            </a:pPr>
            <a:r>
              <a:rPr lang="en-US" dirty="0">
                <a:latin typeface="Comic Sans MS" pitchFamily="66" charset="0"/>
              </a:rPr>
              <a:t>   appear to us in our </a:t>
            </a:r>
          </a:p>
          <a:p>
            <a:pPr>
              <a:buNone/>
            </a:pPr>
            <a:r>
              <a:rPr lang="en-US" dirty="0">
                <a:latin typeface="Comic Sans MS" pitchFamily="66" charset="0"/>
              </a:rPr>
              <a:t>   experience, the ways we </a:t>
            </a:r>
          </a:p>
          <a:p>
            <a:pPr>
              <a:buNone/>
            </a:pPr>
            <a:r>
              <a:rPr lang="en-US" dirty="0">
                <a:latin typeface="Comic Sans MS" pitchFamily="66" charset="0"/>
              </a:rPr>
              <a:t>   experience things  in the</a:t>
            </a:r>
          </a:p>
          <a:p>
            <a:pPr>
              <a:buNone/>
            </a:pPr>
            <a:r>
              <a:rPr lang="en-US" dirty="0">
                <a:latin typeface="Comic Sans MS" pitchFamily="66" charset="0"/>
              </a:rPr>
              <a:t>   world around </a:t>
            </a:r>
            <a:r>
              <a:rPr lang="en-US" dirty="0"/>
              <a:t>us.</a:t>
            </a:r>
          </a:p>
          <a:p>
            <a:endParaRPr lang="en-US" dirty="0"/>
          </a:p>
        </p:txBody>
      </p:sp>
      <p:pic>
        <p:nvPicPr>
          <p:cNvPr id="4" name="Picture 3" descr="http://farm7.static.flickr.com/6047/6356255261_8f4e79a26e.jpg"/>
          <p:cNvPicPr/>
          <p:nvPr/>
        </p:nvPicPr>
        <p:blipFill>
          <a:blip r:embed="rId2"/>
          <a:srcRect/>
          <a:stretch>
            <a:fillRect/>
          </a:stretch>
        </p:blipFill>
        <p:spPr bwMode="auto">
          <a:xfrm>
            <a:off x="4648200" y="2667000"/>
            <a:ext cx="4114800" cy="38862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87362"/>
          </a:xfrm>
        </p:spPr>
        <p:txBody>
          <a:bodyPr>
            <a:normAutofit/>
          </a:bodyPr>
          <a:lstStyle/>
          <a:p>
            <a:r>
              <a:rPr lang="en-US" sz="1000" dirty="0"/>
              <a:t>contd</a:t>
            </a:r>
          </a:p>
        </p:txBody>
      </p:sp>
      <p:sp>
        <p:nvSpPr>
          <p:cNvPr id="3" name="Content Placeholder 2"/>
          <p:cNvSpPr>
            <a:spLocks noGrp="1"/>
          </p:cNvSpPr>
          <p:nvPr>
            <p:ph sz="quarter" idx="1"/>
          </p:nvPr>
        </p:nvSpPr>
        <p:spPr>
          <a:xfrm>
            <a:off x="457200" y="990600"/>
            <a:ext cx="7467600" cy="5483352"/>
          </a:xfrm>
        </p:spPr>
        <p:txBody>
          <a:bodyPr>
            <a:normAutofit/>
          </a:bodyPr>
          <a:lstStyle/>
          <a:p>
            <a:r>
              <a:rPr lang="en-US" sz="2800" dirty="0">
                <a:latin typeface="Comic Sans MS" pitchFamily="66" charset="0"/>
              </a:rPr>
              <a:t>We practice phenomenology (with or without the name) whenever we pause in reflection and ask, "what do 1 see?." "1-low co I fee!`." "What am I thinking?." "What do I intend to do?," answering in the first person. specifying the way I experience what I see, feel. think, and so 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87362"/>
          </a:xfrm>
        </p:spPr>
        <p:txBody>
          <a:bodyPr>
            <a:normAutofit fontScale="90000"/>
          </a:bodyPr>
          <a:lstStyle/>
          <a:p>
            <a:r>
              <a:rPr lang="en-US" dirty="0"/>
              <a:t>  </a:t>
            </a:r>
            <a:r>
              <a:rPr lang="en-US" sz="1100" dirty="0"/>
              <a:t>contd</a:t>
            </a:r>
          </a:p>
        </p:txBody>
      </p:sp>
      <p:sp>
        <p:nvSpPr>
          <p:cNvPr id="3" name="Content Placeholder 2"/>
          <p:cNvSpPr>
            <a:spLocks noGrp="1"/>
          </p:cNvSpPr>
          <p:nvPr>
            <p:ph sz="quarter" idx="1"/>
          </p:nvPr>
        </p:nvSpPr>
        <p:spPr>
          <a:xfrm>
            <a:off x="457200" y="990600"/>
            <a:ext cx="7543800" cy="1981200"/>
          </a:xfrm>
        </p:spPr>
        <p:txBody>
          <a:bodyPr>
            <a:normAutofit fontScale="92500" lnSpcReduction="10000"/>
          </a:bodyPr>
          <a:lstStyle/>
          <a:p>
            <a:r>
              <a:rPr lang="en-US" dirty="0"/>
              <a:t> </a:t>
            </a:r>
            <a:r>
              <a:rPr lang="en-US" dirty="0">
                <a:latin typeface="Comic Sans MS" pitchFamily="66" charset="0"/>
              </a:rPr>
              <a:t>We practice phenomenology (with or without the name) whenever we pause in reflection and ask, "what do 1 see?." “How do I feel?," "What am I thinking?." "What do I intend to do?," answering in the first person, specifying the way I experience what I see, feel, think, and so on.</a:t>
            </a:r>
          </a:p>
          <a:p>
            <a:endParaRPr lang="en-US" dirty="0"/>
          </a:p>
        </p:txBody>
      </p:sp>
      <p:pic>
        <p:nvPicPr>
          <p:cNvPr id="5" name="Content Placeholder 4" descr="http://blog.wearebuild.com/wp-content/uploads/2009/06/Phenomenology_Blog1.jpg"/>
          <p:cNvPicPr>
            <a:picLocks noGrp="1"/>
          </p:cNvPicPr>
          <p:nvPr>
            <p:ph sz="quarter" idx="2"/>
          </p:nvPr>
        </p:nvPicPr>
        <p:blipFill>
          <a:blip r:embed="rId2"/>
          <a:srcRect/>
          <a:stretch>
            <a:fillRect/>
          </a:stretch>
        </p:blipFill>
        <p:spPr bwMode="auto">
          <a:xfrm>
            <a:off x="914400" y="3048000"/>
            <a:ext cx="6858000" cy="3514725"/>
          </a:xfrm>
          <a:prstGeom prst="rect">
            <a:avLst/>
          </a:prstGeom>
          <a:noFill/>
          <a:ln w="9525">
            <a:solidFill>
              <a:srgbClr val="FF0000"/>
            </a:solid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9762"/>
          </a:xfrm>
        </p:spPr>
        <p:txBody>
          <a:bodyPr>
            <a:normAutofit/>
          </a:bodyPr>
          <a:lstStyle/>
          <a:p>
            <a:r>
              <a:rPr lang="en-US" sz="1000" dirty="0"/>
              <a:t>contd</a:t>
            </a:r>
          </a:p>
        </p:txBody>
      </p:sp>
      <p:sp>
        <p:nvSpPr>
          <p:cNvPr id="3" name="Content Placeholder 2"/>
          <p:cNvSpPr>
            <a:spLocks noGrp="1"/>
          </p:cNvSpPr>
          <p:nvPr>
            <p:ph sz="quarter" idx="1"/>
          </p:nvPr>
        </p:nvSpPr>
        <p:spPr>
          <a:xfrm>
            <a:off x="457200" y="1219200"/>
            <a:ext cx="7467600" cy="5254752"/>
          </a:xfrm>
        </p:spPr>
        <p:txBody>
          <a:bodyPr/>
          <a:lstStyle/>
          <a:p>
            <a:r>
              <a:rPr lang="en-US" dirty="0">
                <a:latin typeface="Comic Sans MS" pitchFamily="66" charset="0"/>
              </a:rPr>
              <a:t>We produce a phenomenological description of an experience as we declare, attending to our own experience. "I see that fishing boat in the fog," "I feel angry about what was just said," "I think that Husserl read Hume." </a:t>
            </a:r>
          </a:p>
          <a:p>
            <a:r>
              <a:rPr lang="en-US" dirty="0">
                <a:latin typeface="Comic Sans MS" pitchFamily="66" charset="0"/>
              </a:rPr>
              <a:t>Phenomenology thus</a:t>
            </a:r>
          </a:p>
          <a:p>
            <a:pPr>
              <a:buNone/>
            </a:pPr>
            <a:r>
              <a:rPr lang="en-US" dirty="0">
                <a:latin typeface="Comic Sans MS" pitchFamily="66" charset="0"/>
              </a:rPr>
              <a:t>   characterizes a given </a:t>
            </a:r>
          </a:p>
          <a:p>
            <a:pPr>
              <a:buNone/>
            </a:pPr>
            <a:r>
              <a:rPr lang="en-US" dirty="0">
                <a:latin typeface="Comic Sans MS" pitchFamily="66" charset="0"/>
              </a:rPr>
              <a:t>   form of consciousness</a:t>
            </a:r>
          </a:p>
          <a:p>
            <a:pPr>
              <a:buNone/>
            </a:pPr>
            <a:r>
              <a:rPr lang="en-US" dirty="0">
                <a:latin typeface="Comic Sans MS" pitchFamily="66" charset="0"/>
              </a:rPr>
              <a:t>    from the person's own </a:t>
            </a:r>
          </a:p>
          <a:p>
            <a:pPr>
              <a:buNone/>
            </a:pPr>
            <a:r>
              <a:rPr lang="en-US" dirty="0">
                <a:latin typeface="Comic Sans MS" pitchFamily="66" charset="0"/>
              </a:rPr>
              <a:t>    subjective, first-person</a:t>
            </a:r>
          </a:p>
          <a:p>
            <a:pPr>
              <a:buNone/>
            </a:pPr>
            <a:r>
              <a:rPr lang="en-US" dirty="0">
                <a:latin typeface="Comic Sans MS" pitchFamily="66" charset="0"/>
              </a:rPr>
              <a:t>     perspective.</a:t>
            </a:r>
          </a:p>
        </p:txBody>
      </p:sp>
      <p:pic>
        <p:nvPicPr>
          <p:cNvPr id="4" name="Picture 3" descr="http://sanctuaries.noaa.gov/science/condition/cinms/images/fig14.jpg"/>
          <p:cNvPicPr/>
          <p:nvPr/>
        </p:nvPicPr>
        <p:blipFill>
          <a:blip r:embed="rId2"/>
          <a:srcRect/>
          <a:stretch>
            <a:fillRect/>
          </a:stretch>
        </p:blipFill>
        <p:spPr bwMode="auto">
          <a:xfrm>
            <a:off x="4572000" y="2971800"/>
            <a:ext cx="4093210" cy="36576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11162"/>
          </a:xfrm>
        </p:spPr>
        <p:txBody>
          <a:bodyPr>
            <a:normAutofit fontScale="90000"/>
          </a:bodyPr>
          <a:lstStyle/>
          <a:p>
            <a:r>
              <a:rPr lang="en-US" dirty="0"/>
              <a:t>     Neuroscience and phenomenology</a:t>
            </a:r>
          </a:p>
        </p:txBody>
      </p:sp>
      <p:sp>
        <p:nvSpPr>
          <p:cNvPr id="3" name="Content Placeholder 2"/>
          <p:cNvSpPr>
            <a:spLocks noGrp="1"/>
          </p:cNvSpPr>
          <p:nvPr>
            <p:ph sz="quarter" idx="1"/>
          </p:nvPr>
        </p:nvSpPr>
        <p:spPr>
          <a:xfrm>
            <a:off x="457200" y="990600"/>
            <a:ext cx="7467600" cy="5483352"/>
          </a:xfrm>
        </p:spPr>
        <p:txBody>
          <a:bodyPr>
            <a:normAutofit fontScale="92500" lnSpcReduction="20000"/>
          </a:bodyPr>
          <a:lstStyle/>
          <a:p>
            <a:r>
              <a:rPr lang="en-US" dirty="0">
                <a:latin typeface="Comic Sans MS" pitchFamily="66" charset="0"/>
              </a:rPr>
              <a:t>But by contrast neuroscience studies</a:t>
            </a:r>
          </a:p>
          <a:p>
            <a:pPr>
              <a:buNone/>
            </a:pPr>
            <a:r>
              <a:rPr lang="en-US" dirty="0">
                <a:latin typeface="Comic Sans MS" pitchFamily="66" charset="0"/>
              </a:rPr>
              <a:t>   how consciousness Is produced in a</a:t>
            </a:r>
          </a:p>
          <a:p>
            <a:pPr>
              <a:buNone/>
            </a:pPr>
            <a:r>
              <a:rPr lang="en-US" dirty="0">
                <a:latin typeface="Comic Sans MS" pitchFamily="66" charset="0"/>
              </a:rPr>
              <a:t>   person's brain, characterizing his </a:t>
            </a:r>
          </a:p>
          <a:p>
            <a:pPr>
              <a:buNone/>
            </a:pPr>
            <a:r>
              <a:rPr lang="en-US" dirty="0">
                <a:latin typeface="Comic Sans MS" pitchFamily="66" charset="0"/>
              </a:rPr>
              <a:t>   neural-mental state from an </a:t>
            </a:r>
          </a:p>
          <a:p>
            <a:pPr>
              <a:buNone/>
            </a:pPr>
            <a:r>
              <a:rPr lang="en-US" dirty="0">
                <a:latin typeface="Comic Sans MS" pitchFamily="66" charset="0"/>
              </a:rPr>
              <a:t>   objective, third-person perspective. </a:t>
            </a:r>
          </a:p>
          <a:p>
            <a:endParaRPr lang="en-US" dirty="0"/>
          </a:p>
          <a:p>
            <a:r>
              <a:rPr lang="en-US" dirty="0"/>
              <a:t> </a:t>
            </a:r>
            <a:r>
              <a:rPr lang="en-US" dirty="0">
                <a:latin typeface="Comic Sans MS" pitchFamily="66" charset="0"/>
              </a:rPr>
              <a:t>Thus, where a brain scan (an </a:t>
            </a:r>
            <a:r>
              <a:rPr lang="en-US" dirty="0" err="1">
                <a:latin typeface="Comic Sans MS" pitchFamily="66" charset="0"/>
              </a:rPr>
              <a:t>fMRI</a:t>
            </a:r>
            <a:r>
              <a:rPr lang="en-US" dirty="0">
                <a:latin typeface="Comic Sans MS" pitchFamily="66" charset="0"/>
              </a:rPr>
              <a:t> image)</a:t>
            </a:r>
          </a:p>
          <a:p>
            <a:pPr>
              <a:buNone/>
            </a:pPr>
            <a:r>
              <a:rPr lang="en-US" dirty="0">
                <a:latin typeface="Comic Sans MS" pitchFamily="66" charset="0"/>
              </a:rPr>
              <a:t>    shows which parts of the brain are most active (burning glucose) but a phenomenological </a:t>
            </a:r>
          </a:p>
          <a:p>
            <a:pPr>
              <a:buNone/>
            </a:pPr>
            <a:r>
              <a:rPr lang="en-US" dirty="0">
                <a:latin typeface="Comic Sans MS" pitchFamily="66" charset="0"/>
              </a:rPr>
              <a:t>   description characterizes what</a:t>
            </a:r>
          </a:p>
          <a:p>
            <a:pPr>
              <a:buNone/>
            </a:pPr>
            <a:r>
              <a:rPr lang="en-US" dirty="0">
                <a:latin typeface="Comic Sans MS" pitchFamily="66" charset="0"/>
              </a:rPr>
              <a:t>   the person is experiencing ("I </a:t>
            </a:r>
          </a:p>
          <a:p>
            <a:pPr>
              <a:buNone/>
            </a:pPr>
            <a:r>
              <a:rPr lang="en-US" dirty="0">
                <a:latin typeface="Comic Sans MS" pitchFamily="66" charset="0"/>
              </a:rPr>
              <a:t>   see a fishing boat" or "I feel a</a:t>
            </a:r>
          </a:p>
          <a:p>
            <a:pPr>
              <a:buNone/>
            </a:pPr>
            <a:r>
              <a:rPr lang="en-US" dirty="0">
                <a:latin typeface="Comic Sans MS" pitchFamily="66" charset="0"/>
              </a:rPr>
              <a:t>    pain in my left foot"). </a:t>
            </a:r>
          </a:p>
          <a:p>
            <a:pPr>
              <a:buNone/>
            </a:pPr>
            <a:endParaRPr lang="en-US" dirty="0">
              <a:latin typeface="Comic Sans MS" pitchFamily="66" charset="0"/>
            </a:endParaRPr>
          </a:p>
          <a:p>
            <a:pPr>
              <a:buNone/>
            </a:pPr>
            <a:r>
              <a:rPr lang="en-US" dirty="0">
                <a:latin typeface="Comic Sans MS" pitchFamily="66" charset="0"/>
              </a:rPr>
              <a:t>                              </a:t>
            </a:r>
            <a:r>
              <a:rPr lang="en-US" dirty="0"/>
              <a:t>                                          </a:t>
            </a:r>
            <a:endParaRPr lang="en-US" sz="1200" dirty="0"/>
          </a:p>
        </p:txBody>
      </p:sp>
      <p:pic>
        <p:nvPicPr>
          <p:cNvPr id="4" name="Picture 3" descr="http://2.bp.blogspot.com/_9V0iVV-yPz4/TTyr20ZY97I/AAAAAAAAACg/tq6tqJYispQ/s1600/neuroscience_head.jpg"/>
          <p:cNvPicPr/>
          <p:nvPr/>
        </p:nvPicPr>
        <p:blipFill>
          <a:blip r:embed="rId2"/>
          <a:srcRect/>
          <a:stretch>
            <a:fillRect/>
          </a:stretch>
        </p:blipFill>
        <p:spPr bwMode="auto">
          <a:xfrm>
            <a:off x="6172200" y="914400"/>
            <a:ext cx="2103119" cy="2209800"/>
          </a:xfrm>
          <a:prstGeom prst="rect">
            <a:avLst/>
          </a:prstGeom>
          <a:noFill/>
          <a:ln w="9525">
            <a:noFill/>
            <a:miter lim="800000"/>
            <a:headEnd/>
            <a:tailEnd/>
          </a:ln>
        </p:spPr>
      </p:pic>
      <p:pic>
        <p:nvPicPr>
          <p:cNvPr id="5" name="Picture 4" descr="http://thetechnologicalcitizen.com/wp-content/uploads/2010/02/fmri.h2.gif"/>
          <p:cNvPicPr/>
          <p:nvPr/>
        </p:nvPicPr>
        <p:blipFill>
          <a:blip r:embed="rId3"/>
          <a:srcRect/>
          <a:stretch>
            <a:fillRect/>
          </a:stretch>
        </p:blipFill>
        <p:spPr bwMode="auto">
          <a:xfrm>
            <a:off x="5715000" y="4114800"/>
            <a:ext cx="2971800" cy="25146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87362"/>
          </a:xfrm>
        </p:spPr>
        <p:txBody>
          <a:bodyPr>
            <a:normAutofit fontScale="90000"/>
          </a:bodyPr>
          <a:lstStyle/>
          <a:p>
            <a:r>
              <a:rPr lang="en-US" dirty="0"/>
              <a:t>  </a:t>
            </a:r>
            <a:r>
              <a:rPr lang="en-US" sz="1100" b="1" dirty="0">
                <a:solidFill>
                  <a:schemeClr val="tx1"/>
                </a:solidFill>
                <a:latin typeface="Comic Sans MS" pitchFamily="66" charset="0"/>
              </a:rPr>
              <a:t>contd</a:t>
            </a:r>
          </a:p>
        </p:txBody>
      </p:sp>
      <p:sp>
        <p:nvSpPr>
          <p:cNvPr id="3" name="Content Placeholder 2"/>
          <p:cNvSpPr>
            <a:spLocks noGrp="1"/>
          </p:cNvSpPr>
          <p:nvPr>
            <p:ph sz="quarter" idx="1"/>
          </p:nvPr>
        </p:nvSpPr>
        <p:spPr>
          <a:xfrm>
            <a:off x="457200" y="1066800"/>
            <a:ext cx="7467600" cy="5407152"/>
          </a:xfrm>
        </p:spPr>
        <p:txBody>
          <a:bodyPr/>
          <a:lstStyle/>
          <a:p>
            <a:r>
              <a:rPr lang="en-US" dirty="0">
                <a:latin typeface="Comic Sans MS" pitchFamily="66" charset="0"/>
              </a:rPr>
              <a:t>In a suggestive idiom we may say phenomenology studies what it is like to have a given form of experience. However, we must guide against misunderstanding.</a:t>
            </a:r>
          </a:p>
          <a:p>
            <a:r>
              <a:rPr lang="en-US" dirty="0">
                <a:latin typeface="Comic Sans MS" pitchFamily="66" charset="0"/>
              </a:rPr>
              <a:t>In recent philosophy of mind it has been argued that a physical account of brain activity fails to capture what it is like to feel pain or to see red. </a:t>
            </a:r>
          </a:p>
          <a:p>
            <a:r>
              <a:rPr lang="en-US" dirty="0">
                <a:latin typeface="Comic Sans MS" pitchFamily="66" charset="0"/>
              </a:rPr>
              <a:t>Accordingly, contemporary cognitive scientists and philosophers of mind often think of phenomenology as focused primarily or exclusively on the subjective qualities, or "</a:t>
            </a:r>
            <a:r>
              <a:rPr lang="en-US" dirty="0" err="1">
                <a:latin typeface="Comic Sans MS" pitchFamily="66" charset="0"/>
              </a:rPr>
              <a:t>qualia</a:t>
            </a:r>
            <a:r>
              <a:rPr lang="en-US" dirty="0">
                <a:latin typeface="Comic Sans MS" pitchFamily="66" charset="0"/>
              </a:rPr>
              <a:t>," of purely sensory experiences such as seeing red.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334962"/>
          </a:xfrm>
        </p:spPr>
        <p:txBody>
          <a:bodyPr>
            <a:normAutofit/>
          </a:bodyPr>
          <a:lstStyle/>
          <a:p>
            <a:r>
              <a:rPr lang="en-US" sz="1400" b="1" dirty="0">
                <a:solidFill>
                  <a:schemeClr val="tx1"/>
                </a:solidFill>
              </a:rPr>
              <a:t>     Husserl and phenomenology..</a:t>
            </a:r>
          </a:p>
        </p:txBody>
      </p:sp>
      <p:sp>
        <p:nvSpPr>
          <p:cNvPr id="3" name="Content Placeholder 2"/>
          <p:cNvSpPr>
            <a:spLocks noGrp="1"/>
          </p:cNvSpPr>
          <p:nvPr>
            <p:ph sz="quarter" idx="1"/>
          </p:nvPr>
        </p:nvSpPr>
        <p:spPr>
          <a:xfrm>
            <a:off x="457200" y="838200"/>
            <a:ext cx="7467600" cy="5635752"/>
          </a:xfrm>
        </p:spPr>
        <p:txBody>
          <a:bodyPr/>
          <a:lstStyle/>
          <a:p>
            <a:r>
              <a:rPr lang="en-US" dirty="0">
                <a:latin typeface="Comic Sans MS" pitchFamily="66" charset="0"/>
              </a:rPr>
              <a:t>But the point is that Husserl did not look to sensory experiences  and  their  </a:t>
            </a:r>
            <a:r>
              <a:rPr lang="en-US" dirty="0" err="1">
                <a:latin typeface="Comic Sans MS" pitchFamily="66" charset="0"/>
              </a:rPr>
              <a:t>qualia</a:t>
            </a:r>
            <a:r>
              <a:rPr lang="en-US" dirty="0">
                <a:latin typeface="Comic Sans MS" pitchFamily="66" charset="0"/>
              </a:rPr>
              <a:t> as  the  paradigm  targets  of phenomenological analysis. Indeed, Husserl took our perceptual experiences to have a conceptual content or meaning that presents things around us with a much richer character than mere sensation. </a:t>
            </a:r>
          </a:p>
          <a:p>
            <a:r>
              <a:rPr lang="en-US" dirty="0">
                <a:latin typeface="Comic Sans MS" pitchFamily="66" charset="0"/>
              </a:rPr>
              <a:t>Thus he took phenomenology to be concerned with the meaningful structures of' experience far beyond pure sensation, addressing perception, imagination, desire, thought, and so on, as we engage the world around us. </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87362"/>
          </a:xfrm>
        </p:spPr>
        <p:txBody>
          <a:bodyPr>
            <a:normAutofit/>
          </a:bodyPr>
          <a:lstStyle/>
          <a:p>
            <a:r>
              <a:rPr lang="en-US" sz="1000" dirty="0"/>
              <a:t>contd</a:t>
            </a:r>
          </a:p>
        </p:txBody>
      </p:sp>
      <p:sp>
        <p:nvSpPr>
          <p:cNvPr id="3" name="Content Placeholder 2"/>
          <p:cNvSpPr>
            <a:spLocks noGrp="1"/>
          </p:cNvSpPr>
          <p:nvPr>
            <p:ph sz="quarter" idx="1"/>
          </p:nvPr>
        </p:nvSpPr>
        <p:spPr>
          <a:xfrm>
            <a:off x="457200" y="1143000"/>
            <a:ext cx="7467600" cy="5330952"/>
          </a:xfrm>
        </p:spPr>
        <p:txBody>
          <a:bodyPr>
            <a:normAutofit lnSpcReduction="10000"/>
          </a:bodyPr>
          <a:lstStyle/>
          <a:p>
            <a:r>
              <a:rPr lang="en-US" dirty="0">
                <a:latin typeface="Comic Sans MS" pitchFamily="66" charset="0"/>
              </a:rPr>
              <a:t>Husserl insisted   that phenomenology is sharply distinguished from the natural science of psychology. </a:t>
            </a:r>
          </a:p>
          <a:p>
            <a:r>
              <a:rPr lang="en-US" dirty="0">
                <a:latin typeface="Comic Sans MS" pitchFamily="66" charset="0"/>
              </a:rPr>
              <a:t>Meaning is central to phenomenology: meaning is the significant content of conscious experience. which we ascribe in saying "what" a person sees or thinks or wishes. It is meaning that distinguishes nearly all of our experiences, and it is meaning that renders experience a consciousness "of" anything at all.</a:t>
            </a:r>
          </a:p>
          <a:p>
            <a:r>
              <a:rPr lang="en-US" dirty="0">
                <a:latin typeface="Comic Sans MS" pitchFamily="66" charset="0"/>
              </a:rPr>
              <a:t>Only through meaning, Husserl held, does consciousness present us with a world, an organized structure of things around us, including ourselves.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11162"/>
          </a:xfrm>
        </p:spPr>
        <p:txBody>
          <a:bodyPr>
            <a:normAutofit/>
          </a:bodyPr>
          <a:lstStyle/>
          <a:p>
            <a:r>
              <a:rPr lang="en-US" sz="1000" dirty="0"/>
              <a:t>contd</a:t>
            </a:r>
          </a:p>
        </p:txBody>
      </p:sp>
      <p:sp>
        <p:nvSpPr>
          <p:cNvPr id="3" name="Content Placeholder 2"/>
          <p:cNvSpPr>
            <a:spLocks noGrp="1"/>
          </p:cNvSpPr>
          <p:nvPr>
            <p:ph sz="quarter" idx="1"/>
          </p:nvPr>
        </p:nvSpPr>
        <p:spPr>
          <a:xfrm>
            <a:off x="457200" y="990600"/>
            <a:ext cx="7467600" cy="5483352"/>
          </a:xfrm>
        </p:spPr>
        <p:txBody>
          <a:bodyPr/>
          <a:lstStyle/>
          <a:p>
            <a:endParaRPr lang="en-US" dirty="0"/>
          </a:p>
          <a:p>
            <a:r>
              <a:rPr lang="en-US" sz="2800" dirty="0"/>
              <a:t>But meaning, in abstraction from our lived experience, falls within the domain of study in logic: "pure logic," as Husserl put it. That part of logic that studies meaning has come to be called "semantics" (though this term was not yet established in Husserl's day). So phenomenology must in effect synthesize logic and psychology. </a:t>
            </a:r>
          </a:p>
          <a:p>
            <a:pPr>
              <a:buNone/>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11162"/>
          </a:xfrm>
        </p:spPr>
        <p:txBody>
          <a:bodyPr>
            <a:normAutofit/>
          </a:bodyPr>
          <a:lstStyle/>
          <a:p>
            <a:r>
              <a:rPr lang="en-US" sz="1000" dirty="0"/>
              <a:t>contd</a:t>
            </a:r>
          </a:p>
        </p:txBody>
      </p:sp>
      <p:sp>
        <p:nvSpPr>
          <p:cNvPr id="3" name="Content Placeholder 2"/>
          <p:cNvSpPr>
            <a:spLocks noGrp="1"/>
          </p:cNvSpPr>
          <p:nvPr>
            <p:ph sz="quarter" idx="1"/>
          </p:nvPr>
        </p:nvSpPr>
        <p:spPr>
          <a:xfrm>
            <a:off x="457200" y="838200"/>
            <a:ext cx="7467600" cy="5635752"/>
          </a:xfrm>
        </p:spPr>
        <p:txBody>
          <a:bodyPr/>
          <a:lstStyle/>
          <a:p>
            <a:endParaRPr lang="en-US" dirty="0"/>
          </a:p>
          <a:p>
            <a:r>
              <a:rPr lang="en-US" dirty="0"/>
              <a:t>In his middle years Husserl came to champion phenomenology as a new science, distinct from the sciences of nature and indeed of culture, the natural and social sciences (as we call them today). In an essay titled "Philosophy as Strict Science" ("</a:t>
            </a:r>
            <a:r>
              <a:rPr lang="en-US" dirty="0" err="1"/>
              <a:t>Philosophie</a:t>
            </a:r>
            <a:r>
              <a:rPr lang="en-US" dirty="0"/>
              <a:t> </a:t>
            </a:r>
            <a:r>
              <a:rPr lang="en-US" dirty="0" err="1"/>
              <a:t>als</a:t>
            </a:r>
            <a:r>
              <a:rPr lang="en-US" dirty="0"/>
              <a:t> </a:t>
            </a:r>
            <a:r>
              <a:rPr lang="en-US" dirty="0" err="1"/>
              <a:t>strenge</a:t>
            </a:r>
            <a:r>
              <a:rPr lang="en-US" dirty="0"/>
              <a:t> </a:t>
            </a:r>
            <a:r>
              <a:rPr lang="en-US" dirty="0" err="1"/>
              <a:t>Wissenschaft</a:t>
            </a:r>
            <a:r>
              <a:rPr lang="en-US" dirty="0"/>
              <a:t>," 1 910-11 ). Husserl argued at length against "naturalizing" consciousness in psychology or in physics - or, he would have added today, in neuroscience. By contrast, phenomenology was to be a new type of science. </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000" dirty="0"/>
              <a:t>contd</a:t>
            </a:r>
          </a:p>
        </p:txBody>
      </p:sp>
      <p:sp>
        <p:nvSpPr>
          <p:cNvPr id="3" name="Content Placeholder 2"/>
          <p:cNvSpPr>
            <a:spLocks noGrp="1"/>
          </p:cNvSpPr>
          <p:nvPr>
            <p:ph sz="quarter" idx="1"/>
          </p:nvPr>
        </p:nvSpPr>
        <p:spPr/>
        <p:txBody>
          <a:bodyPr/>
          <a:lstStyle/>
          <a:p>
            <a:r>
              <a:rPr lang="en-US" dirty="0"/>
              <a:t>For Husserl,</a:t>
            </a:r>
          </a:p>
          <a:p>
            <a:pPr>
              <a:buNone/>
            </a:pPr>
            <a:r>
              <a:rPr lang="en-US" dirty="0"/>
              <a:t>				</a:t>
            </a:r>
          </a:p>
          <a:p>
            <a:pPr>
              <a:buNone/>
            </a:pPr>
            <a:r>
              <a:rPr lang="en-US" dirty="0"/>
              <a:t>   “With [phenomenological investigation] we meet a science of whose extraordinary extent our contemporaries have as yet no concept; a science.      it s true, of consciousness that is still not psychology; a phenomenology of consciousness as opposed to a natural science about consciousness.” </a:t>
            </a:r>
          </a:p>
          <a:p>
            <a:pPr>
              <a:buNone/>
            </a:pPr>
            <a:r>
              <a:rPr lang="en-US" dirty="0"/>
              <a:t>      			       (Husserl  1910-11/ 1965:91) </a:t>
            </a:r>
          </a:p>
          <a:p>
            <a:pPr>
              <a:buNone/>
            </a:pP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sz="1000" dirty="0"/>
              <a:t>contd</a:t>
            </a:r>
          </a:p>
        </p:txBody>
      </p:sp>
      <p:sp>
        <p:nvSpPr>
          <p:cNvPr id="3" name="Content Placeholder 2"/>
          <p:cNvSpPr>
            <a:spLocks noGrp="1"/>
          </p:cNvSpPr>
          <p:nvPr>
            <p:ph sz="quarter" idx="1"/>
          </p:nvPr>
        </p:nvSpPr>
        <p:spPr/>
        <p:txBody>
          <a:bodyPr/>
          <a:lstStyle/>
          <a:p>
            <a:r>
              <a:rPr lang="en-US" dirty="0"/>
              <a:t>Phenomenology is different from the natural sciences, however, in that the objects of study conscious experiences - are appraised from the perspective of the </a:t>
            </a:r>
            <a:r>
              <a:rPr lang="en-US" dirty="0" err="1"/>
              <a:t>experiencer</a:t>
            </a:r>
            <a:r>
              <a:rPr lang="en-US" dirty="0"/>
              <a:t>, the first-person or subjective point of view. Here the scientist is both the studier and the studied, the subject and the object of investigation.</a:t>
            </a:r>
          </a:p>
          <a:p>
            <a:r>
              <a:rPr lang="en-US" dirty="0"/>
              <a:t> In Husserl's own words, phenomenology is the science of the essence of consciousness (ideas I. §34).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63562"/>
          </a:xfrm>
        </p:spPr>
        <p:txBody>
          <a:bodyPr>
            <a:normAutofit/>
          </a:bodyPr>
          <a:lstStyle/>
          <a:p>
            <a:r>
              <a:rPr lang="en-US" sz="1600" b="1" dirty="0">
                <a:solidFill>
                  <a:schemeClr val="tx1"/>
                </a:solidFill>
              </a:rPr>
              <a:t>The essence of consciousness..</a:t>
            </a:r>
          </a:p>
        </p:txBody>
      </p:sp>
      <p:sp>
        <p:nvSpPr>
          <p:cNvPr id="3" name="Content Placeholder 2"/>
          <p:cNvSpPr>
            <a:spLocks noGrp="1"/>
          </p:cNvSpPr>
          <p:nvPr>
            <p:ph sz="quarter" idx="1"/>
          </p:nvPr>
        </p:nvSpPr>
        <p:spPr>
          <a:xfrm>
            <a:off x="457200" y="1143000"/>
            <a:ext cx="7467600" cy="5330952"/>
          </a:xfrm>
        </p:spPr>
        <p:txBody>
          <a:bodyPr>
            <a:normAutofit lnSpcReduction="10000"/>
          </a:bodyPr>
          <a:lstStyle/>
          <a:p>
            <a:r>
              <a:rPr lang="en-US" dirty="0"/>
              <a:t>First, every experience, or act of consciousness, is conscious: the subject experiences it, or is aware of performing it.</a:t>
            </a:r>
          </a:p>
          <a:p>
            <a:r>
              <a:rPr lang="en-US" dirty="0"/>
              <a:t>Second, every act of consciousness is a consciousness of something in perception I see such-and such, in imagination I imagine such-and-such, in judgement I judge that such-and-such is the case, and so on.</a:t>
            </a:r>
          </a:p>
          <a:p>
            <a:r>
              <a:rPr lang="en-US" dirty="0"/>
              <a:t>This property of consciousness, its being of or about something Husserl called it intentionality.</a:t>
            </a:r>
          </a:p>
          <a:p>
            <a:r>
              <a:rPr lang="en-US" dirty="0"/>
              <a:t>Thus, we say an experience is intentional, or directed (literally, "aimed") toward some object. We also say a mental state or act represents some object, and so intentionality consists in this representational character.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87362"/>
          </a:xfrm>
        </p:spPr>
        <p:txBody>
          <a:bodyPr>
            <a:normAutofit/>
          </a:bodyPr>
          <a:lstStyle/>
          <a:p>
            <a:r>
              <a:rPr lang="en-US" sz="1000" dirty="0"/>
              <a:t>contd</a:t>
            </a:r>
          </a:p>
        </p:txBody>
      </p:sp>
      <p:sp>
        <p:nvSpPr>
          <p:cNvPr id="3" name="Content Placeholder 2"/>
          <p:cNvSpPr>
            <a:spLocks noGrp="1"/>
          </p:cNvSpPr>
          <p:nvPr>
            <p:ph sz="quarter" idx="1"/>
          </p:nvPr>
        </p:nvSpPr>
        <p:spPr>
          <a:xfrm>
            <a:off x="457200" y="1066800"/>
            <a:ext cx="7467600" cy="5407152"/>
          </a:xfrm>
        </p:spPr>
        <p:txBody>
          <a:bodyPr/>
          <a:lstStyle/>
          <a:p>
            <a:r>
              <a:rPr lang="en-US" dirty="0"/>
              <a:t>Husserl allows (correctly) that some experiences are not intentional. When I feel dizzy or nauseous or anxious, my sensation is not of or about anything. But most of our experiences have more structure than that.</a:t>
            </a:r>
          </a:p>
          <a:p>
            <a:r>
              <a:rPr lang="en-US" dirty="0"/>
              <a:t> Most of our experiences take the form of a consciousness-of-something, and all of our experiences in normal human life take their place in a structured, temporal scream of consciousness (to use William James’ apt phrase).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11162"/>
          </a:xfrm>
        </p:spPr>
        <p:txBody>
          <a:bodyPr>
            <a:normAutofit/>
          </a:bodyPr>
          <a:lstStyle/>
          <a:p>
            <a:r>
              <a:rPr lang="en-US" sz="1000" dirty="0"/>
              <a:t>contd</a:t>
            </a:r>
          </a:p>
        </p:txBody>
      </p:sp>
      <p:sp>
        <p:nvSpPr>
          <p:cNvPr id="3" name="Content Placeholder 2"/>
          <p:cNvSpPr>
            <a:spLocks noGrp="1"/>
          </p:cNvSpPr>
          <p:nvPr>
            <p:ph sz="quarter" idx="1"/>
          </p:nvPr>
        </p:nvSpPr>
        <p:spPr>
          <a:xfrm>
            <a:off x="457200" y="914400"/>
            <a:ext cx="7467600" cy="5559552"/>
          </a:xfrm>
        </p:spPr>
        <p:txBody>
          <a:bodyPr>
            <a:normAutofit lnSpcReduction="10000"/>
          </a:bodyPr>
          <a:lstStyle/>
          <a:p>
            <a:r>
              <a:rPr lang="en-US" dirty="0"/>
              <a:t>Thus, in Husserl’s hands, phenomenology- the study of the essence of consciousness as lived - is centrally concerned with structures of intentionality: in perception, imagination, judgment, emotion. evaluation, volition, consciousness of time and space, experience of other people, and so on.</a:t>
            </a:r>
          </a:p>
          <a:p>
            <a:r>
              <a:rPr lang="en-US" dirty="0"/>
              <a:t> So, phenomenology is largely focused on how perception, thought, emotion, and action are directed toward things in the world. How things are intended  in these forms of experience, and thus the meaning things have for us in different forms of experience. Husserl's full theory of intentionality comes into play, accordingly, as the center of the new science of phenomenology. </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87362"/>
          </a:xfrm>
        </p:spPr>
        <p:txBody>
          <a:bodyPr>
            <a:normAutofit fontScale="90000"/>
          </a:bodyPr>
          <a:lstStyle/>
          <a:p>
            <a:r>
              <a:rPr lang="en-US" dirty="0"/>
              <a:t>Phenomenological Description…</a:t>
            </a:r>
          </a:p>
        </p:txBody>
      </p:sp>
      <p:sp>
        <p:nvSpPr>
          <p:cNvPr id="3" name="Content Placeholder 2"/>
          <p:cNvSpPr>
            <a:spLocks noGrp="1"/>
          </p:cNvSpPr>
          <p:nvPr>
            <p:ph sz="quarter" idx="1"/>
          </p:nvPr>
        </p:nvSpPr>
        <p:spPr>
          <a:xfrm>
            <a:off x="457200" y="1143000"/>
            <a:ext cx="7467600" cy="5330952"/>
          </a:xfrm>
        </p:spPr>
        <p:txBody>
          <a:bodyPr/>
          <a:lstStyle/>
          <a:p>
            <a:r>
              <a:rPr lang="en-US" dirty="0"/>
              <a:t>We practice phenomenology, most basically, when we give first-person descriptions of various types of conscious experience. </a:t>
            </a:r>
          </a:p>
          <a:p>
            <a:r>
              <a:rPr lang="en-US" dirty="0"/>
              <a:t>Here are some elementary forms of such descriptions: </a:t>
            </a:r>
          </a:p>
          <a:p>
            <a:pPr>
              <a:buNone/>
            </a:pPr>
            <a:r>
              <a:rPr lang="en-US" dirty="0"/>
              <a:t>          *I see that fishing boat on the edge of the  	fog bank rolling in on the Pacific. </a:t>
            </a:r>
          </a:p>
          <a:p>
            <a:pPr>
              <a:buNone/>
            </a:pPr>
            <a:r>
              <a:rPr lang="en-US" dirty="0"/>
              <a:t>        *I hear that helicopter whirling overhead. </a:t>
            </a:r>
          </a:p>
          <a:p>
            <a:pPr>
              <a:buNone/>
            </a:pPr>
            <a:r>
              <a:rPr lang="en-US" dirty="0"/>
              <a:t>        *I think that the whales are migrating south    	  along the coast.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609600"/>
          </a:xfrm>
        </p:spPr>
        <p:txBody>
          <a:bodyPr>
            <a:normAutofit fontScale="90000"/>
          </a:bodyPr>
          <a:lstStyle/>
          <a:p>
            <a:r>
              <a:rPr lang="en-US" sz="2700" dirty="0"/>
              <a:t>Literary description of Phenomenology</a:t>
            </a:r>
            <a:r>
              <a:rPr lang="en-US" dirty="0"/>
              <a:t>…</a:t>
            </a:r>
          </a:p>
        </p:txBody>
      </p:sp>
      <p:sp>
        <p:nvSpPr>
          <p:cNvPr id="3" name="Content Placeholder 2"/>
          <p:cNvSpPr>
            <a:spLocks noGrp="1"/>
          </p:cNvSpPr>
          <p:nvPr>
            <p:ph sz="quarter" idx="1"/>
          </p:nvPr>
        </p:nvSpPr>
        <p:spPr>
          <a:xfrm>
            <a:off x="457200" y="1219200"/>
            <a:ext cx="7467600" cy="5254752"/>
          </a:xfrm>
        </p:spPr>
        <p:txBody>
          <a:bodyPr>
            <a:normAutofit fontScale="92500" lnSpcReduction="10000"/>
          </a:bodyPr>
          <a:lstStyle/>
          <a:p>
            <a:r>
              <a:rPr lang="en-US" dirty="0"/>
              <a:t>A form of phenomenological description winds its way through Marcel Proust's </a:t>
            </a:r>
            <a:r>
              <a:rPr lang="en-US" i="1" dirty="0"/>
              <a:t>In Search of Lost Time</a:t>
            </a:r>
            <a:r>
              <a:rPr lang="en-US" dirty="0"/>
              <a:t> (published in a series of volumes from 1 913 until after Proust's death in 1922). </a:t>
            </a:r>
          </a:p>
          <a:p>
            <a:r>
              <a:rPr lang="en-US" dirty="0"/>
              <a:t>The writer's perspective is that of a first-person recollection of his experiences, as if projecting himself in memory back into those experiences, in a reflection on their significance. </a:t>
            </a:r>
          </a:p>
          <a:p>
            <a:r>
              <a:rPr lang="en-US" dirty="0"/>
              <a:t>The perspective is suggested by the original French title, A La </a:t>
            </a:r>
            <a:r>
              <a:rPr lang="en-US" dirty="0" err="1"/>
              <a:t>Recherche</a:t>
            </a:r>
            <a:r>
              <a:rPr lang="en-US" dirty="0"/>
              <a:t> du temps </a:t>
            </a:r>
            <a:r>
              <a:rPr lang="en-US" dirty="0" err="1"/>
              <a:t>perdu</a:t>
            </a:r>
            <a:r>
              <a:rPr lang="en-US" dirty="0"/>
              <a:t>: literally, if less poetically, "toward research of times lost," that is, a study of experiences lost in time, but here resurrected in a searching form of recollection. We are transported, as it were, through Proust’s recollection into his own first-person perspective on living those experiences in tines past.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63562"/>
          </a:xfrm>
        </p:spPr>
        <p:txBody>
          <a:bodyPr/>
          <a:lstStyle/>
          <a:p>
            <a:r>
              <a:rPr lang="en-US" dirty="0"/>
              <a:t> Sartre &amp; his </a:t>
            </a:r>
            <a:r>
              <a:rPr lang="en-US" i="1" dirty="0"/>
              <a:t>Nausea</a:t>
            </a:r>
          </a:p>
        </p:txBody>
      </p:sp>
      <p:sp>
        <p:nvSpPr>
          <p:cNvPr id="3" name="Content Placeholder 2"/>
          <p:cNvSpPr>
            <a:spLocks noGrp="1"/>
          </p:cNvSpPr>
          <p:nvPr>
            <p:ph sz="quarter" idx="1"/>
          </p:nvPr>
        </p:nvSpPr>
        <p:spPr>
          <a:xfrm>
            <a:off x="457200" y="1143000"/>
            <a:ext cx="7467600" cy="5330952"/>
          </a:xfrm>
        </p:spPr>
        <p:txBody>
          <a:bodyPr/>
          <a:lstStyle/>
          <a:p>
            <a:r>
              <a:rPr lang="en-US" dirty="0"/>
              <a:t>In the 1930s, Jean-Paul Sartre wrote a novel called </a:t>
            </a:r>
            <a:r>
              <a:rPr lang="en-US" i="1" dirty="0"/>
              <a:t>Nausea </a:t>
            </a:r>
            <a:r>
              <a:rPr lang="en-US" dirty="0"/>
              <a:t>(1938), Written entirely in the first person.</a:t>
            </a:r>
          </a:p>
          <a:p>
            <a:r>
              <a:rPr lang="en-US" dirty="0"/>
              <a:t>It explores the subject's sense of lost freedom and his recovery of his power over his life. This novel was the overture to his philosophy of existentialism, which took Paris (and the world) by storm as the Second World War ended. </a:t>
            </a:r>
          </a:p>
          <a:p>
            <a:r>
              <a:rPr lang="en-US" dirty="0"/>
              <a:t>Early in the book the protagonist has from time to time suffered a strangely disorienting sensation he calls </a:t>
            </a:r>
            <a:r>
              <a:rPr lang="en-US" i="1" dirty="0"/>
              <a:t>Nausea</a:t>
            </a:r>
            <a:r>
              <a:rPr lang="en-US" dirty="0"/>
              <a:t>, a sensation lie will later associate with his losing the power to give meaning to things.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63562"/>
          </a:xfrm>
        </p:spPr>
        <p:txBody>
          <a:bodyPr/>
          <a:lstStyle/>
          <a:p>
            <a:r>
              <a:rPr lang="en-US" dirty="0"/>
              <a:t>Methods…</a:t>
            </a:r>
          </a:p>
        </p:txBody>
      </p:sp>
      <p:sp>
        <p:nvSpPr>
          <p:cNvPr id="3" name="Content Placeholder 2"/>
          <p:cNvSpPr>
            <a:spLocks noGrp="1"/>
          </p:cNvSpPr>
          <p:nvPr>
            <p:ph sz="quarter" idx="1"/>
          </p:nvPr>
        </p:nvSpPr>
        <p:spPr>
          <a:xfrm>
            <a:off x="457200" y="1143000"/>
            <a:ext cx="7467600" cy="5330952"/>
          </a:xfrm>
        </p:spPr>
        <p:txBody>
          <a:bodyPr/>
          <a:lstStyle/>
          <a:p>
            <a:endParaRPr lang="en-US" dirty="0"/>
          </a:p>
          <a:p>
            <a:r>
              <a:rPr lang="en-US" dirty="0"/>
              <a:t>So we found that, we practice phenomenology in many guises, as we find in Proust and in Sartre and already in everyday life. </a:t>
            </a:r>
          </a:p>
          <a:p>
            <a:r>
              <a:rPr lang="en-US" dirty="0"/>
              <a:t>Husserl wanted to develop the practice of phenomenology into a proper science. And to that end he developed a methodology intended to ground the new science much as Galileo and Newton had developed the outlines of what we today call the empirical scientific method.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87362"/>
          </a:xfrm>
        </p:spPr>
        <p:txBody>
          <a:bodyPr>
            <a:normAutofit/>
          </a:bodyPr>
          <a:lstStyle/>
          <a:p>
            <a:r>
              <a:rPr lang="en-US" sz="1400" b="1" dirty="0">
                <a:solidFill>
                  <a:schemeClr val="tx1"/>
                </a:solidFill>
              </a:rPr>
              <a:t>     Husserl's Methods…</a:t>
            </a:r>
          </a:p>
        </p:txBody>
      </p:sp>
      <p:sp>
        <p:nvSpPr>
          <p:cNvPr id="3" name="Content Placeholder 2"/>
          <p:cNvSpPr>
            <a:spLocks noGrp="1"/>
          </p:cNvSpPr>
          <p:nvPr>
            <p:ph sz="quarter" idx="1"/>
          </p:nvPr>
        </p:nvSpPr>
        <p:spPr>
          <a:xfrm>
            <a:off x="457200" y="1143000"/>
            <a:ext cx="7467600" cy="5330952"/>
          </a:xfrm>
        </p:spPr>
        <p:txBody>
          <a:bodyPr/>
          <a:lstStyle/>
          <a:p>
            <a:r>
              <a:rPr lang="en-US" dirty="0"/>
              <a:t>Husserl's method for phenomenology is a special type of first-person reflection on experience in which we develop phenomenological descriptions of key forms of consciousness. </a:t>
            </a:r>
          </a:p>
          <a:p>
            <a:r>
              <a:rPr lang="en-US" dirty="0"/>
              <a:t>I am to “bracket” the question of the existence of the object I am currently seeing (or desiring or thinking about), and so I am to turn my attention instead to my </a:t>
            </a:r>
            <a:r>
              <a:rPr lang="en-US" i="1" dirty="0"/>
              <a:t>consciousness</a:t>
            </a:r>
            <a:r>
              <a:rPr lang="en-US" dirty="0"/>
              <a:t> of that object, to the way I am experiencing it, proceeding to a phenomenological description of this form of experience.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11162"/>
          </a:xfrm>
        </p:spPr>
        <p:txBody>
          <a:bodyPr>
            <a:normAutofit fontScale="90000"/>
          </a:bodyPr>
          <a:lstStyle/>
          <a:p>
            <a:r>
              <a:rPr lang="en-US" dirty="0"/>
              <a:t>  </a:t>
            </a:r>
            <a:r>
              <a:rPr lang="en-US" sz="1100" dirty="0"/>
              <a:t>contd</a:t>
            </a:r>
          </a:p>
        </p:txBody>
      </p:sp>
      <p:sp>
        <p:nvSpPr>
          <p:cNvPr id="3" name="Content Placeholder 2"/>
          <p:cNvSpPr>
            <a:spLocks noGrp="1"/>
          </p:cNvSpPr>
          <p:nvPr>
            <p:ph sz="quarter" idx="1"/>
          </p:nvPr>
        </p:nvSpPr>
        <p:spPr>
          <a:xfrm>
            <a:off x="457200" y="990600"/>
            <a:ext cx="7467600" cy="5483352"/>
          </a:xfrm>
        </p:spPr>
        <p:txBody>
          <a:bodyPr>
            <a:normAutofit lnSpcReduction="10000"/>
          </a:bodyPr>
          <a:lstStyle/>
          <a:p>
            <a:r>
              <a:rPr lang="en-US" dirty="0"/>
              <a:t>In some future time we might have a "virtual reality" machine that produces it, one's brain any specified form of conscious experience. We could call this a phenomenology machine. (The objects of consciousness would be virtual, but the experiences would be real.) </a:t>
            </a:r>
          </a:p>
          <a:p>
            <a:r>
              <a:rPr lang="en-US" dirty="0"/>
              <a:t>When I don such a headset, it causes appropriate neural activities to unfold in my brain and therewith I have art experience of a given type: I am conscious of this or that. I see various objects, feel various emotions, and experience myself performing various bodily actions as if of my own volition. Such a machine is the sewn of current science fiction, notably in the popular movie The Matrix (1999).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457200"/>
          </a:xfrm>
        </p:spPr>
        <p:txBody>
          <a:bodyPr>
            <a:normAutofit/>
          </a:bodyPr>
          <a:lstStyle/>
          <a:p>
            <a:r>
              <a:rPr lang="en-US" sz="1400" b="1" dirty="0">
                <a:solidFill>
                  <a:schemeClr val="tx1"/>
                </a:solidFill>
                <a:latin typeface="Andalus"/>
              </a:rPr>
              <a:t>                                                   shot from the movie </a:t>
            </a:r>
            <a:r>
              <a:rPr lang="en-US" sz="1400" b="1" i="1" dirty="0">
                <a:solidFill>
                  <a:schemeClr val="tx1"/>
                </a:solidFill>
                <a:latin typeface="Andalus"/>
              </a:rPr>
              <a:t>Matrix…</a:t>
            </a:r>
            <a:endParaRPr lang="en-US" sz="1400" dirty="0"/>
          </a:p>
        </p:txBody>
      </p:sp>
      <p:pic>
        <p:nvPicPr>
          <p:cNvPr id="4" name="Content Placeholder 3" descr="http://www.fakesteve.net/wp-content/uploads/2010/06/photo_movieMatrix-quoteSpoon.jpeg"/>
          <p:cNvPicPr>
            <a:picLocks noGrp="1"/>
          </p:cNvPicPr>
          <p:nvPr>
            <p:ph sz="quarter" idx="1"/>
          </p:nvPr>
        </p:nvPicPr>
        <p:blipFill>
          <a:blip r:embed="rId2"/>
          <a:srcRect/>
          <a:stretch>
            <a:fillRect/>
          </a:stretch>
        </p:blipFill>
        <p:spPr bwMode="auto">
          <a:xfrm>
            <a:off x="457200" y="533400"/>
            <a:ext cx="8001000" cy="60960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11162"/>
          </a:xfrm>
        </p:spPr>
        <p:txBody>
          <a:bodyPr>
            <a:normAutofit/>
          </a:bodyPr>
          <a:lstStyle/>
          <a:p>
            <a:r>
              <a:rPr lang="en-US" sz="1000" dirty="0"/>
              <a:t>contd</a:t>
            </a:r>
          </a:p>
        </p:txBody>
      </p:sp>
      <p:sp>
        <p:nvSpPr>
          <p:cNvPr id="3" name="Content Placeholder 2"/>
          <p:cNvSpPr>
            <a:spLocks noGrp="1"/>
          </p:cNvSpPr>
          <p:nvPr>
            <p:ph sz="quarter" idx="1"/>
          </p:nvPr>
        </p:nvSpPr>
        <p:spPr>
          <a:xfrm>
            <a:off x="457200" y="1066800"/>
            <a:ext cx="7467600" cy="5407152"/>
          </a:xfrm>
        </p:spPr>
        <p:txBody>
          <a:bodyPr>
            <a:normAutofit lnSpcReduction="10000"/>
          </a:bodyPr>
          <a:lstStyle/>
          <a:p>
            <a:r>
              <a:rPr lang="en-US" dirty="0"/>
              <a:t> If plugged into such an experience-inducing machine, I could then practice phenomenology in a new way. After experiencing a certain form (if consciousness induced by the machine, I would then reflect on my experience with that form. I would not need to construct phenomenological descriptions in words (like those offered earlier). 1 could instead ask my fellow </a:t>
            </a:r>
            <a:r>
              <a:rPr lang="en-US" dirty="0" err="1"/>
              <a:t>phenomenologists</a:t>
            </a:r>
            <a:r>
              <a:rPr lang="en-US" dirty="0"/>
              <a:t> to don the headset and, at the right time, instruct them to attend to "that" form of experience. We then would proceed to develop theoretical models of the structure of that form of experience, much as a physicist develops theoretical models of an indicated form of physical process such as gravitation.</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000" dirty="0"/>
              <a:t>Contd</a:t>
            </a:r>
          </a:p>
        </p:txBody>
      </p:sp>
      <p:sp>
        <p:nvSpPr>
          <p:cNvPr id="3" name="Content Placeholder 2"/>
          <p:cNvSpPr>
            <a:spLocks noGrp="1"/>
          </p:cNvSpPr>
          <p:nvPr>
            <p:ph sz="quarter" idx="1"/>
          </p:nvPr>
        </p:nvSpPr>
        <p:spPr/>
        <p:txBody>
          <a:bodyPr>
            <a:normAutofit/>
          </a:bodyPr>
          <a:lstStyle/>
          <a:p>
            <a:r>
              <a:rPr lang="en-US" sz="2800" dirty="0"/>
              <a:t>To be sure, experience far outruns language. The word "red" can indicate the color of a rose, as we experience the hue, only if we know both the experience and the language.</a:t>
            </a:r>
          </a:p>
          <a:p>
            <a:r>
              <a:rPr lang="en-US" sz="2800" dirty="0"/>
              <a:t> Given our prior range of experience and command of language, we can develop phenomenological  descriptions.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000" dirty="0"/>
              <a:t>contd</a:t>
            </a:r>
          </a:p>
        </p:txBody>
      </p:sp>
      <p:sp>
        <p:nvSpPr>
          <p:cNvPr id="3" name="Content Placeholder 2"/>
          <p:cNvSpPr>
            <a:spLocks noGrp="1"/>
          </p:cNvSpPr>
          <p:nvPr>
            <p:ph sz="quarter" idx="1"/>
          </p:nvPr>
        </p:nvSpPr>
        <p:spPr/>
        <p:txBody>
          <a:bodyPr/>
          <a:lstStyle/>
          <a:p>
            <a:endParaRPr lang="en-US" dirty="0"/>
          </a:p>
          <a:p>
            <a:endParaRPr lang="en-US" dirty="0"/>
          </a:p>
          <a:p>
            <a:r>
              <a:rPr lang="en-US" dirty="0"/>
              <a:t>On the formal side, we can study the logic of phenomenological descriptions, looking even to mathematical logic for studies of sentences like "I see that tree" or "I think that Freud suffered." </a:t>
            </a:r>
          </a:p>
          <a:p>
            <a:r>
              <a:rPr lang="en-US" dirty="0"/>
              <a:t>On the literary or even poetic side, we can study the uses of- language in descriptions of experience by Marcel Proust or jean-Paul Sartre (as earlier).</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000" dirty="0"/>
              <a:t>contd</a:t>
            </a:r>
          </a:p>
        </p:txBody>
      </p:sp>
      <p:sp>
        <p:nvSpPr>
          <p:cNvPr id="3" name="Content Placeholder 2"/>
          <p:cNvSpPr>
            <a:spLocks noGrp="1"/>
          </p:cNvSpPr>
          <p:nvPr>
            <p:ph sz="quarter" idx="1"/>
          </p:nvPr>
        </p:nvSpPr>
        <p:spPr/>
        <p:txBody>
          <a:bodyPr/>
          <a:lstStyle/>
          <a:p>
            <a:r>
              <a:rPr lang="en-US" dirty="0"/>
              <a:t>Even we can follow the quasi poetic analyses  of language  used  by Martin Heidegger in characterizing our everyday activities, or we can pursue the impressionistic accounts of bodily experience we find in Maurice </a:t>
            </a:r>
            <a:r>
              <a:rPr lang="en-US" dirty="0" err="1"/>
              <a:t>Merleau-Ponty's</a:t>
            </a:r>
            <a:r>
              <a:rPr lang="en-US" dirty="0"/>
              <a:t> analyses of perception. </a:t>
            </a:r>
          </a:p>
          <a:p>
            <a:r>
              <a:rPr lang="en-US" dirty="0"/>
              <a:t>Both forms of language the more formal or mathematical and the more literary or artistic are reflected in Husserl's pursuit of phenomenology, as Husserl turned from mathematics to a philosophical theory of experience in everyday life. </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buNone/>
            </a:pPr>
            <a:r>
              <a:rPr lang="en-US" sz="6000" dirty="0"/>
              <a:t>                             			  </a:t>
            </a:r>
            <a:r>
              <a:rPr lang="en-US" sz="6000" dirty="0">
                <a:solidFill>
                  <a:srgbClr val="92D050"/>
                </a:solidFill>
              </a:rPr>
              <a:t>THANK</a:t>
            </a:r>
          </a:p>
          <a:p>
            <a:pPr>
              <a:buNone/>
            </a:pPr>
            <a:r>
              <a:rPr lang="en-US" sz="6000" dirty="0">
                <a:solidFill>
                  <a:srgbClr val="92D050"/>
                </a:solidFill>
              </a:rPr>
              <a:t>             YOU</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354</TotalTime>
  <Words>3335</Words>
  <Application>Microsoft Macintosh PowerPoint</Application>
  <PresentationFormat>On-screen Show (4:3)</PresentationFormat>
  <Paragraphs>169</Paragraphs>
  <Slides>41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Andalus</vt:lpstr>
      <vt:lpstr>Century Schoolbook</vt:lpstr>
      <vt:lpstr>Comic Sans MS</vt:lpstr>
      <vt:lpstr>Wingdings</vt:lpstr>
      <vt:lpstr>Wingdings 2</vt:lpstr>
      <vt:lpstr>Oriel</vt:lpstr>
      <vt:lpstr>  Edmund Husserl </vt:lpstr>
      <vt:lpstr>                     Introduction…</vt:lpstr>
      <vt:lpstr>    contd…</vt:lpstr>
      <vt:lpstr>                The early philosophers….</vt:lpstr>
      <vt:lpstr>                         Life &amp; Work..</vt:lpstr>
      <vt:lpstr>      Contd…</vt:lpstr>
      <vt:lpstr>                                 Later thinkers.. </vt:lpstr>
      <vt:lpstr>                                 Husserl..</vt:lpstr>
      <vt:lpstr>   contd…</vt:lpstr>
      <vt:lpstr> contd…</vt:lpstr>
      <vt:lpstr>  Contd</vt:lpstr>
      <vt:lpstr>        contd</vt:lpstr>
      <vt:lpstr>  contd</vt:lpstr>
      <vt:lpstr>                The new science of conscious experience</vt:lpstr>
      <vt:lpstr>                  What is phenomenology?</vt:lpstr>
      <vt:lpstr>contd</vt:lpstr>
      <vt:lpstr>  contd</vt:lpstr>
      <vt:lpstr>contd</vt:lpstr>
      <vt:lpstr>     Neuroscience and phenomenology</vt:lpstr>
      <vt:lpstr>  contd</vt:lpstr>
      <vt:lpstr>     Husserl and phenomenology..</vt:lpstr>
      <vt:lpstr>contd</vt:lpstr>
      <vt:lpstr>contd</vt:lpstr>
      <vt:lpstr>contd</vt:lpstr>
      <vt:lpstr>contd</vt:lpstr>
      <vt:lpstr> contd</vt:lpstr>
      <vt:lpstr>The essence of consciousness..</vt:lpstr>
      <vt:lpstr>contd</vt:lpstr>
      <vt:lpstr>contd</vt:lpstr>
      <vt:lpstr>Phenomenological Description…</vt:lpstr>
      <vt:lpstr>Literary description of Phenomenology…</vt:lpstr>
      <vt:lpstr> Sartre &amp; his Nausea</vt:lpstr>
      <vt:lpstr>Methods…</vt:lpstr>
      <vt:lpstr>     Husserl's Methods…</vt:lpstr>
      <vt:lpstr>  contd</vt:lpstr>
      <vt:lpstr>                                                   shot from the movie Matrix…</vt:lpstr>
      <vt:lpstr>contd</vt:lpstr>
      <vt:lpstr>Contd</vt:lpstr>
      <vt:lpstr>contd</vt:lpstr>
      <vt:lpstr>contd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Microsoft Office User</cp:lastModifiedBy>
  <cp:revision>78</cp:revision>
  <dcterms:created xsi:type="dcterms:W3CDTF">2012-01-29T16:19:34Z</dcterms:created>
  <dcterms:modified xsi:type="dcterms:W3CDTF">2026-04-11T08:05:27Z</dcterms:modified>
</cp:coreProperties>
</file>