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5"/>
  </p:normalViewPr>
  <p:slideViewPr>
    <p:cSldViewPr>
      <p:cViewPr varScale="1">
        <p:scale>
          <a:sx n="122" d="100"/>
          <a:sy n="122" d="100"/>
        </p:scale>
        <p:origin x="136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67084DE7-9F1A-4658-9533-C29CC317B8C2}" type="datetimeFigureOut">
              <a:rPr lang="en-US" smtClean="0"/>
              <a:t>4/11/26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D4345E4-9DD2-4453-B9FD-7580A1C0AD97}"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7084DE7-9F1A-4658-9533-C29CC317B8C2}" type="datetimeFigureOut">
              <a:rPr lang="en-US" smtClean="0"/>
              <a:t>4/11/26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345E4-9DD2-4453-B9FD-7580A1C0AD9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7084DE7-9F1A-4658-9533-C29CC317B8C2}" type="datetimeFigureOut">
              <a:rPr lang="en-US" smtClean="0"/>
              <a:t>4/11/26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D4345E4-9DD2-4453-B9FD-7580A1C0AD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7084DE7-9F1A-4658-9533-C29CC317B8C2}" type="datetimeFigureOut">
              <a:rPr lang="en-US" smtClean="0"/>
              <a:t>4/11/26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4345E4-9DD2-4453-B9FD-7580A1C0AD9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7084DE7-9F1A-4658-9533-C29CC317B8C2}" type="datetimeFigureOut">
              <a:rPr lang="en-US" smtClean="0"/>
              <a:t>4/11/26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4345E4-9DD2-4453-B9FD-7580A1C0AD9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7084DE7-9F1A-4658-9533-C29CC317B8C2}" type="datetimeFigureOut">
              <a:rPr lang="en-US" smtClean="0"/>
              <a:t>4/11/26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4345E4-9DD2-4453-B9FD-7580A1C0AD9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084DE7-9F1A-4658-9533-C29CC317B8C2}" type="datetimeFigureOut">
              <a:rPr lang="en-US" smtClean="0"/>
              <a:t>4/11/26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4345E4-9DD2-4453-B9FD-7580A1C0AD9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7084DE7-9F1A-4658-9533-C29CC317B8C2}" type="datetimeFigureOut">
              <a:rPr lang="en-US" smtClean="0"/>
              <a:t>4/11/26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4345E4-9DD2-4453-B9FD-7580A1C0AD9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7084DE7-9F1A-4658-9533-C29CC317B8C2}" type="datetimeFigureOut">
              <a:rPr lang="en-US" smtClean="0"/>
              <a:t>4/11/26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4345E4-9DD2-4453-B9FD-7580A1C0AD9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7084DE7-9F1A-4658-9533-C29CC317B8C2}" type="datetimeFigureOut">
              <a:rPr lang="en-US" smtClean="0"/>
              <a:t>4/11/26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345E4-9DD2-4453-B9FD-7580A1C0AD9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7084DE7-9F1A-4658-9533-C29CC317B8C2}" type="datetimeFigureOut">
              <a:rPr lang="en-US" smtClean="0"/>
              <a:t>4/11/26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345E4-9DD2-4453-B9FD-7580A1C0AD9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7084DE7-9F1A-4658-9533-C29CC317B8C2}" type="datetimeFigureOut">
              <a:rPr lang="en-US" smtClean="0"/>
              <a:t>4/11/26</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D4345E4-9DD2-4453-B9FD-7580A1C0AD97}"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hubpages.com/_capstone/hub/socrate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hubpages.com/_capstone/hub/aristotle" TargetMode="External"/><Relationship Id="rId2" Type="http://schemas.openxmlformats.org/officeDocument/2006/relationships/hyperlink" Target="http://hubpages.com/_capstone/hub/democritus" TargetMode="External"/><Relationship Id="rId1" Type="http://schemas.openxmlformats.org/officeDocument/2006/relationships/slideLayout" Target="../slideLayouts/slideLayout2.xml"/><Relationship Id="rId4" Type="http://schemas.openxmlformats.org/officeDocument/2006/relationships/hyperlink" Target="http://hubpages.com/_capstone/hub/empedoc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371600"/>
            <a:ext cx="7959970" cy="1219200"/>
          </a:xfrm>
        </p:spPr>
        <p:txBody>
          <a:bodyPr>
            <a:normAutofit/>
          </a:bodyPr>
          <a:lstStyle/>
          <a:p>
            <a:r>
              <a:rPr lang="en-US" dirty="0">
                <a:latin typeface="Bauhaus 93" pitchFamily="82" charset="0"/>
              </a:rPr>
              <a:t>Early Greek philosophy </a:t>
            </a:r>
          </a:p>
        </p:txBody>
      </p:sp>
      <p:sp>
        <p:nvSpPr>
          <p:cNvPr id="3" name="Subtitle 2"/>
          <p:cNvSpPr>
            <a:spLocks noGrp="1"/>
          </p:cNvSpPr>
          <p:nvPr>
            <p:ph type="subTitle" idx="1"/>
          </p:nvPr>
        </p:nvSpPr>
        <p:spPr/>
        <p:txBody>
          <a:bodyPr>
            <a:normAutofit fontScale="92500"/>
          </a:bodyPr>
          <a:lstStyle/>
          <a:p>
            <a:r>
              <a:rPr lang="en-US" sz="4000" dirty="0">
                <a:latin typeface="Algerian" pitchFamily="82" charset="0"/>
              </a:rPr>
              <a:t>Lesson 1</a:t>
            </a:r>
          </a:p>
          <a:p>
            <a:r>
              <a:rPr lang="en-US" sz="4000" dirty="0">
                <a:latin typeface="Algerian" pitchFamily="82" charset="0"/>
              </a:rPr>
              <a:t>Thales and Anaxagoras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THALES</a:t>
            </a:r>
          </a:p>
        </p:txBody>
      </p:sp>
      <p:pic>
        <p:nvPicPr>
          <p:cNvPr id="4" name="Content Placeholder 3" descr="Thales"/>
          <p:cNvPicPr>
            <a:picLocks noGrp="1"/>
          </p:cNvPicPr>
          <p:nvPr>
            <p:ph idx="1"/>
          </p:nvPr>
        </p:nvPicPr>
        <p:blipFill>
          <a:blip r:embed="rId2"/>
          <a:srcRect/>
          <a:stretch>
            <a:fillRect/>
          </a:stretch>
        </p:blipFill>
        <p:spPr bwMode="auto">
          <a:xfrm>
            <a:off x="228600" y="1524000"/>
            <a:ext cx="4267200" cy="4953000"/>
          </a:xfrm>
          <a:prstGeom prst="rect">
            <a:avLst/>
          </a:prstGeom>
          <a:noFill/>
          <a:ln w="9525">
            <a:noFill/>
            <a:miter lim="800000"/>
            <a:headEnd/>
            <a:tailEnd/>
          </a:ln>
        </p:spPr>
      </p:pic>
      <p:pic>
        <p:nvPicPr>
          <p:cNvPr id="5" name="Picture 4" descr="Thales of Miletus"/>
          <p:cNvPicPr/>
          <p:nvPr/>
        </p:nvPicPr>
        <p:blipFill>
          <a:blip r:embed="rId3"/>
          <a:srcRect/>
          <a:stretch>
            <a:fillRect/>
          </a:stretch>
        </p:blipFill>
        <p:spPr bwMode="auto">
          <a:xfrm>
            <a:off x="4876800" y="1524000"/>
            <a:ext cx="4114800" cy="4953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 philosophy</a:t>
            </a:r>
          </a:p>
        </p:txBody>
      </p:sp>
      <p:sp>
        <p:nvSpPr>
          <p:cNvPr id="3" name="Content Placeholder 2"/>
          <p:cNvSpPr>
            <a:spLocks noGrp="1"/>
          </p:cNvSpPr>
          <p:nvPr>
            <p:ph idx="1"/>
          </p:nvPr>
        </p:nvSpPr>
        <p:spPr/>
        <p:txBody>
          <a:bodyPr/>
          <a:lstStyle/>
          <a:p>
            <a:r>
              <a:rPr lang="en-US" dirty="0"/>
              <a:t>Thales of Miletus (ca. 635 BC-543 BC), also known as Thales the Milesian, was a pre-Socratic Greek philosopher and one of the Seven Sages of Greece. Many regard him as the first philosopher in the Greek tradition as well as the father of science.</a:t>
            </a:r>
          </a:p>
          <a:p>
            <a:r>
              <a:rPr lang="en-US" dirty="0"/>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a:t>
            </a:r>
          </a:p>
        </p:txBody>
      </p:sp>
      <p:sp>
        <p:nvSpPr>
          <p:cNvPr id="3" name="Content Placeholder 2"/>
          <p:cNvSpPr>
            <a:spLocks noGrp="1"/>
          </p:cNvSpPr>
          <p:nvPr>
            <p:ph idx="1"/>
          </p:nvPr>
        </p:nvSpPr>
        <p:spPr/>
        <p:txBody>
          <a:bodyPr>
            <a:normAutofit fontScale="85000" lnSpcReduction="20000"/>
          </a:bodyPr>
          <a:lstStyle/>
          <a:p>
            <a:r>
              <a:rPr lang="en-US" dirty="0"/>
              <a:t>Try to picture the early Greek civilization around 600 BC. Imagine yourself in a flourishing commercial town at the sunny coast of Ionia. The Greeks traded intensively with each other and with surrounding nations, thus many Greek city states accumulated considerable wealth and with it came art, science, and philosophy. However, there was trouble. The political climate was afflicting as a consequence of slavery and mercantilism. Greek cities were often ruled by ruthless tyrants - landowning aristocrats and superrich merchants who gave little importance to ethical considerations. Around 585 BC there lived a man in Miletus whose name was Thales, one of the Seven Wise men of Greece</a:t>
            </a:r>
          </a:p>
          <a:p>
            <a:r>
              <a:rPr lang="en-US" dirty="0"/>
              <a: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a:t>
            </a:r>
          </a:p>
        </p:txBody>
      </p:sp>
      <p:sp>
        <p:nvSpPr>
          <p:cNvPr id="3" name="Content Placeholder 2"/>
          <p:cNvSpPr>
            <a:spLocks noGrp="1"/>
          </p:cNvSpPr>
          <p:nvPr>
            <p:ph idx="1"/>
          </p:nvPr>
        </p:nvSpPr>
        <p:spPr/>
        <p:txBody>
          <a:bodyPr>
            <a:normAutofit/>
          </a:bodyPr>
          <a:lstStyle/>
          <a:p>
            <a:r>
              <a:rPr lang="en-US" dirty="0"/>
              <a:t>The well-traveled Ionians had many dealings with Egypt and Babylon, and Thales may have studied in Egypt as a young man. In any event, Thales almost certainly had exposure to Egyptian mythology, astronomy, and mathematics, as well as to other traditions alien to the Homeric traditions of Greece. Perhaps because of this his inquiries into the nature of things took him beyond traditional mythology.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a:t>
            </a:r>
          </a:p>
        </p:txBody>
      </p:sp>
      <p:sp>
        <p:nvSpPr>
          <p:cNvPr id="3" name="Content Placeholder 2"/>
          <p:cNvSpPr>
            <a:spLocks noGrp="1"/>
          </p:cNvSpPr>
          <p:nvPr>
            <p:ph idx="1"/>
          </p:nvPr>
        </p:nvSpPr>
        <p:spPr/>
        <p:txBody>
          <a:bodyPr/>
          <a:lstStyle/>
          <a:p>
            <a:r>
              <a:rPr lang="en-US" dirty="0"/>
              <a:t>Thales had traveled to Egypt to study the science of geometry. Somehow he must have refined the Egyptian methods, because when he came back to Miletus he surprised his contemporaries with his unusual mathematical abilities. His is said to have measured the Egyptian pyramids and to have calculated the distance from shore of ships at sea using his knowledge of geometry.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a:t>
            </a:r>
          </a:p>
        </p:txBody>
      </p:sp>
      <p:sp>
        <p:nvSpPr>
          <p:cNvPr id="3" name="Content Placeholder 2"/>
          <p:cNvSpPr>
            <a:spLocks noGrp="1"/>
          </p:cNvSpPr>
          <p:nvPr>
            <p:ph idx="1"/>
          </p:nvPr>
        </p:nvSpPr>
        <p:spPr/>
        <p:txBody>
          <a:bodyPr/>
          <a:lstStyle/>
          <a:p>
            <a:r>
              <a:rPr lang="en-US" dirty="0"/>
              <a:t>Thales calculated the distance of a ship at sea from observations taken on two points on land and he knew how to determine the height of a pyramid from the length of its shadow. He became famous for predicting an eclipse in 585 BC. In spite of his wisdom, Thales was a poor man. The inhabitants of Miletus ridiculed Thales.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a:t>
            </a:r>
          </a:p>
        </p:txBody>
      </p:sp>
      <p:sp>
        <p:nvSpPr>
          <p:cNvPr id="3" name="Content Placeholder 2"/>
          <p:cNvSpPr>
            <a:spLocks noGrp="1"/>
          </p:cNvSpPr>
          <p:nvPr>
            <p:ph idx="1"/>
          </p:nvPr>
        </p:nvSpPr>
        <p:spPr/>
        <p:txBody>
          <a:bodyPr>
            <a:normAutofit fontScale="92500" lnSpcReduction="20000"/>
          </a:bodyPr>
          <a:lstStyle/>
          <a:p>
            <a:r>
              <a:rPr lang="en-US" dirty="0"/>
              <a:t> </a:t>
            </a:r>
          </a:p>
          <a:p>
            <a:r>
              <a:rPr lang="en-US" dirty="0"/>
              <a:t>Thales was a poor man. The inhabitants of Miletus ridiculed Thales for his philosophy and asked him what his wisdom is good for if it can't pay the rent. "He was reproached for his poverty, which was supposed to show that philosophy is of no use. According to the story, he knew by his skills in the stars while it was yet winter that there would be a great harvest of olives in the coming year; so, having a little money, he gave deposits for the use of all olive-presses in Chios and Miletus, which he hired at a low price because no one bid against him.</a:t>
            </a:r>
          </a:p>
          <a:p>
            <a:endParaRPr lang="en-US"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a:t>
            </a:r>
          </a:p>
        </p:txBody>
      </p:sp>
      <p:sp>
        <p:nvSpPr>
          <p:cNvPr id="3" name="Content Placeholder 2"/>
          <p:cNvSpPr>
            <a:spLocks noGrp="1"/>
          </p:cNvSpPr>
          <p:nvPr>
            <p:ph idx="1"/>
          </p:nvPr>
        </p:nvSpPr>
        <p:spPr/>
        <p:txBody>
          <a:bodyPr/>
          <a:lstStyle/>
          <a:p>
            <a:r>
              <a:rPr lang="en-US" dirty="0"/>
              <a:t>When the harvest time came, and many were wanted all at once and of a sudden, he let them out at any rate which he pleased, and made a quantity of money. Thus he showed the world that philosophers can be rich if they like, but that their ambition is of another sort." [from "Politics", Aristotle]</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a:t>
            </a:r>
          </a:p>
        </p:txBody>
      </p:sp>
      <p:sp>
        <p:nvSpPr>
          <p:cNvPr id="3" name="Content Placeholder 2"/>
          <p:cNvSpPr>
            <a:spLocks noGrp="1"/>
          </p:cNvSpPr>
          <p:nvPr>
            <p:ph idx="1"/>
          </p:nvPr>
        </p:nvSpPr>
        <p:spPr/>
        <p:txBody>
          <a:bodyPr>
            <a:normAutofit lnSpcReduction="10000"/>
          </a:bodyPr>
          <a:lstStyle/>
          <a:p>
            <a:r>
              <a:rPr lang="en-US" dirty="0"/>
              <a:t>Thales was a mathematician rather than a philosopher, but in antiquity there was no differentiation between the natural sciences and philosophy; instead, mathematics, philosophy and science were closely related in the works of the early Greek philosophers. He also predicted an eclipse of the sun. In geometry Thales has been credited with the discovery of five theorems like the one that a triangle inscribed in a semicircle has a right angle.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a:t>
            </a:r>
          </a:p>
        </p:txBody>
      </p:sp>
      <p:pic>
        <p:nvPicPr>
          <p:cNvPr id="4" name="Content Placeholder 3" descr="Thales Theorem"/>
          <p:cNvPicPr>
            <a:picLocks noGrp="1"/>
          </p:cNvPicPr>
          <p:nvPr>
            <p:ph idx="1"/>
          </p:nvPr>
        </p:nvPicPr>
        <p:blipFill>
          <a:blip r:embed="rId2"/>
          <a:srcRect/>
          <a:stretch>
            <a:fillRect/>
          </a:stretch>
        </p:blipFill>
        <p:spPr bwMode="auto">
          <a:xfrm>
            <a:off x="5638800" y="1600200"/>
            <a:ext cx="3886200" cy="1905000"/>
          </a:xfrm>
          <a:prstGeom prst="rect">
            <a:avLst/>
          </a:prstGeom>
          <a:noFill/>
          <a:ln w="9525">
            <a:noFill/>
            <a:miter lim="800000"/>
            <a:headEnd/>
            <a:tailEnd/>
          </a:ln>
        </p:spPr>
      </p:pic>
      <p:sp>
        <p:nvSpPr>
          <p:cNvPr id="8" name="Rectangle 7"/>
          <p:cNvSpPr/>
          <p:nvPr/>
        </p:nvSpPr>
        <p:spPr>
          <a:xfrm>
            <a:off x="381000" y="2286000"/>
            <a:ext cx="5105400" cy="1754326"/>
          </a:xfrm>
          <a:prstGeom prst="rect">
            <a:avLst/>
          </a:prstGeom>
        </p:spPr>
        <p:txBody>
          <a:bodyPr wrap="square">
            <a:spAutoFit/>
          </a:bodyPr>
          <a:lstStyle/>
          <a:p>
            <a:r>
              <a:rPr lang="en-US" dirty="0"/>
              <a:t>Most people remember Thales for his famous theorem about right angles that says: A triangle inscribed in a semicircle has a right angle (see figure on the left). Although this might seem a simple observation, Thales was the first one who stated it and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thus started what is now generally known as "deductive science", the process of deriving suppositions and mathematical statements from observation by means of logic. Circles and angles were not the only objects Thales was concerned with. Purportedly he also studied magnetism and electrostatic effects, however, since none of his own works has survived, we don't know what he may have found out about them</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Thales was surely an exceptional man, but he was not the only thinker in ancient Greece whose thoughts were ahead of his time. For instance, the idea that all forms of substances can be reduced to a few elements and that every form of matter are made of these elements, is essentially Greek, and was conceived around the time of Thales.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Thales stated that the origin of all matter is water. Although this sounds a bit odd, there may be some truth in it. As we know today, the largest constituent of the universe is hydrogen, which makes two of the three atoms in water (H2O). The missing oxygen atom was added later when our planet formed. Scientists believe that liquid water is prerequisite to life, and we know with certainty that the first life forms flourished in the oceans, so water is indeed a primordial substance.</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 Greeks also anticipated a crude version of the concept of modern thermodynamics. Anaximander (546 BC), a Milesian citizen who lived after Thales, expressed the following thought: The elements (air, water earth and fire) are in opposition to each other, each perpetually seeking to increase itself in quantity. Due to the resulting struggle for dominance, all forms of matter are subject to continual change. Thus, the elements are constantly transformed into one another, however, without one element ever gaining preponderance over the others because of a natural balance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philosophy of Anaximenses</a:t>
            </a:r>
          </a:p>
        </p:txBody>
      </p:sp>
      <p:sp>
        <p:nvSpPr>
          <p:cNvPr id="3" name="Content Placeholder 2"/>
          <p:cNvSpPr>
            <a:spLocks noGrp="1"/>
          </p:cNvSpPr>
          <p:nvPr>
            <p:ph idx="1"/>
          </p:nvPr>
        </p:nvSpPr>
        <p:spPr/>
        <p:txBody>
          <a:bodyPr/>
          <a:lstStyle/>
          <a:p>
            <a:r>
              <a:rPr lang="en-US" dirty="0"/>
              <a:t>Anaximenses (494 BC), the third philosopher of Miletus, refined the theory of the elements later with his original theory of the aggregates: The fundamental substance, he said, is air. The soul is air, fire is rarefied air, when condensed, air becomes first water, then if further condensed, earth, and finally stone. Consequently all differences between different substances are quantitative, depending entirely upon the degree of condensation.</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You may find these ideas strange, but it has to be considered that the early Greek philosophers lived in an environment where indigenous beliefs and superstitions prevailed in the spiritual world and the rule of thumb was accepted authority. Thales was the first who made a difference by introducing deductive, scientific thought.</a:t>
            </a:r>
          </a:p>
          <a:p>
            <a:r>
              <a:rPr lang="en-US" dirty="0"/>
              <a:t>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Anaxagoras</a:t>
            </a:r>
          </a:p>
        </p:txBody>
      </p:sp>
      <p:pic>
        <p:nvPicPr>
          <p:cNvPr id="4" name="Content Placeholder 3" descr="http://s4.hubimg.com/u/383583_f260.jpg"/>
          <p:cNvPicPr>
            <a:picLocks noGrp="1"/>
          </p:cNvPicPr>
          <p:nvPr>
            <p:ph idx="1"/>
          </p:nvPr>
        </p:nvPicPr>
        <p:blipFill>
          <a:blip r:embed="rId2"/>
          <a:srcRect/>
          <a:stretch>
            <a:fillRect/>
          </a:stretch>
        </p:blipFill>
        <p:spPr bwMode="auto">
          <a:xfrm>
            <a:off x="1828800" y="1676400"/>
            <a:ext cx="5410200" cy="46482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Anaxagoras was a famous Greek philosopher and noted scientist of the Ionic School, among whose pupils were </a:t>
            </a:r>
            <a:r>
              <a:rPr lang="en-US" dirty="0">
                <a:hlinkClick r:id="rId2"/>
              </a:rPr>
              <a:t>Socrates</a:t>
            </a:r>
            <a:r>
              <a:rPr lang="en-US" dirty="0"/>
              <a:t>, Pericles and Euripides.</a:t>
            </a:r>
          </a:p>
          <a:p>
            <a:r>
              <a:rPr lang="en-US" dirty="0"/>
              <a:t>According to his explanation of the universe, the permanent elements of which it is constituted are unlimited in number, and are combined in bodies in changing proportions, as the result of a system of circulation directed by Spirit or Intelligence, a supreme independent force; he also explained solar eclipses.</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500-428 BC</a:t>
            </a:r>
            <a:endParaRPr lang="en-US" dirty="0"/>
          </a:p>
          <a:p>
            <a:r>
              <a:rPr lang="en-US" dirty="0"/>
              <a:t>Born in 500 BC, the son of </a:t>
            </a:r>
            <a:r>
              <a:rPr lang="en-US" dirty="0" err="1"/>
              <a:t>Hegesiboulis</a:t>
            </a:r>
            <a:r>
              <a:rPr lang="en-US" dirty="0"/>
              <a:t> and native of </a:t>
            </a:r>
            <a:r>
              <a:rPr lang="en-US" dirty="0" err="1"/>
              <a:t>Klazomenae</a:t>
            </a:r>
            <a:r>
              <a:rPr lang="en-US" dirty="0"/>
              <a:t> in Thrace (near modern Izmir, Turkey), Anaxagoras was the first philosopher to make his home in Athens. There, as a friend of Pericles, Anaxagoras attracted the attention of men of scientific interests.</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His most important contribution to philosophy was his doctrine of the origin of all things. He held that all matter had existed originally as atoms, or molecules; that these atoms, infinitely numerous and infinitesimally small, had existed from all eternity and that order was first produced out of this infinite chaos of minute atoms through the influence and operation of an eternal intelligence (</a:t>
            </a:r>
            <a:r>
              <a:rPr lang="en-US" i="1" dirty="0"/>
              <a:t>nous</a:t>
            </a:r>
            <a:r>
              <a:rPr lang="en-US" dirty="0"/>
              <a:t>). He also believed that all bodies are simply aggregations of atoms, for example, that a bar of gold, iron, or copper is composed of inconceivably minute particles of the same materials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a:t>Anaxagoras marks a great turning point in the history of Greek philosophy. His doctrine of the </a:t>
            </a:r>
            <a:r>
              <a:rPr lang="en-US" i="1" dirty="0"/>
              <a:t>nous</a:t>
            </a:r>
            <a:r>
              <a:rPr lang="en-US" dirty="0"/>
              <a:t> was adopted by the Greek philosopher Aristotle; his doctrine of atoms prepared the way for the atomic theory of the Greek philosopher </a:t>
            </a:r>
            <a:r>
              <a:rPr lang="en-US" dirty="0">
                <a:hlinkClick r:id="rId2"/>
              </a:rPr>
              <a:t>Democritus</a:t>
            </a:r>
            <a:r>
              <a:rPr lang="en-US" dirty="0"/>
              <a:t>. Only fragments of Anaxagoras' most important work, </a:t>
            </a:r>
            <a:r>
              <a:rPr lang="en-US" i="1" dirty="0"/>
              <a:t>On Nature</a:t>
            </a:r>
            <a:r>
              <a:rPr lang="en-US" dirty="0"/>
              <a:t>, have survived. </a:t>
            </a:r>
          </a:p>
          <a:p>
            <a:r>
              <a:rPr lang="en-US" dirty="0"/>
              <a:t>In 434 BC the philosopher was tried for impiety, the charge being that he taught that the sun was a hot stone and the moon was earth. It is probable that the suit had political implications and that it was brought to embarrass Anaxagoras' patron, Pericles. </a:t>
            </a:r>
          </a:p>
          <a:p>
            <a:r>
              <a:rPr lang="en-US" dirty="0"/>
              <a:t>Forced to leave Athens, Anaxagoras lived in </a:t>
            </a:r>
            <a:r>
              <a:rPr lang="en-US" dirty="0" err="1"/>
              <a:t>Lampsakos</a:t>
            </a:r>
            <a:r>
              <a:rPr lang="en-US" dirty="0"/>
              <a:t>, where he established a school and where an altar was erected in his memory. </a:t>
            </a:r>
          </a:p>
          <a:p>
            <a:r>
              <a:rPr lang="en-US" dirty="0"/>
              <a:t>He is described by </a:t>
            </a:r>
            <a:r>
              <a:rPr lang="en-US" dirty="0">
                <a:hlinkClick r:id="rId3"/>
              </a:rPr>
              <a:t>Aristotle</a:t>
            </a:r>
            <a:r>
              <a:rPr lang="en-US" dirty="0"/>
              <a:t> as 'older in years, younger in works than </a:t>
            </a:r>
            <a:r>
              <a:rPr lang="en-US" dirty="0">
                <a:hlinkClick r:id="rId4"/>
              </a:rPr>
              <a:t>Empedocles</a:t>
            </a:r>
            <a:r>
              <a:rPr lang="en-US" dirty="0"/>
              <a:t>".</a:t>
            </a:r>
          </a:p>
          <a:p>
            <a:r>
              <a:rPr lang="en-US"/>
              <a:t> </a:t>
            </a:r>
          </a:p>
          <a:p>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23</TotalTime>
  <Words>1583</Words>
  <Application>Microsoft Macintosh PowerPoint</Application>
  <PresentationFormat>On-screen Show (4:3)</PresentationFormat>
  <Paragraphs>44</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Algerian</vt:lpstr>
      <vt:lpstr>Bauhaus 93</vt:lpstr>
      <vt:lpstr>Book Antiqua</vt:lpstr>
      <vt:lpstr>Lucida Sans</vt:lpstr>
      <vt:lpstr>Wingdings</vt:lpstr>
      <vt:lpstr>Wingdings 2</vt:lpstr>
      <vt:lpstr>Wingdings 3</vt:lpstr>
      <vt:lpstr>Apex</vt:lpstr>
      <vt:lpstr>Early Greek philosophy </vt:lpstr>
      <vt:lpstr>THALES</vt:lpstr>
      <vt:lpstr>His philosophy</vt:lpstr>
      <vt:lpstr>Continue….</vt:lpstr>
      <vt:lpstr>Continue….</vt:lpstr>
      <vt:lpstr>Continue….</vt:lpstr>
      <vt:lpstr>Continue….</vt:lpstr>
      <vt:lpstr>Continue….</vt:lpstr>
      <vt:lpstr>Continue…</vt:lpstr>
      <vt:lpstr>Continue…</vt:lpstr>
      <vt:lpstr>Continue…</vt:lpstr>
      <vt:lpstr>PowerPoint Presentation</vt:lpstr>
      <vt:lpstr>PowerPoint Presentation</vt:lpstr>
      <vt:lpstr>PowerPoint Presentation</vt:lpstr>
      <vt:lpstr>PowerPoint Presentation</vt:lpstr>
      <vt:lpstr>The philosophy of Anaximenses</vt:lpstr>
      <vt:lpstr>PowerPoint Presentation</vt:lpstr>
      <vt:lpstr>Anaxagoras</vt:lpstr>
      <vt:lpstr>PowerPoint Presentation</vt:lpstr>
      <vt:lpstr>PowerPoint Presentation</vt:lpstr>
      <vt:lpstr>PowerPoint Presentation</vt:lpstr>
      <vt:lpstr>PowerPoint Presentation</vt:lpstr>
    </vt:vector>
  </TitlesOfParts>
  <Company>IIT Guwahati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Greek philosophy </dc:title>
  <dc:creator>HOD HSS</dc:creator>
  <cp:lastModifiedBy>Microsoft Office User</cp:lastModifiedBy>
  <cp:revision>5</cp:revision>
  <dcterms:created xsi:type="dcterms:W3CDTF">2011-08-01T05:10:35Z</dcterms:created>
  <dcterms:modified xsi:type="dcterms:W3CDTF">2026-04-11T07:55:31Z</dcterms:modified>
</cp:coreProperties>
</file>