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s/slide7.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2.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slides/slide5.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tableStyles.xml" ContentType="application/vnd.openxmlformats-officedocument.presentationml.tableStyles+xml"/>
  <Override PartName="/ppt/slides/slide9.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59" r:id="rId6"/>
    <p:sldId id="266" r:id="rId7"/>
    <p:sldId id="260" r:id="rId8"/>
    <p:sldId id="269" r:id="rId9"/>
    <p:sldId id="261" r:id="rId10"/>
    <p:sldId id="270" r:id="rId11"/>
    <p:sldId id="262" r:id="rId12"/>
    <p:sldId id="271" r:id="rId13"/>
    <p:sldId id="263" r:id="rId14"/>
    <p:sldId id="272" r:id="rId15"/>
    <p:sldId id="264" r:id="rId16"/>
    <p:sldId id="273" r:id="rId17"/>
    <p:sldId id="265"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99" y="6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slide" Target="/ppt/slides/slide17.xml" Id="rId18" /><Relationship Type="http://schemas.openxmlformats.org/officeDocument/2006/relationships/slide" Target="/ppt/slides/slide2.xml" Id="rId3" /><Relationship Type="http://schemas.openxmlformats.org/officeDocument/2006/relationships/viewProps" Target="/ppt/viewProps.xml" Id="rId21"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slide" Target="/ppt/slides/slide16.xml" Id="rId17" /><Relationship Type="http://schemas.openxmlformats.org/officeDocument/2006/relationships/slide" Target="/ppt/slides/slide1.xml" Id="rId2" /><Relationship Type="http://schemas.openxmlformats.org/officeDocument/2006/relationships/slide" Target="/ppt/slides/slide15.xml" Id="rId16" /><Relationship Type="http://schemas.openxmlformats.org/officeDocument/2006/relationships/presProps" Target="/ppt/presProps.xml" Id="rId20"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slide" Target="/ppt/slides/slide14.xml" Id="rId15" /><Relationship Type="http://schemas.openxmlformats.org/officeDocument/2006/relationships/tableStyles" Target="/ppt/tableStyles.xml" Id="rId23" /><Relationship Type="http://schemas.openxmlformats.org/officeDocument/2006/relationships/slide" Target="/ppt/slides/slide9.xml" Id="rId10" /><Relationship Type="http://schemas.openxmlformats.org/officeDocument/2006/relationships/slide" Target="/ppt/slides/slide18.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 Type="http://schemas.openxmlformats.org/officeDocument/2006/relationships/theme" Target="/ppt/theme/theme1.xml" Id="rId22" /></Relationship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948C4-868A-BBB4-5565-22EF3CE083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DF4A253-AED8-C75B-3816-F9E5E937E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D566F89-2FD4-6EF5-3129-F227A3233C81}"/>
              </a:ext>
            </a:extLst>
          </p:cNvPr>
          <p:cNvSpPr>
            <a:spLocks noGrp="1"/>
          </p:cNvSpPr>
          <p:nvPr>
            <p:ph type="dt" sz="half" idx="10"/>
          </p:nvPr>
        </p:nvSpPr>
        <p:spPr/>
        <p:txBody>
          <a:bodyPr/>
          <a:lstStyle/>
          <a:p>
            <a:fld id="{3F082AE6-145C-4982-8DD7-839F3692F095}" type="datetimeFigureOut">
              <a:rPr lang="en-IN" smtClean="0"/>
              <a:t>10-04-2026</a:t>
            </a:fld>
            <a:endParaRPr lang="en-IN"/>
          </a:p>
        </p:txBody>
      </p:sp>
      <p:sp>
        <p:nvSpPr>
          <p:cNvPr id="5" name="Footer Placeholder 4">
            <a:extLst>
              <a:ext uri="{FF2B5EF4-FFF2-40B4-BE49-F238E27FC236}">
                <a16:creationId xmlns:a16="http://schemas.microsoft.com/office/drawing/2014/main" id="{E5A64EDD-DF98-0D39-F405-13CD5571014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9FAAAB-9E1F-58DA-111F-42DD39B9F12E}"/>
              </a:ext>
            </a:extLst>
          </p:cNvPr>
          <p:cNvSpPr>
            <a:spLocks noGrp="1"/>
          </p:cNvSpPr>
          <p:nvPr>
            <p:ph type="sldNum" sz="quarter" idx="12"/>
          </p:nvPr>
        </p:nvSpPr>
        <p:spPr/>
        <p:txBody>
          <a:bodyPr/>
          <a:lstStyle/>
          <a:p>
            <a:fld id="{652EF0CF-051D-4634-9CDD-7F890D1B9A39}" type="slidenum">
              <a:rPr lang="en-IN" smtClean="0"/>
              <a:t>‹#›</a:t>
            </a:fld>
            <a:endParaRPr lang="en-IN"/>
          </a:p>
        </p:txBody>
      </p:sp>
    </p:spTree>
    <p:extLst>
      <p:ext uri="{BB962C8B-B14F-4D97-AF65-F5344CB8AC3E}">
        <p14:creationId xmlns:p14="http://schemas.microsoft.com/office/powerpoint/2010/main" val="2982314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3225-D39C-15E8-37D3-569F81CCCF6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2CD7855-5ADB-6F91-0D55-59CE34806C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551252-6C73-8F88-DCF7-2E26E215E5A9}"/>
              </a:ext>
            </a:extLst>
          </p:cNvPr>
          <p:cNvSpPr>
            <a:spLocks noGrp="1"/>
          </p:cNvSpPr>
          <p:nvPr>
            <p:ph type="dt" sz="half" idx="10"/>
          </p:nvPr>
        </p:nvSpPr>
        <p:spPr/>
        <p:txBody>
          <a:bodyPr/>
          <a:lstStyle/>
          <a:p>
            <a:fld id="{3F082AE6-145C-4982-8DD7-839F3692F095}" type="datetimeFigureOut">
              <a:rPr lang="en-IN" smtClean="0"/>
              <a:t>10-04-2026</a:t>
            </a:fld>
            <a:endParaRPr lang="en-IN"/>
          </a:p>
        </p:txBody>
      </p:sp>
      <p:sp>
        <p:nvSpPr>
          <p:cNvPr id="5" name="Footer Placeholder 4">
            <a:extLst>
              <a:ext uri="{FF2B5EF4-FFF2-40B4-BE49-F238E27FC236}">
                <a16:creationId xmlns:a16="http://schemas.microsoft.com/office/drawing/2014/main" id="{29685D23-B75C-8E49-A5AC-9795AEB5B15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A41D2A-5672-BF66-2E8D-DC1ABA42479A}"/>
              </a:ext>
            </a:extLst>
          </p:cNvPr>
          <p:cNvSpPr>
            <a:spLocks noGrp="1"/>
          </p:cNvSpPr>
          <p:nvPr>
            <p:ph type="sldNum" sz="quarter" idx="12"/>
          </p:nvPr>
        </p:nvSpPr>
        <p:spPr/>
        <p:txBody>
          <a:bodyPr/>
          <a:lstStyle/>
          <a:p>
            <a:fld id="{652EF0CF-051D-4634-9CDD-7F890D1B9A39}" type="slidenum">
              <a:rPr lang="en-IN" smtClean="0"/>
              <a:t>‹#›</a:t>
            </a:fld>
            <a:endParaRPr lang="en-IN"/>
          </a:p>
        </p:txBody>
      </p:sp>
    </p:spTree>
    <p:extLst>
      <p:ext uri="{BB962C8B-B14F-4D97-AF65-F5344CB8AC3E}">
        <p14:creationId xmlns:p14="http://schemas.microsoft.com/office/powerpoint/2010/main" val="2363455894"/>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2" /><Relationship Type="http://schemas.openxmlformats.org/officeDocument/2006/relationships/slideLayout" Target="/ppt/slideLayouts/slideLayout2.xml" Id="rId2" /><Relationship Type="http://schemas.openxmlformats.org/officeDocument/2006/relationships/slideLayout" Target="/ppt/slideLayouts/slideLayout1.xml" Id="rId1" /></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42A5C9-519E-0ED1-7D0E-0013214B0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261BE73-992C-F3E4-52C6-AD5DF4DF62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E5759A2-47AC-1C68-C095-42EB689BC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082AE6-145C-4982-8DD7-839F3692F095}" type="datetimeFigureOut">
              <a:rPr lang="en-IN" smtClean="0"/>
              <a:t>10-04-2026</a:t>
            </a:fld>
            <a:endParaRPr lang="en-IN"/>
          </a:p>
        </p:txBody>
      </p:sp>
      <p:sp>
        <p:nvSpPr>
          <p:cNvPr id="5" name="Footer Placeholder 4">
            <a:extLst>
              <a:ext uri="{FF2B5EF4-FFF2-40B4-BE49-F238E27FC236}">
                <a16:creationId xmlns:a16="http://schemas.microsoft.com/office/drawing/2014/main" id="{29BF7403-71A1-C52C-3FD9-3F89515EA1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7203FAA-400B-5197-AC85-D30BCE56B8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EF0CF-051D-4634-9CDD-7F890D1B9A39}" type="slidenum">
              <a:rPr lang="en-IN" smtClean="0"/>
              <a:t>‹#›</a:t>
            </a:fld>
            <a:endParaRPr lang="en-IN"/>
          </a:p>
        </p:txBody>
      </p:sp>
    </p:spTree>
    <p:extLst>
      <p:ext uri="{BB962C8B-B14F-4D97-AF65-F5344CB8AC3E}">
        <p14:creationId xmlns:p14="http://schemas.microsoft.com/office/powerpoint/2010/main" val="2565602457"/>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2" /><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image" Target="/ppt/media/image2.png" Id="rId2" /><Relationship Type="http://schemas.openxmlformats.org/officeDocument/2006/relationships/slideLayout" Target="/ppt/slideLayouts/slideLayout2.xml" Id="rId1" /></Relationships>
</file>

<file path=ppt/slides/_rels/slide3.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Layout" Target="/ppt/slideLayouts/slideLayout2.xml" Id="rId1" /></Relationships>
</file>

<file path=ppt/slides/_rels/slide4.xml.rels>&#65279;<?xml version="1.0" encoding="utf-8"?><Relationships xmlns="http://schemas.openxmlformats.org/package/2006/relationships"><Relationship Type="http://schemas.openxmlformats.org/officeDocument/2006/relationships/image" Target="/ppt/media/image4.png" Id="rId2" /><Relationship Type="http://schemas.openxmlformats.org/officeDocument/2006/relationships/slideLayout" Target="/ppt/slideLayouts/slideLayout2.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6.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Layout" Target="/ppt/slideLayouts/slideLayout2.xml" Id="rId1" /></Relationships>
</file>

<file path=ppt/slides/_rels/slide7.xml.rels>&#65279;<?xml version="1.0" encoding="utf-8"?><Relationships xmlns="http://schemas.openxmlformats.org/package/2006/relationships"><Relationship Type="http://schemas.openxmlformats.org/officeDocument/2006/relationships/image" Target="/ppt/media/image6.png" Id="rId2" /><Relationship Type="http://schemas.openxmlformats.org/officeDocument/2006/relationships/slideLayout" Target="/ppt/slideLayouts/slideLayout2.xml" Id="rId1" /></Relationships>
</file>

<file path=ppt/slides/_rels/slide8.xml.rels>&#65279;<?xml version="1.0" encoding="utf-8"?><Relationships xmlns="http://schemas.openxmlformats.org/package/2006/relationships"><Relationship Type="http://schemas.openxmlformats.org/officeDocument/2006/relationships/image" Target="/ppt/media/image7.png" Id="rId2" /><Relationship Type="http://schemas.openxmlformats.org/officeDocument/2006/relationships/slideLayout" Target="/ppt/slideLayouts/slideLayout2.xml" Id="rId1" /></Relationships>
</file>

<file path=ppt/slides/_rels/slide9.xml.rels>&#65279;<?xml version="1.0" encoding="utf-8"?><Relationships xmlns="http://schemas.openxmlformats.org/package/2006/relationships"><Relationship Type="http://schemas.openxmlformats.org/officeDocument/2006/relationships/image" Target="/ppt/media/image8.png" Id="rId2" /><Relationship Type="http://schemas.openxmlformats.org/officeDocument/2006/relationships/slideLayout" Target="/ppt/slideLayouts/slideLayout2.xml" Id="rId1" /></Relationships>
</file>

<file path=ppt/slides/_rels/slide10.xml.rels>&#65279;<?xml version="1.0" encoding="utf-8"?><Relationships xmlns="http://schemas.openxmlformats.org/package/2006/relationships"><Relationship Type="http://schemas.openxmlformats.org/officeDocument/2006/relationships/image" Target="/ppt/media/image9.png" Id="rId2" /><Relationship Type="http://schemas.openxmlformats.org/officeDocument/2006/relationships/slideLayout" Target="/ppt/slideLayouts/slideLayout2.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12.xml.rels>&#65279;<?xml version="1.0" encoding="utf-8"?><Relationships xmlns="http://schemas.openxmlformats.org/package/2006/relationships"><Relationship Type="http://schemas.openxmlformats.org/officeDocument/2006/relationships/image" Target="/ppt/media/image10.png" Id="rId2" /><Relationship Type="http://schemas.openxmlformats.org/officeDocument/2006/relationships/slideLayout" Target="/ppt/slideLayouts/slideLayout2.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14.xml.rels>&#65279;<?xml version="1.0" encoding="utf-8"?><Relationships xmlns="http://schemas.openxmlformats.org/package/2006/relationships"><Relationship Type="http://schemas.openxmlformats.org/officeDocument/2006/relationships/image" Target="/ppt/media/image11.png" Id="rId2" /><Relationship Type="http://schemas.openxmlformats.org/officeDocument/2006/relationships/slideLayout" Target="/ppt/slideLayouts/slideLayout2.xml" Id="rId1" /></Relationships>
</file>

<file path=ppt/slides/_rels/slide15.xml.rels>&#65279;<?xml version="1.0" encoding="utf-8"?><Relationships xmlns="http://schemas.openxmlformats.org/package/2006/relationships"><Relationship Type="http://schemas.openxmlformats.org/officeDocument/2006/relationships/image" Target="/ppt/media/image12.png" Id="rId2" /><Relationship Type="http://schemas.openxmlformats.org/officeDocument/2006/relationships/slideLayout" Target="/ppt/slideLayouts/slideLayout2.xml" Id="rId1" /></Relationships>
</file>

<file path=ppt/slides/_rels/slide16.xml.rels>&#65279;<?xml version="1.0" encoding="utf-8"?><Relationships xmlns="http://schemas.openxmlformats.org/package/2006/relationships"><Relationship Type="http://schemas.openxmlformats.org/officeDocument/2006/relationships/image" Target="/ppt/media/image12.jpeg" Id="rId2" /><Relationship Type="http://schemas.openxmlformats.org/officeDocument/2006/relationships/slideLayout" Target="/ppt/slideLayouts/slideLayout2.xml" Id="rId1" /></Relationships>
</file>

<file path=ppt/slides/_rels/slide17.xml.rels>&#65279;<?xml version="1.0" encoding="utf-8"?><Relationships xmlns="http://schemas.openxmlformats.org/package/2006/relationships"><Relationship Type="http://schemas.openxmlformats.org/officeDocument/2006/relationships/image" Target="/ppt/media/image14.png" Id="rId2" /><Relationship Type="http://schemas.openxmlformats.org/officeDocument/2006/relationships/slideLayout" Target="/ppt/slideLayouts/slideLayout2.xml" Id="rId1" /></Relationships>
</file>

<file path=ppt/slides/_rels/slide18.xml.rels>&#65279;<?xml version="1.0" encoding="utf-8"?><Relationships xmlns="http://schemas.openxmlformats.org/package/2006/relationships"><Relationship Type="http://schemas.openxmlformats.org/officeDocument/2006/relationships/image" Target="/ppt/media/image13.png" Id="rId2" /><Relationship Type="http://schemas.openxmlformats.org/officeDocument/2006/relationships/slideLayout" Target="/ppt/slideLayouts/slideLayout2.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29ECED-1F13-A73B-C38B-E9DCBE99D9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1348770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0D5F-12C2-B7EF-0DEB-2403E58207F7}"/>
              </a:ext>
            </a:extLst>
          </p:cNvPr>
          <p:cNvSpPr>
            <a:spLocks noGrp="1"/>
          </p:cNvSpPr>
          <p:nvPr>
            <p:ph type="title"/>
          </p:nvPr>
        </p:nvSpPr>
        <p:spPr>
          <a:xfrm>
            <a:off x="838200" y="115996"/>
            <a:ext cx="10515600" cy="565041"/>
          </a:xfrm>
        </p:spPr>
        <p:txBody>
          <a:bodyPr>
            <a:normAutofit fontScale="90000"/>
          </a:bodyPr>
          <a:lstStyle/>
          <a:p>
            <a:pPr algn="ctr"/>
            <a:r>
              <a:rPr lang="en-US" sz="3500" b="1" u="sng" dirty="0">
                <a:solidFill>
                  <a:srgbClr val="C00000"/>
                </a:solidFill>
              </a:rPr>
              <a:t>The Science of Food Fermentation</a:t>
            </a:r>
            <a:endParaRPr lang="en-IN" sz="3500" b="1" u="sng" dirty="0">
              <a:solidFill>
                <a:srgbClr val="C0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965A68-BAAE-E473-C24D-8875E96DD316}"/>
                  </a:ext>
                </a:extLst>
              </p:cNvPr>
              <p:cNvSpPr>
                <a:spLocks noGrp="1"/>
              </p:cNvSpPr>
              <p:nvPr>
                <p:ph idx="1"/>
              </p:nvPr>
            </p:nvSpPr>
            <p:spPr>
              <a:xfrm>
                <a:off x="299545" y="804041"/>
                <a:ext cx="11587655" cy="5372922"/>
              </a:xfrm>
            </p:spPr>
            <p:txBody>
              <a:bodyPr>
                <a:normAutofit/>
              </a:bodyPr>
              <a:lstStyle/>
              <a:p>
                <a:pPr marL="0" indent="0" algn="just">
                  <a:buNone/>
                </a:pPr>
                <a:r>
                  <a:rPr lang="en-IN" sz="2700" b="1" dirty="0"/>
                  <a:t>Biochemical Definition:</a:t>
                </a:r>
                <a:r>
                  <a:rPr lang="en-IN" sz="2700" dirty="0"/>
                  <a:t> The energy-yielding, anaerobic (or partially anaerobic) enzymatic breakdown of complex organic molecules (primarily carbohydrates) by microorganisms.</a:t>
                </a:r>
              </a:p>
              <a:p>
                <a:pPr marL="0" indent="0" algn="just">
                  <a:buNone/>
                </a:pPr>
                <a:r>
                  <a:rPr lang="en-IN" sz="2700" b="1" dirty="0"/>
                  <a:t>The Core Mechanism:</a:t>
                </a:r>
                <a:r>
                  <a:rPr lang="en-IN" sz="2700" dirty="0"/>
                  <a:t> Microbes utilize specific enzymes (e.g., zymase in yeast, lactase in bacteria) to convert sugars (glucose, lactose, maltose) into simpler end-products.</a:t>
                </a:r>
              </a:p>
              <a:p>
                <a:pPr marL="0" indent="0" algn="just">
                  <a:buNone/>
                </a:pPr>
                <a:r>
                  <a:rPr lang="en-IN" sz="2700" b="1" dirty="0"/>
                  <a:t>Metabolic Products:</a:t>
                </a:r>
                <a:endParaRPr lang="en-IN" sz="2700" dirty="0"/>
              </a:p>
              <a:p>
                <a:pPr lvl="1" algn="just">
                  <a:buFont typeface="Wingdings" panose="05000000000000000000" pitchFamily="2" charset="2"/>
                  <a:buChar char="Ø"/>
                </a:pPr>
                <a:r>
                  <a:rPr lang="en-IN" sz="2700" b="1" dirty="0"/>
                  <a:t>Lactic Acid:</a:t>
                </a:r>
                <a:r>
                  <a:rPr lang="en-IN" sz="2700" dirty="0"/>
                  <a:t> Lowers pH, coagulates proteins (dairy) and preserves vegetables.</a:t>
                </a:r>
              </a:p>
              <a:p>
                <a:pPr lvl="1" algn="just">
                  <a:buFont typeface="Wingdings" panose="05000000000000000000" pitchFamily="2" charset="2"/>
                  <a:buChar char="Ø"/>
                </a:pPr>
                <a:r>
                  <a:rPr lang="en-IN" sz="2700" b="1" dirty="0"/>
                  <a:t>Ethanol (Alcohol):</a:t>
                </a:r>
                <a:r>
                  <a:rPr lang="en-IN" sz="2700" dirty="0"/>
                  <a:t> The foundation of the beverage industry; evaporates during baking.</a:t>
                </a:r>
              </a:p>
              <a:p>
                <a:pPr lvl="1" algn="just">
                  <a:buFont typeface="Wingdings" panose="05000000000000000000" pitchFamily="2" charset="2"/>
                  <a:buChar char="Ø"/>
                </a:pPr>
                <a:r>
                  <a:rPr lang="en-IN" sz="2700" b="1" dirty="0"/>
                  <a:t>Carbon Dioxide (</a:t>
                </a:r>
                <a14:m>
                  <m:oMath xmlns:m="http://schemas.openxmlformats.org/officeDocument/2006/math">
                    <m:r>
                      <a:rPr lang="en-IN" sz="2700" i="1">
                        <a:latin typeface="Cambria Math" panose="02040503050406030204" pitchFamily="18" charset="0"/>
                      </a:rPr>
                      <m:t>𝐶</m:t>
                    </m:r>
                    <m:sSub>
                      <m:sSubPr>
                        <m:ctrlPr>
                          <a:rPr lang="ar-SA" sz="2700" i="1">
                            <a:latin typeface="Cambria Math" panose="02040503050406030204" pitchFamily="18" charset="0"/>
                          </a:rPr>
                        </m:ctrlPr>
                      </m:sSubPr>
                      <m:e>
                        <m:r>
                          <a:rPr lang="ar-SA" sz="2700" i="1">
                            <a:latin typeface="Cambria Math" panose="02040503050406030204" pitchFamily="18" charset="0"/>
                          </a:rPr>
                          <m:t>𝑂</m:t>
                        </m:r>
                      </m:e>
                      <m:sub>
                        <m:r>
                          <a:rPr lang="ar-SA" sz="2700">
                            <a:latin typeface="Cambria Math" panose="02040503050406030204" pitchFamily="18" charset="0"/>
                          </a:rPr>
                          <m:t>2</m:t>
                        </m:r>
                      </m:sub>
                    </m:sSub>
                  </m:oMath>
                </a14:m>
                <a:r>
                  <a:rPr lang="en-US" sz="2700" b="1" dirty="0"/>
                  <a:t>): </a:t>
                </a:r>
                <a:r>
                  <a:rPr lang="ar-SA" sz="2700" dirty="0"/>
                  <a:t> </a:t>
                </a:r>
                <a:r>
                  <a:rPr lang="en-IN" sz="2700" dirty="0"/>
                  <a:t>Provides leavening (rise) in baking and carbonation in beverages.</a:t>
                </a:r>
              </a:p>
              <a:p>
                <a:pPr marL="0" indent="0" algn="just">
                  <a:buNone/>
                </a:pPr>
                <a:endParaRPr lang="en-IN" sz="2700" dirty="0"/>
              </a:p>
            </p:txBody>
          </p:sp>
        </mc:Choice>
        <mc:Fallback xmlns="">
          <p:sp>
            <p:nvSpPr>
              <p:cNvPr id="3" name="Content Placeholder 2">
                <a:extLst>
                  <a:ext uri="{FF2B5EF4-FFF2-40B4-BE49-F238E27FC236}">
                    <a16:creationId xmlns:a16="http://schemas.microsoft.com/office/drawing/2014/main" id="{D7965A68-BAAE-E473-C24D-8875E96DD316}"/>
                  </a:ext>
                </a:extLst>
              </p:cNvPr>
              <p:cNvSpPr>
                <a:spLocks noGrp="1" noRot="1" noChangeAspect="1" noMove="1" noResize="1" noEditPoints="1" noAdjustHandles="1" noChangeArrowheads="1" noChangeShapeType="1" noTextEdit="1"/>
              </p:cNvSpPr>
              <p:nvPr>
                <p:ph idx="1"/>
              </p:nvPr>
            </p:nvSpPr>
            <p:spPr>
              <a:xfrm>
                <a:off x="299545" y="804041"/>
                <a:ext cx="11587655" cy="5372922"/>
              </a:xfrm>
              <a:blipFill>
                <a:blip r:embed="rId2"/>
                <a:stretch>
                  <a:fillRect l="-999" t="-1816" r="-999"/>
                </a:stretch>
              </a:blipFill>
            </p:spPr>
            <p:txBody>
              <a:bodyPr/>
              <a:lstStyle/>
              <a:p>
                <a:r>
                  <a:rPr lang="en-IN">
                    <a:noFill/>
                  </a:rPr>
                  <a:t> </a:t>
                </a:r>
              </a:p>
            </p:txBody>
          </p:sp>
        </mc:Fallback>
      </mc:AlternateContent>
    </p:spTree>
    <p:extLst>
      <p:ext uri="{BB962C8B-B14F-4D97-AF65-F5344CB8AC3E}">
        <p14:creationId xmlns:p14="http://schemas.microsoft.com/office/powerpoint/2010/main" val="786463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2AEC-8785-67EF-1C33-F404ACE67789}"/>
              </a:ext>
            </a:extLst>
          </p:cNvPr>
          <p:cNvSpPr>
            <a:spLocks noGrp="1"/>
          </p:cNvSpPr>
          <p:nvPr>
            <p:ph type="title"/>
          </p:nvPr>
        </p:nvSpPr>
        <p:spPr>
          <a:xfrm>
            <a:off x="845591" y="160409"/>
            <a:ext cx="10515600" cy="658457"/>
          </a:xfrm>
        </p:spPr>
        <p:txBody>
          <a:bodyPr>
            <a:normAutofit/>
          </a:bodyPr>
          <a:lstStyle/>
          <a:p>
            <a:pPr algn="ctr"/>
            <a:r>
              <a:rPr lang="en-IN" sz="3500" b="1" u="sng" dirty="0">
                <a:solidFill>
                  <a:srgbClr val="C00000"/>
                </a:solidFill>
              </a:rPr>
              <a:t>Key Microbial Groups Utilized</a:t>
            </a:r>
            <a:endParaRPr lang="en-IN" sz="3500" u="sng" dirty="0">
              <a:solidFill>
                <a:srgbClr val="C00000"/>
              </a:solidFill>
            </a:endParaRP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8CBCB1C0-9C48-E0FB-800D-8BE99BE973E3}"/>
                  </a:ext>
                </a:extLst>
              </p:cNvPr>
              <p:cNvSpPr>
                <a:spLocks noGrp="1"/>
              </p:cNvSpPr>
              <p:nvPr>
                <p:ph idx="1"/>
              </p:nvPr>
            </p:nvSpPr>
            <p:spPr>
              <a:xfrm>
                <a:off x="169459" y="847738"/>
                <a:ext cx="11867865" cy="4351338"/>
              </a:xfrm>
            </p:spPr>
            <p:txBody>
              <a:bodyPr>
                <a:noAutofit/>
              </a:bodyPr>
              <a:lstStyle/>
              <a:p>
                <a:pPr marL="0" indent="0" algn="just">
                  <a:buNone/>
                </a:pPr>
                <a:r>
                  <a:rPr lang="en-IN" b="1" dirty="0"/>
                  <a:t>1. Lactic Acid Bacteria (LAB):</a:t>
                </a:r>
                <a:endParaRPr lang="en-IN" dirty="0"/>
              </a:p>
              <a:p>
                <a:pPr lvl="1" algn="just">
                  <a:buFont typeface="Wingdings" panose="05000000000000000000" pitchFamily="2" charset="2"/>
                  <a:buChar char="Ø"/>
                </a:pPr>
                <a:r>
                  <a:rPr lang="en-IN" dirty="0"/>
                  <a:t>Gram-positive, non-spore-forming, acid-tolerant bacteria.</a:t>
                </a:r>
              </a:p>
              <a:p>
                <a:pPr lvl="1" algn="just">
                  <a:buFont typeface="Wingdings" panose="05000000000000000000" pitchFamily="2" charset="2"/>
                  <a:buChar char="Ø"/>
                </a:pPr>
                <a:r>
                  <a:rPr lang="en-IN" b="1" dirty="0"/>
                  <a:t>Homofermentative:</a:t>
                </a:r>
                <a:r>
                  <a:rPr lang="en-IN" dirty="0"/>
                  <a:t> Produce only lactic acid (e.g., </a:t>
                </a:r>
                <a:r>
                  <a:rPr lang="en-IN" i="1" dirty="0"/>
                  <a:t>Lactococcus lactis</a:t>
                </a:r>
                <a:r>
                  <a:rPr lang="en-IN" dirty="0"/>
                  <a:t>, </a:t>
                </a:r>
                <a:r>
                  <a:rPr lang="en-IN" i="1" dirty="0"/>
                  <a:t>Streptococcus thermophilus</a:t>
                </a:r>
                <a:r>
                  <a:rPr lang="en-IN" dirty="0"/>
                  <a:t>).</a:t>
                </a:r>
              </a:p>
              <a:p>
                <a:pPr lvl="1" algn="just">
                  <a:buFont typeface="Wingdings" panose="05000000000000000000" pitchFamily="2" charset="2"/>
                  <a:buChar char="Ø"/>
                </a:pPr>
                <a:r>
                  <a:rPr lang="en-IN" b="1" dirty="0"/>
                  <a:t>Heterofermentative:</a:t>
                </a:r>
                <a:r>
                  <a:rPr lang="en-IN" dirty="0"/>
                  <a:t> Produce lactic acid, ethanol/acetic acid, and CO2 (e.g., </a:t>
                </a:r>
                <a:r>
                  <a:rPr lang="en-IN" i="1" dirty="0" err="1"/>
                  <a:t>Leuconostoc</a:t>
                </a:r>
                <a:r>
                  <a:rPr lang="en-IN" i="1" dirty="0"/>
                  <a:t> </a:t>
                </a:r>
                <a:r>
                  <a:rPr lang="en-IN" i="1" dirty="0" err="1"/>
                  <a:t>mesenteroides</a:t>
                </a:r>
                <a:r>
                  <a:rPr lang="en-IN" dirty="0"/>
                  <a:t>).</a:t>
                </a:r>
              </a:p>
              <a:p>
                <a:pPr marL="0" indent="0" algn="just">
                  <a:buNone/>
                </a:pPr>
                <a:r>
                  <a:rPr lang="en-IN" b="1" dirty="0"/>
                  <a:t>2. Yeasts (Unicellular Fungi):</a:t>
                </a:r>
                <a:endParaRPr lang="en-IN" dirty="0"/>
              </a:p>
              <a:p>
                <a:pPr lvl="1" algn="just">
                  <a:buFont typeface="Wingdings" panose="05000000000000000000" pitchFamily="2" charset="2"/>
                  <a:buChar char="Ø"/>
                </a:pPr>
                <a:r>
                  <a:rPr lang="en-IN" dirty="0"/>
                  <a:t>Dominate alcohol and bakery sectors due to robust ethanol tolerance and rapid </a:t>
                </a:r>
                <a14:m>
                  <m:oMath xmlns:m="http://schemas.openxmlformats.org/officeDocument/2006/math">
                    <m:r>
                      <a:rPr lang="en-IN" i="1">
                        <a:latin typeface="Cambria Math" panose="02040503050406030204" pitchFamily="18" charset="0"/>
                      </a:rPr>
                      <m:t>𝐶</m:t>
                    </m:r>
                    <m:sSub>
                      <m:sSubPr>
                        <m:ctrlPr>
                          <a:rPr lang="ar-SA" i="1">
                            <a:latin typeface="Cambria Math" panose="02040503050406030204" pitchFamily="18" charset="0"/>
                          </a:rPr>
                        </m:ctrlPr>
                      </m:sSubPr>
                      <m:e>
                        <m:r>
                          <a:rPr lang="ar-SA" i="1">
                            <a:latin typeface="Cambria Math" panose="02040503050406030204" pitchFamily="18" charset="0"/>
                          </a:rPr>
                          <m:t>𝑂</m:t>
                        </m:r>
                      </m:e>
                      <m:sub>
                        <m:r>
                          <a:rPr lang="ar-SA">
                            <a:latin typeface="Cambria Math" panose="02040503050406030204" pitchFamily="18" charset="0"/>
                          </a:rPr>
                          <m:t>2</m:t>
                        </m:r>
                      </m:sub>
                    </m:sSub>
                  </m:oMath>
                </a14:m>
                <a:r>
                  <a:rPr lang="en-IN" dirty="0"/>
                  <a:t> evolution.</a:t>
                </a:r>
              </a:p>
              <a:p>
                <a:pPr lvl="1" algn="just">
                  <a:buFont typeface="Wingdings" panose="05000000000000000000" pitchFamily="2" charset="2"/>
                  <a:buChar char="Ø"/>
                </a:pPr>
                <a:r>
                  <a:rPr lang="en-IN" b="1" dirty="0"/>
                  <a:t>Key Species:</a:t>
                </a:r>
                <a:r>
                  <a:rPr lang="en-IN" dirty="0"/>
                  <a:t> </a:t>
                </a:r>
                <a:r>
                  <a:rPr lang="en-IN" i="1" dirty="0"/>
                  <a:t>Saccharomyces cerevisiae</a:t>
                </a:r>
                <a:r>
                  <a:rPr lang="en-IN" dirty="0"/>
                  <a:t> (Baker’s/Brewer’s yeast), </a:t>
                </a:r>
                <a:r>
                  <a:rPr lang="en-IN" i="1" dirty="0"/>
                  <a:t>Saccharomyces </a:t>
                </a:r>
                <a:r>
                  <a:rPr lang="en-IN" i="1" dirty="0" err="1"/>
                  <a:t>pastorianus</a:t>
                </a:r>
                <a:r>
                  <a:rPr lang="en-IN" dirty="0"/>
                  <a:t> (Lager yeast).</a:t>
                </a:r>
              </a:p>
              <a:p>
                <a:pPr marL="0" indent="0" algn="just">
                  <a:buNone/>
                </a:pPr>
                <a:r>
                  <a:rPr lang="en-IN" b="1" dirty="0"/>
                  <a:t>3. Filamentous Fungi (Molds):</a:t>
                </a:r>
                <a:endParaRPr lang="en-IN" dirty="0"/>
              </a:p>
              <a:p>
                <a:pPr lvl="1" algn="just">
                  <a:buFont typeface="Wingdings" panose="05000000000000000000" pitchFamily="2" charset="2"/>
                  <a:buChar char="Ø"/>
                </a:pPr>
                <a:r>
                  <a:rPr lang="en-IN" dirty="0"/>
                  <a:t>Crucial for producing powerful extracellular enzymes (proteases, lipases, amylases) that alter texture and flavour.</a:t>
                </a:r>
              </a:p>
              <a:p>
                <a:pPr lvl="1" algn="just">
                  <a:buFont typeface="Wingdings" panose="05000000000000000000" pitchFamily="2" charset="2"/>
                  <a:buChar char="Ø"/>
                </a:pPr>
                <a:r>
                  <a:rPr lang="en-IN" b="1" dirty="0"/>
                  <a:t>Key Genera:</a:t>
                </a:r>
                <a:r>
                  <a:rPr lang="en-IN" dirty="0"/>
                  <a:t> </a:t>
                </a:r>
                <a:r>
                  <a:rPr lang="en-IN" i="1" dirty="0"/>
                  <a:t>Penicillium</a:t>
                </a:r>
                <a:r>
                  <a:rPr lang="en-IN" dirty="0"/>
                  <a:t> (cheese), </a:t>
                </a:r>
                <a:r>
                  <a:rPr lang="en-IN" i="1" dirty="0"/>
                  <a:t>Aspergillus</a:t>
                </a:r>
                <a:r>
                  <a:rPr lang="en-IN" dirty="0"/>
                  <a:t> (soy sauce), </a:t>
                </a:r>
                <a:r>
                  <a:rPr lang="en-IN" i="1" dirty="0"/>
                  <a:t>Rhizopus</a:t>
                </a:r>
                <a:r>
                  <a:rPr lang="en-IN" dirty="0"/>
                  <a:t> (tempeh).</a:t>
                </a:r>
              </a:p>
            </p:txBody>
          </p:sp>
        </mc:Choice>
        <mc:Fallback xmlns="">
          <p:sp>
            <p:nvSpPr>
              <p:cNvPr id="5" name="Content Placeholder 4">
                <a:extLst>
                  <a:ext uri="{FF2B5EF4-FFF2-40B4-BE49-F238E27FC236}">
                    <a16:creationId xmlns:a16="http://schemas.microsoft.com/office/drawing/2014/main" id="{8CBCB1C0-9C48-E0FB-800D-8BE99BE973E3}"/>
                  </a:ext>
                </a:extLst>
              </p:cNvPr>
              <p:cNvSpPr>
                <a:spLocks noGrp="1" noRot="1" noChangeAspect="1" noMove="1" noResize="1" noEditPoints="1" noAdjustHandles="1" noChangeArrowheads="1" noChangeShapeType="1" noTextEdit="1"/>
              </p:cNvSpPr>
              <p:nvPr>
                <p:ph idx="1"/>
              </p:nvPr>
            </p:nvSpPr>
            <p:spPr>
              <a:xfrm>
                <a:off x="169459" y="847738"/>
                <a:ext cx="11867865" cy="4351338"/>
              </a:xfrm>
              <a:blipFill>
                <a:blip r:embed="rId2"/>
                <a:stretch>
                  <a:fillRect l="-1079" t="-2241" r="-770" b="-38515"/>
                </a:stretch>
              </a:blipFill>
            </p:spPr>
            <p:txBody>
              <a:bodyPr/>
              <a:lstStyle/>
              <a:p>
                <a:r>
                  <a:rPr lang="en-IN">
                    <a:noFill/>
                  </a:rPr>
                  <a:t> </a:t>
                </a:r>
              </a:p>
            </p:txBody>
          </p:sp>
        </mc:Fallback>
      </mc:AlternateContent>
    </p:spTree>
    <p:extLst>
      <p:ext uri="{BB962C8B-B14F-4D97-AF65-F5344CB8AC3E}">
        <p14:creationId xmlns:p14="http://schemas.microsoft.com/office/powerpoint/2010/main" val="3238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9E044B-A5D5-46FC-0D19-FF6FE8552B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596699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D99E8-1470-7B5B-1897-CEFE7E938C9D}"/>
              </a:ext>
            </a:extLst>
          </p:cNvPr>
          <p:cNvSpPr>
            <a:spLocks noGrp="1"/>
          </p:cNvSpPr>
          <p:nvPr>
            <p:ph type="title"/>
          </p:nvPr>
        </p:nvSpPr>
        <p:spPr>
          <a:xfrm>
            <a:off x="838200" y="90819"/>
            <a:ext cx="10515600" cy="590218"/>
          </a:xfrm>
        </p:spPr>
        <p:txBody>
          <a:bodyPr>
            <a:normAutofit/>
          </a:bodyPr>
          <a:lstStyle/>
          <a:p>
            <a:pPr algn="ctr"/>
            <a:r>
              <a:rPr lang="en-US" sz="3500" b="1" u="sng" dirty="0">
                <a:solidFill>
                  <a:srgbClr val="C00000"/>
                </a:solidFill>
              </a:rPr>
              <a:t>Industrial Applications: The Dairy Sector</a:t>
            </a:r>
            <a:endParaRPr lang="en-IN" sz="3500" u="sng" dirty="0">
              <a:solidFill>
                <a:srgbClr val="C00000"/>
              </a:solidFill>
            </a:endParaRPr>
          </a:p>
        </p:txBody>
      </p:sp>
      <p:sp>
        <p:nvSpPr>
          <p:cNvPr id="3" name="Content Placeholder 2">
            <a:extLst>
              <a:ext uri="{FF2B5EF4-FFF2-40B4-BE49-F238E27FC236}">
                <a16:creationId xmlns:a16="http://schemas.microsoft.com/office/drawing/2014/main" id="{9DAEB77B-ABCE-888B-A797-8BC4DCF49128}"/>
              </a:ext>
            </a:extLst>
          </p:cNvPr>
          <p:cNvSpPr>
            <a:spLocks noGrp="1"/>
          </p:cNvSpPr>
          <p:nvPr>
            <p:ph idx="1"/>
          </p:nvPr>
        </p:nvSpPr>
        <p:spPr>
          <a:xfrm>
            <a:off x="95533" y="856881"/>
            <a:ext cx="11941791" cy="5965423"/>
          </a:xfrm>
        </p:spPr>
        <p:txBody>
          <a:bodyPr>
            <a:noAutofit/>
          </a:bodyPr>
          <a:lstStyle/>
          <a:p>
            <a:pPr marL="0" indent="0" algn="just">
              <a:buNone/>
            </a:pPr>
            <a:r>
              <a:rPr lang="en-IN" sz="2500" b="1" dirty="0"/>
              <a:t>The Fundamental Reaction:</a:t>
            </a:r>
            <a:r>
              <a:rPr lang="en-IN" sz="2500" dirty="0"/>
              <a:t> LAB ferment milk lactose into Lactic Acid. The pH drops below 4.6 (isoelectric point of casein), causing milk proteins to coagulate into a solid curd.</a:t>
            </a:r>
          </a:p>
          <a:p>
            <a:pPr marL="0" indent="0" algn="just">
              <a:buNone/>
            </a:pPr>
            <a:r>
              <a:rPr lang="en-IN" sz="2500" b="1" dirty="0"/>
              <a:t>Yogurt Production:</a:t>
            </a:r>
            <a:endParaRPr lang="en-IN" sz="2500" dirty="0"/>
          </a:p>
          <a:p>
            <a:pPr marL="457200" lvl="1" indent="0" algn="just">
              <a:buNone/>
            </a:pPr>
            <a:r>
              <a:rPr lang="en-IN" sz="2500" dirty="0"/>
              <a:t>Utilizes a thermophilic (40-45°C) symbiotic starter culture: </a:t>
            </a:r>
            <a:r>
              <a:rPr lang="en-IN" sz="2500" i="1" dirty="0"/>
              <a:t>Streptococcus thermophilus</a:t>
            </a:r>
            <a:r>
              <a:rPr lang="en-IN" sz="2500" dirty="0"/>
              <a:t> (rapid acid production) + </a:t>
            </a:r>
            <a:r>
              <a:rPr lang="en-IN" sz="2500" i="1" dirty="0"/>
              <a:t>Lactobacillus </a:t>
            </a:r>
            <a:r>
              <a:rPr lang="en-IN" sz="2500" i="1" dirty="0" err="1"/>
              <a:t>delbrueckii</a:t>
            </a:r>
            <a:r>
              <a:rPr lang="en-IN" sz="2500" dirty="0"/>
              <a:t> subsp. </a:t>
            </a:r>
            <a:r>
              <a:rPr lang="en-IN" sz="2500" i="1" dirty="0"/>
              <a:t>bulgaricus</a:t>
            </a:r>
            <a:r>
              <a:rPr lang="en-IN" sz="2500" dirty="0"/>
              <a:t> (produces flavour compounds like acetaldehyde and diacetyl). </a:t>
            </a:r>
          </a:p>
          <a:p>
            <a:pPr marL="0" indent="0" algn="just">
              <a:buNone/>
            </a:pPr>
            <a:r>
              <a:rPr lang="en-IN" sz="2500" b="1" dirty="0"/>
              <a:t>Cheese Production (A Two-Step Process):</a:t>
            </a:r>
            <a:endParaRPr lang="en-IN" sz="2500" dirty="0"/>
          </a:p>
          <a:p>
            <a:pPr marL="457200" lvl="1" indent="0" algn="just">
              <a:buNone/>
            </a:pPr>
            <a:r>
              <a:rPr lang="en-IN" sz="2500" b="1" dirty="0"/>
              <a:t>1. Curdling:</a:t>
            </a:r>
            <a:r>
              <a:rPr lang="en-IN" sz="2500" dirty="0"/>
              <a:t> Using LAB and the enzyme rennin/chymosin to form curds, separating them from liquid whey.</a:t>
            </a:r>
          </a:p>
          <a:p>
            <a:pPr marL="457200" lvl="1" indent="0" algn="just">
              <a:buNone/>
            </a:pPr>
            <a:r>
              <a:rPr lang="en-IN" sz="2500" b="1" dirty="0"/>
              <a:t>2. Ripening (Curing):</a:t>
            </a:r>
            <a:r>
              <a:rPr lang="en-IN" sz="2500" dirty="0"/>
              <a:t> The curds are aged. Here, </a:t>
            </a:r>
            <a:r>
              <a:rPr lang="en-IN" sz="2500" dirty="0" err="1"/>
              <a:t>molds</a:t>
            </a:r>
            <a:r>
              <a:rPr lang="en-IN" sz="2500" dirty="0"/>
              <a:t> play a transformative role.</a:t>
            </a:r>
          </a:p>
          <a:p>
            <a:pPr marL="1428750" lvl="2" indent="-514350" algn="just">
              <a:buFont typeface="+mj-lt"/>
              <a:buAutoNum type="romanUcPeriod"/>
            </a:pPr>
            <a:r>
              <a:rPr lang="en-IN" sz="2500" b="1" dirty="0"/>
              <a:t>Surface-Ripened:</a:t>
            </a:r>
            <a:r>
              <a:rPr lang="en-IN" sz="2500" dirty="0"/>
              <a:t> </a:t>
            </a:r>
            <a:r>
              <a:rPr lang="en-IN" sz="2500" i="1" dirty="0"/>
              <a:t>Penicillium </a:t>
            </a:r>
            <a:r>
              <a:rPr lang="en-IN" sz="2500" i="1" dirty="0" err="1"/>
              <a:t>camemberti</a:t>
            </a:r>
            <a:r>
              <a:rPr lang="en-IN" sz="2500" dirty="0"/>
              <a:t> forms the white rind on Brie/Camembert, degrading surface proteins for a gooey texture.</a:t>
            </a:r>
          </a:p>
          <a:p>
            <a:pPr marL="1428750" lvl="2" indent="-514350" algn="just">
              <a:buFont typeface="+mj-lt"/>
              <a:buAutoNum type="romanUcPeriod"/>
            </a:pPr>
            <a:r>
              <a:rPr lang="en-IN" sz="2500" b="1" dirty="0"/>
              <a:t>Internally-Ripened:</a:t>
            </a:r>
            <a:r>
              <a:rPr lang="en-IN" sz="2500" dirty="0"/>
              <a:t> </a:t>
            </a:r>
            <a:r>
              <a:rPr lang="en-IN" sz="2500" i="1" dirty="0"/>
              <a:t>Penicillium roqueforti</a:t>
            </a:r>
            <a:r>
              <a:rPr lang="en-IN" sz="2500" dirty="0"/>
              <a:t> is pierced into Blue Cheese. Its lipases break down milk fats into sharp-tasting free fatty acids and methyl ketones.</a:t>
            </a:r>
          </a:p>
          <a:p>
            <a:pPr marL="0" indent="0" algn="just">
              <a:buNone/>
            </a:pPr>
            <a:endParaRPr lang="en-IN" sz="2500" dirty="0"/>
          </a:p>
        </p:txBody>
      </p:sp>
    </p:spTree>
    <p:extLst>
      <p:ext uri="{BB962C8B-B14F-4D97-AF65-F5344CB8AC3E}">
        <p14:creationId xmlns:p14="http://schemas.microsoft.com/office/powerpoint/2010/main" val="2439262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633D00-3993-85A0-7013-555B8FA5CE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1924993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DDA8-3921-8CE0-CAF7-F07AC6A1E2C2}"/>
              </a:ext>
            </a:extLst>
          </p:cNvPr>
          <p:cNvSpPr>
            <a:spLocks noGrp="1"/>
          </p:cNvSpPr>
          <p:nvPr>
            <p:ph type="title"/>
          </p:nvPr>
        </p:nvSpPr>
        <p:spPr>
          <a:xfrm>
            <a:off x="838200" y="119465"/>
            <a:ext cx="10515600" cy="781287"/>
          </a:xfrm>
        </p:spPr>
        <p:txBody>
          <a:bodyPr>
            <a:normAutofit/>
          </a:bodyPr>
          <a:lstStyle/>
          <a:p>
            <a:pPr algn="ctr"/>
            <a:r>
              <a:rPr lang="en-US" sz="3500" b="1" u="sng" dirty="0">
                <a:solidFill>
                  <a:srgbClr val="C00000"/>
                </a:solidFill>
              </a:rPr>
              <a:t>Industrial Applications: Bakery and Beverages</a:t>
            </a:r>
            <a:endParaRPr lang="en-IN" sz="3500" u="sng" dirty="0">
              <a:solidFill>
                <a:srgbClr val="C0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78921E-F790-B179-3A62-3B89DA5DC921}"/>
                  </a:ext>
                </a:extLst>
              </p:cNvPr>
              <p:cNvSpPr>
                <a:spLocks noGrp="1"/>
              </p:cNvSpPr>
              <p:nvPr>
                <p:ph idx="1"/>
              </p:nvPr>
            </p:nvSpPr>
            <p:spPr>
              <a:xfrm>
                <a:off x="163773" y="900752"/>
                <a:ext cx="11818961" cy="5837783"/>
              </a:xfrm>
            </p:spPr>
            <p:txBody>
              <a:bodyPr>
                <a:noAutofit/>
              </a:bodyPr>
              <a:lstStyle/>
              <a:p>
                <a:pPr marL="0" indent="0" algn="just">
                  <a:buNone/>
                </a:pPr>
                <a:r>
                  <a:rPr lang="en-US" sz="2300" b="1" dirty="0"/>
                  <a:t>The Bakery Industry (Bread):</a:t>
                </a:r>
                <a:endParaRPr lang="en-US" sz="2300" dirty="0"/>
              </a:p>
              <a:p>
                <a:pPr marL="457200" lvl="1" indent="0" algn="just">
                  <a:buNone/>
                </a:pPr>
                <a:r>
                  <a:rPr lang="en-US" sz="2300" b="1" dirty="0"/>
                  <a:t>The Microbe:</a:t>
                </a:r>
                <a:r>
                  <a:rPr lang="en-US" sz="2300" dirty="0"/>
                  <a:t> </a:t>
                </a:r>
                <a:r>
                  <a:rPr lang="en-US" sz="2300" i="1" dirty="0"/>
                  <a:t>Saccharomyces cerevisiae</a:t>
                </a:r>
                <a:r>
                  <a:rPr lang="en-US" sz="2300" dirty="0"/>
                  <a:t> (Baker’s yeast).</a:t>
                </a:r>
              </a:p>
              <a:p>
                <a:pPr marL="457200" lvl="1" indent="0" algn="just">
                  <a:buNone/>
                </a:pPr>
                <a:r>
                  <a:rPr lang="en-US" sz="2300" b="1" dirty="0"/>
                  <a:t>The Mechanism:</a:t>
                </a:r>
                <a:r>
                  <a:rPr lang="en-US" sz="2300" dirty="0"/>
                  <a:t> Yeast metabolizes simple sugars in wheat flour dough via the Embden-Meyerhof-Parnas pathway.</a:t>
                </a:r>
              </a:p>
              <a:p>
                <a:pPr marL="457200" lvl="1" indent="0" algn="just">
                  <a:buNone/>
                </a:pPr>
                <a:r>
                  <a:rPr lang="en-US" sz="2300" b="1" dirty="0"/>
                  <a:t>The Result (Leavening):</a:t>
                </a:r>
                <a:r>
                  <a:rPr lang="en-US" sz="2300" dirty="0"/>
                  <a:t> The rapid release of </a:t>
                </a:r>
                <a14:m>
                  <m:oMath xmlns:m="http://schemas.openxmlformats.org/officeDocument/2006/math">
                    <m:r>
                      <a:rPr lang="en-IN" i="1">
                        <a:latin typeface="Cambria Math" panose="02040503050406030204" pitchFamily="18" charset="0"/>
                      </a:rPr>
                      <m:t>𝐶</m:t>
                    </m:r>
                    <m:sSub>
                      <m:sSubPr>
                        <m:ctrlPr>
                          <a:rPr lang="ar-SA" i="1">
                            <a:latin typeface="Cambria Math" panose="02040503050406030204" pitchFamily="18" charset="0"/>
                          </a:rPr>
                        </m:ctrlPr>
                      </m:sSubPr>
                      <m:e>
                        <m:r>
                          <a:rPr lang="ar-SA" i="1">
                            <a:latin typeface="Cambria Math" panose="02040503050406030204" pitchFamily="18" charset="0"/>
                          </a:rPr>
                          <m:t>𝑂</m:t>
                        </m:r>
                      </m:e>
                      <m:sub>
                        <m:r>
                          <a:rPr lang="ar-SA">
                            <a:latin typeface="Cambria Math" panose="02040503050406030204" pitchFamily="18" charset="0"/>
                          </a:rPr>
                          <m:t>2</m:t>
                        </m:r>
                      </m:sub>
                    </m:sSub>
                  </m:oMath>
                </a14:m>
                <a:r>
                  <a:rPr lang="en-US" sz="2300" dirty="0"/>
                  <a:t> gas gets trapped within the elastic gluten network of the dough. This causes the dough to expand (leaven), creating a porous, light crumb structure. The ethanol produced evaporates entirely during the high heat of baking.</a:t>
                </a:r>
              </a:p>
              <a:p>
                <a:pPr marL="0" indent="0" algn="just">
                  <a:buNone/>
                </a:pPr>
                <a:r>
                  <a:rPr lang="en-US" sz="2300" b="1" dirty="0"/>
                  <a:t>The Beverage Industry (Alcoholic):</a:t>
                </a:r>
                <a:endParaRPr lang="en-US" sz="2300" dirty="0"/>
              </a:p>
              <a:p>
                <a:pPr marL="457200" lvl="1" indent="0" algn="just">
                  <a:buNone/>
                </a:pPr>
                <a:r>
                  <a:rPr lang="en-US" sz="2300" b="1" dirty="0"/>
                  <a:t>Wine:</a:t>
                </a:r>
                <a:r>
                  <a:rPr lang="en-US" sz="2300" dirty="0"/>
                  <a:t> </a:t>
                </a:r>
                <a:r>
                  <a:rPr lang="en-US" sz="2300" i="1" dirty="0"/>
                  <a:t>Saccharomyces cerevisiae</a:t>
                </a:r>
                <a:r>
                  <a:rPr lang="en-US" sz="2300" dirty="0"/>
                  <a:t> var. </a:t>
                </a:r>
                <a:r>
                  <a:rPr lang="en-US" sz="2300" i="1" dirty="0" err="1"/>
                  <a:t>ellipsoideus</a:t>
                </a:r>
                <a:r>
                  <a:rPr lang="en-US" sz="2300" dirty="0"/>
                  <a:t> ferments simple sugars (fructose/glucose) naturally present in crushed grapes. Fermentation stops when sugar is depleted or ethanol levels become toxic (~12-15%).</a:t>
                </a:r>
              </a:p>
              <a:p>
                <a:pPr marL="457200" lvl="1" indent="0" algn="just">
                  <a:buNone/>
                </a:pPr>
                <a:r>
                  <a:rPr lang="en-US" sz="2300" b="1" dirty="0"/>
                  <a:t>Beer:</a:t>
                </a:r>
                <a:r>
                  <a:rPr lang="en-US" sz="2300" dirty="0"/>
                  <a:t> Involves fermenting complex starches from barley.</a:t>
                </a:r>
              </a:p>
              <a:p>
                <a:pPr marL="914400" lvl="2" indent="0" algn="just">
                  <a:buNone/>
                </a:pPr>
                <a:r>
                  <a:rPr lang="en-US" sz="2300" b="1" dirty="0"/>
                  <a:t>Malting:</a:t>
                </a:r>
                <a:r>
                  <a:rPr lang="en-US" sz="2300" dirty="0"/>
                  <a:t> Barley must first be germinated to release natural amylase enzymes, converting complex starch into fermentable maltose.</a:t>
                </a:r>
              </a:p>
              <a:p>
                <a:pPr marL="914400" lvl="2" indent="0" algn="just">
                  <a:buNone/>
                </a:pPr>
                <a:r>
                  <a:rPr lang="en-US" sz="2300" b="1" dirty="0"/>
                  <a:t>Fermentation:</a:t>
                </a:r>
                <a:r>
                  <a:rPr lang="en-US" sz="2300" dirty="0"/>
                  <a:t> </a:t>
                </a:r>
                <a:r>
                  <a:rPr lang="en-US" sz="2300" i="1" dirty="0"/>
                  <a:t>Saccharomyces </a:t>
                </a:r>
                <a:r>
                  <a:rPr lang="en-US" sz="2300" i="1" dirty="0" err="1"/>
                  <a:t>pastorianus</a:t>
                </a:r>
                <a:r>
                  <a:rPr lang="en-US" sz="2300" dirty="0"/>
                  <a:t> is used for lagers (bottom-fermenting at cooler temperatures, 7-15°C), while </a:t>
                </a:r>
                <a:r>
                  <a:rPr lang="en-US" sz="2300" i="1" dirty="0"/>
                  <a:t>S. cerevisiae</a:t>
                </a:r>
                <a:r>
                  <a:rPr lang="en-US" sz="2300" dirty="0"/>
                  <a:t> is used for ales (top-fermenting, 15-22°C).</a:t>
                </a:r>
              </a:p>
              <a:p>
                <a:pPr marL="0" indent="0" algn="just">
                  <a:buNone/>
                </a:pPr>
                <a:endParaRPr lang="en-IN" sz="2300" dirty="0"/>
              </a:p>
            </p:txBody>
          </p:sp>
        </mc:Choice>
        <mc:Fallback xmlns="">
          <p:sp>
            <p:nvSpPr>
              <p:cNvPr id="3" name="Content Placeholder 2">
                <a:extLst>
                  <a:ext uri="{FF2B5EF4-FFF2-40B4-BE49-F238E27FC236}">
                    <a16:creationId xmlns:a16="http://schemas.microsoft.com/office/drawing/2014/main" id="{AF78921E-F790-B179-3A62-3B89DA5DC921}"/>
                  </a:ext>
                </a:extLst>
              </p:cNvPr>
              <p:cNvSpPr>
                <a:spLocks noGrp="1" noRot="1" noChangeAspect="1" noMove="1" noResize="1" noEditPoints="1" noAdjustHandles="1" noChangeArrowheads="1" noChangeShapeType="1" noTextEdit="1"/>
              </p:cNvSpPr>
              <p:nvPr>
                <p:ph idx="1"/>
              </p:nvPr>
            </p:nvSpPr>
            <p:spPr>
              <a:xfrm>
                <a:off x="163773" y="900752"/>
                <a:ext cx="11818961" cy="5837783"/>
              </a:xfrm>
              <a:blipFill>
                <a:blip r:embed="rId2"/>
                <a:stretch>
                  <a:fillRect l="-774" t="-1463" r="-722" b="-313"/>
                </a:stretch>
              </a:blipFill>
            </p:spPr>
            <p:txBody>
              <a:bodyPr/>
              <a:lstStyle/>
              <a:p>
                <a:r>
                  <a:rPr lang="en-IN">
                    <a:noFill/>
                  </a:rPr>
                  <a:t> </a:t>
                </a:r>
              </a:p>
            </p:txBody>
          </p:sp>
        </mc:Fallback>
      </mc:AlternateContent>
    </p:spTree>
    <p:extLst>
      <p:ext uri="{BB962C8B-B14F-4D97-AF65-F5344CB8AC3E}">
        <p14:creationId xmlns:p14="http://schemas.microsoft.com/office/powerpoint/2010/main" val="1843522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B6F7DE-842F-AF7B-6A93-56A7D45806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6581"/>
            <a:ext cx="12192000" cy="6804837"/>
          </a:xfrm>
          <a:prstGeom prst="rect">
            <a:avLst/>
          </a:prstGeom>
        </p:spPr>
      </p:pic>
    </p:spTree>
    <p:extLst>
      <p:ext uri="{BB962C8B-B14F-4D97-AF65-F5344CB8AC3E}">
        <p14:creationId xmlns:p14="http://schemas.microsoft.com/office/powerpoint/2010/main" val="45845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BF5C-4FA6-39D3-7DEA-64D7C3C915D1}"/>
              </a:ext>
            </a:extLst>
          </p:cNvPr>
          <p:cNvSpPr>
            <a:spLocks noGrp="1"/>
          </p:cNvSpPr>
          <p:nvPr>
            <p:ph type="title"/>
          </p:nvPr>
        </p:nvSpPr>
        <p:spPr>
          <a:xfrm>
            <a:off x="879712" y="160409"/>
            <a:ext cx="10515600" cy="644809"/>
          </a:xfrm>
        </p:spPr>
        <p:txBody>
          <a:bodyPr>
            <a:normAutofit/>
          </a:bodyPr>
          <a:lstStyle/>
          <a:p>
            <a:pPr algn="ctr"/>
            <a:r>
              <a:rPr lang="en-US" sz="3500" b="1" u="sng" dirty="0">
                <a:solidFill>
                  <a:srgbClr val="C00000"/>
                </a:solidFill>
              </a:rPr>
              <a:t>Applications: Vegetables, Meats and Traditional Foods</a:t>
            </a:r>
            <a:endParaRPr lang="en-IN" sz="3500" u="sng" dirty="0">
              <a:solidFill>
                <a:srgbClr val="C0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3DC90E2-C59B-0472-9FAD-DB260808B681}"/>
                  </a:ext>
                </a:extLst>
              </p:cNvPr>
              <p:cNvSpPr>
                <a:spLocks noGrp="1"/>
              </p:cNvSpPr>
              <p:nvPr>
                <p:ph idx="1"/>
              </p:nvPr>
            </p:nvSpPr>
            <p:spPr>
              <a:xfrm>
                <a:off x="0" y="962452"/>
                <a:ext cx="12192000" cy="4351338"/>
              </a:xfrm>
            </p:spPr>
            <p:txBody>
              <a:bodyPr>
                <a:noAutofit/>
              </a:bodyPr>
              <a:lstStyle/>
              <a:p>
                <a:pPr marL="0" indent="0" algn="just">
                  <a:buNone/>
                </a:pPr>
                <a:r>
                  <a:rPr lang="en-IN" sz="2000" b="1" dirty="0"/>
                  <a:t>Fermented Vegetables (Sauerkraut, Pickles, Kimchi):</a:t>
                </a:r>
                <a:endParaRPr lang="en-IN" sz="2000" dirty="0"/>
              </a:p>
              <a:p>
                <a:pPr lvl="1" algn="just">
                  <a:buFont typeface="Wingdings" panose="05000000000000000000" pitchFamily="2" charset="2"/>
                  <a:buChar char="Ø"/>
                </a:pPr>
                <a:r>
                  <a:rPr lang="en-IN" sz="2000" dirty="0"/>
                  <a:t>Relies entirely on spontaneous (wild) fermentation by naturally occurring epiphytic LAB present on the raw vegetables.</a:t>
                </a:r>
              </a:p>
              <a:p>
                <a:pPr lvl="1" algn="just">
                  <a:buFont typeface="Wingdings" panose="05000000000000000000" pitchFamily="2" charset="2"/>
                  <a:buChar char="Ø"/>
                </a:pPr>
                <a:r>
                  <a:rPr lang="en-IN" sz="2000" b="1" dirty="0"/>
                  <a:t>Succession in Sauerkraut:</a:t>
                </a:r>
                <a:r>
                  <a:rPr lang="en-IN" sz="2000" dirty="0"/>
                  <a:t> Salt is added to draw out water and inhibit spoilage microbes. Initially, </a:t>
                </a:r>
                <a:r>
                  <a:rPr lang="en-IN" sz="2000" i="1" dirty="0" err="1"/>
                  <a:t>Leuconostoc</a:t>
                </a:r>
                <a:r>
                  <a:rPr lang="en-IN" sz="2000" i="1" dirty="0"/>
                  <a:t> </a:t>
                </a:r>
                <a:r>
                  <a:rPr lang="en-IN" sz="2000" i="1" dirty="0" err="1"/>
                  <a:t>mesenteroides</a:t>
                </a:r>
                <a:r>
                  <a:rPr lang="en-IN" sz="2000" dirty="0"/>
                  <a:t> dominates (producing lactic acid, acetic acid, and purging oxygen with </a:t>
                </a:r>
                <a14:m>
                  <m:oMath xmlns:m="http://schemas.openxmlformats.org/officeDocument/2006/math">
                    <m:r>
                      <a:rPr lang="en-IN" sz="2000" i="1">
                        <a:latin typeface="Cambria Math" panose="02040503050406030204" pitchFamily="18" charset="0"/>
                      </a:rPr>
                      <m:t>𝐶</m:t>
                    </m:r>
                    <m:sSub>
                      <m:sSubPr>
                        <m:ctrlPr>
                          <a:rPr lang="ar-SA" sz="2000" i="1">
                            <a:latin typeface="Cambria Math" panose="02040503050406030204" pitchFamily="18" charset="0"/>
                          </a:rPr>
                        </m:ctrlPr>
                      </m:sSubPr>
                      <m:e>
                        <m:r>
                          <a:rPr lang="ar-SA" sz="2000" i="1">
                            <a:latin typeface="Cambria Math" panose="02040503050406030204" pitchFamily="18" charset="0"/>
                          </a:rPr>
                          <m:t>𝑂</m:t>
                        </m:r>
                      </m:e>
                      <m:sub>
                        <m:r>
                          <a:rPr lang="ar-SA" sz="2000">
                            <a:latin typeface="Cambria Math" panose="02040503050406030204" pitchFamily="18" charset="0"/>
                          </a:rPr>
                          <m:t>2</m:t>
                        </m:r>
                      </m:sub>
                    </m:sSub>
                  </m:oMath>
                </a14:m>
                <a:r>
                  <a:rPr lang="en-IN" sz="2000" dirty="0"/>
                  <a:t>). As acidity rises, the highly acid-tolerant </a:t>
                </a:r>
                <a:r>
                  <a:rPr lang="en-IN" sz="2000" i="1" dirty="0"/>
                  <a:t>Lactobacillus plantarum</a:t>
                </a:r>
                <a:r>
                  <a:rPr lang="en-IN" sz="2000" dirty="0"/>
                  <a:t> takes over, dropping the pH to ~3.5 for long-term preservation.</a:t>
                </a:r>
              </a:p>
              <a:p>
                <a:pPr marL="0" indent="0" algn="just">
                  <a:buNone/>
                </a:pPr>
                <a:r>
                  <a:rPr lang="en-IN" sz="2000" b="1" dirty="0"/>
                  <a:t>Fermented Meats (Salami, Pepperoni):</a:t>
                </a:r>
                <a:endParaRPr lang="en-IN" sz="2000" dirty="0"/>
              </a:p>
              <a:p>
                <a:pPr lvl="1" algn="just">
                  <a:buFont typeface="Wingdings" panose="05000000000000000000" pitchFamily="2" charset="2"/>
                  <a:buChar char="Ø"/>
                </a:pPr>
                <a:r>
                  <a:rPr lang="en-IN" sz="2000" dirty="0"/>
                  <a:t>Starter cultures of </a:t>
                </a:r>
                <a:r>
                  <a:rPr lang="en-IN" sz="2000" i="1" dirty="0" err="1"/>
                  <a:t>Pediococcus</a:t>
                </a:r>
                <a:r>
                  <a:rPr lang="en-IN" sz="2000" i="1" dirty="0"/>
                  <a:t> </a:t>
                </a:r>
                <a:r>
                  <a:rPr lang="en-IN" sz="2000" i="1" dirty="0" err="1"/>
                  <a:t>acidilactici</a:t>
                </a:r>
                <a:r>
                  <a:rPr lang="en-IN" sz="2000" dirty="0"/>
                  <a:t> and </a:t>
                </a:r>
                <a:r>
                  <a:rPr lang="en-IN" sz="2000" i="1" dirty="0"/>
                  <a:t>Lactobacillus </a:t>
                </a:r>
                <a:r>
                  <a:rPr lang="en-IN" sz="2000" i="1" dirty="0" err="1"/>
                  <a:t>sakei</a:t>
                </a:r>
                <a:r>
                  <a:rPr lang="en-IN" sz="2000" dirty="0"/>
                  <a:t> are added to minced meat. Rapid pH lowering denatures meat proteins and prevents the germination of deadly </a:t>
                </a:r>
                <a:r>
                  <a:rPr lang="en-IN" sz="2000" i="1" dirty="0"/>
                  <a:t>Clostridium botulinum</a:t>
                </a:r>
                <a:r>
                  <a:rPr lang="en-IN" sz="2000" dirty="0"/>
                  <a:t> spores.</a:t>
                </a:r>
              </a:p>
              <a:p>
                <a:pPr marL="0" indent="0" algn="just">
                  <a:buNone/>
                </a:pPr>
                <a:r>
                  <a:rPr lang="en-IN" sz="2000" b="1" dirty="0"/>
                  <a:t>Traditional Asian Solid-State Fermentations:</a:t>
                </a:r>
                <a:endParaRPr lang="en-IN" sz="2000" dirty="0"/>
              </a:p>
              <a:p>
                <a:pPr lvl="1" algn="just">
                  <a:buFont typeface="Wingdings" panose="05000000000000000000" pitchFamily="2" charset="2"/>
                  <a:buChar char="Ø"/>
                </a:pPr>
                <a:r>
                  <a:rPr lang="en-IN" sz="2000" b="1" dirty="0"/>
                  <a:t>Soy Sauce (Shoyu):</a:t>
                </a:r>
                <a:r>
                  <a:rPr lang="en-IN" sz="2000" dirty="0"/>
                  <a:t> A two-stage process. Roasted wheat/soybeans are inoculated with </a:t>
                </a:r>
                <a:r>
                  <a:rPr lang="en-IN" sz="2000" i="1" dirty="0"/>
                  <a:t>Aspergillus oryzae</a:t>
                </a:r>
                <a:r>
                  <a:rPr lang="en-IN" sz="2000" dirty="0"/>
                  <a:t> to create a solid mass (Koji). The </a:t>
                </a:r>
                <a:r>
                  <a:rPr lang="en-IN" sz="2000" dirty="0" err="1"/>
                  <a:t>mold's</a:t>
                </a:r>
                <a:r>
                  <a:rPr lang="en-IN" sz="2000" dirty="0"/>
                  <a:t> potent proteases/amylases break down macromolecules. This is mixed with brine (</a:t>
                </a:r>
                <a:r>
                  <a:rPr lang="en-IN" sz="2000" dirty="0" err="1"/>
                  <a:t>Moromi</a:t>
                </a:r>
                <a:r>
                  <a:rPr lang="en-IN" sz="2000" dirty="0"/>
                  <a:t>) for a secondary, long-term fermentation (months/years) by halophilic LAB (</a:t>
                </a:r>
                <a:r>
                  <a:rPr lang="en-IN" sz="2000" i="1" dirty="0" err="1"/>
                  <a:t>Tetragenococcus</a:t>
                </a:r>
                <a:r>
                  <a:rPr lang="en-IN" sz="2000" i="1" dirty="0"/>
                  <a:t> </a:t>
                </a:r>
                <a:r>
                  <a:rPr lang="en-IN" sz="2000" i="1" dirty="0" err="1"/>
                  <a:t>halophilus</a:t>
                </a:r>
                <a:r>
                  <a:rPr lang="en-IN" sz="2000" dirty="0"/>
                  <a:t>) and yeasts (</a:t>
                </a:r>
                <a:r>
                  <a:rPr lang="en-IN" sz="2000" i="1" dirty="0"/>
                  <a:t>Zygosaccharomyces </a:t>
                </a:r>
                <a:r>
                  <a:rPr lang="en-IN" sz="2000" i="1" dirty="0" err="1"/>
                  <a:t>rouxii</a:t>
                </a:r>
                <a:r>
                  <a:rPr lang="en-IN" sz="2000" dirty="0"/>
                  <a:t>).</a:t>
                </a:r>
              </a:p>
              <a:p>
                <a:pPr lvl="1" algn="just">
                  <a:buFont typeface="Wingdings" panose="05000000000000000000" pitchFamily="2" charset="2"/>
                  <a:buChar char="Ø"/>
                </a:pPr>
                <a:r>
                  <a:rPr lang="en-IN" sz="2000" b="1" dirty="0"/>
                  <a:t>Tempeh:</a:t>
                </a:r>
                <a:r>
                  <a:rPr lang="en-IN" sz="2000" dirty="0"/>
                  <a:t> Indonesian staple where whole soybeans are bound together by the dense white mycelium of the fungus </a:t>
                </a:r>
                <a:r>
                  <a:rPr lang="en-IN" sz="2000" i="1" dirty="0"/>
                  <a:t>Rhizopus </a:t>
                </a:r>
                <a:r>
                  <a:rPr lang="en-IN" sz="2000" i="1" dirty="0" err="1"/>
                  <a:t>oligosporus</a:t>
                </a:r>
                <a:r>
                  <a:rPr lang="en-IN" sz="2000" dirty="0"/>
                  <a:t>, increasing protein bioavailability and degrading anti-nutritional oligosaccharides.</a:t>
                </a:r>
              </a:p>
              <a:p>
                <a:pPr marL="0" indent="0" algn="just">
                  <a:buNone/>
                </a:pPr>
                <a:endParaRPr lang="en-IN" sz="2000" dirty="0"/>
              </a:p>
            </p:txBody>
          </p:sp>
        </mc:Choice>
        <mc:Fallback xmlns="">
          <p:sp>
            <p:nvSpPr>
              <p:cNvPr id="3" name="Content Placeholder 2">
                <a:extLst>
                  <a:ext uri="{FF2B5EF4-FFF2-40B4-BE49-F238E27FC236}">
                    <a16:creationId xmlns:a16="http://schemas.microsoft.com/office/drawing/2014/main" id="{B3DC90E2-C59B-0472-9FAD-DB260808B681}"/>
                  </a:ext>
                </a:extLst>
              </p:cNvPr>
              <p:cNvSpPr>
                <a:spLocks noGrp="1" noRot="1" noChangeAspect="1" noMove="1" noResize="1" noEditPoints="1" noAdjustHandles="1" noChangeArrowheads="1" noChangeShapeType="1" noTextEdit="1"/>
              </p:cNvSpPr>
              <p:nvPr>
                <p:ph idx="1"/>
              </p:nvPr>
            </p:nvSpPr>
            <p:spPr>
              <a:xfrm>
                <a:off x="0" y="962452"/>
                <a:ext cx="12192000" cy="4351338"/>
              </a:xfrm>
              <a:blipFill>
                <a:blip r:embed="rId2"/>
                <a:stretch>
                  <a:fillRect l="-500" t="-1541" r="-500" b="-31232"/>
                </a:stretch>
              </a:blipFill>
            </p:spPr>
            <p:txBody>
              <a:bodyPr/>
              <a:lstStyle/>
              <a:p>
                <a:r>
                  <a:rPr lang="en-IN">
                    <a:noFill/>
                  </a:rPr>
                  <a:t> </a:t>
                </a:r>
              </a:p>
            </p:txBody>
          </p:sp>
        </mc:Fallback>
      </mc:AlternateContent>
    </p:spTree>
    <p:extLst>
      <p:ext uri="{BB962C8B-B14F-4D97-AF65-F5344CB8AC3E}">
        <p14:creationId xmlns:p14="http://schemas.microsoft.com/office/powerpoint/2010/main" val="4176049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8C079E-1A9E-491E-6284-6E612CB8D7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4178319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0070-DF99-BA6C-F38D-08B3F44F119A}"/>
              </a:ext>
            </a:extLst>
          </p:cNvPr>
          <p:cNvSpPr>
            <a:spLocks noGrp="1"/>
          </p:cNvSpPr>
          <p:nvPr>
            <p:ph type="title"/>
          </p:nvPr>
        </p:nvSpPr>
        <p:spPr>
          <a:xfrm>
            <a:off x="838200" y="172705"/>
            <a:ext cx="10515600" cy="508332"/>
          </a:xfrm>
        </p:spPr>
        <p:txBody>
          <a:bodyPr>
            <a:normAutofit fontScale="90000"/>
          </a:bodyPr>
          <a:lstStyle/>
          <a:p>
            <a:pPr algn="ctr"/>
            <a:r>
              <a:rPr lang="en-IN" sz="3500" b="1" u="sng" dirty="0">
                <a:solidFill>
                  <a:srgbClr val="C00000"/>
                </a:solidFill>
              </a:rPr>
              <a:t>Single Cell Protein (SCP) Production</a:t>
            </a:r>
          </a:p>
        </p:txBody>
      </p:sp>
      <p:sp>
        <p:nvSpPr>
          <p:cNvPr id="3" name="Content Placeholder 2">
            <a:extLst>
              <a:ext uri="{FF2B5EF4-FFF2-40B4-BE49-F238E27FC236}">
                <a16:creationId xmlns:a16="http://schemas.microsoft.com/office/drawing/2014/main" id="{DC911F0B-17EA-F0F9-A1BF-135955A364C4}"/>
              </a:ext>
            </a:extLst>
          </p:cNvPr>
          <p:cNvSpPr>
            <a:spLocks noGrp="1"/>
          </p:cNvSpPr>
          <p:nvPr>
            <p:ph idx="1"/>
          </p:nvPr>
        </p:nvSpPr>
        <p:spPr>
          <a:xfrm>
            <a:off x="259307" y="1149036"/>
            <a:ext cx="11696132" cy="5852782"/>
          </a:xfrm>
        </p:spPr>
        <p:txBody>
          <a:bodyPr>
            <a:normAutofit/>
          </a:bodyPr>
          <a:lstStyle/>
          <a:p>
            <a:pPr marL="0" indent="0" algn="just">
              <a:buNone/>
            </a:pPr>
            <a:r>
              <a:rPr lang="en-US" sz="2700" b="1" dirty="0"/>
              <a:t>The Global Challenge:</a:t>
            </a:r>
            <a:r>
              <a:rPr lang="en-US" sz="2700" dirty="0"/>
              <a:t> As the population approaches 10 billion by 2050, conventional agriculture (livestock/crops) is severely strained by land degradation, water scarcity, and climate change, leading to a looming "protein gap."</a:t>
            </a:r>
          </a:p>
          <a:p>
            <a:pPr marL="0" indent="0" algn="just">
              <a:buNone/>
            </a:pPr>
            <a:r>
              <a:rPr lang="en-US" sz="2700" b="1" dirty="0"/>
              <a:t>The Solution:</a:t>
            </a:r>
            <a:r>
              <a:rPr lang="en-US" sz="2700" dirty="0"/>
              <a:t> Single Cell Protein (SCP).</a:t>
            </a:r>
          </a:p>
          <a:p>
            <a:pPr marL="0" indent="0" algn="just">
              <a:buNone/>
            </a:pPr>
            <a:r>
              <a:rPr lang="en-US" sz="2700" b="1" dirty="0"/>
              <a:t>Definition:</a:t>
            </a:r>
            <a:r>
              <a:rPr lang="en-US" sz="2700" dirty="0"/>
              <a:t> SCP refers to the dried, dead cellular biomass of microbial origin (algae, bacteria, fungi, or yeast) cultivated on a massive industrial scale for use as a high-protein supplement in human nutrition or animal feed.</a:t>
            </a:r>
          </a:p>
          <a:p>
            <a:pPr marL="0" indent="0" algn="just">
              <a:buNone/>
            </a:pPr>
            <a:r>
              <a:rPr lang="en-US" sz="2700" b="1" dirty="0"/>
              <a:t>The Goal:</a:t>
            </a:r>
            <a:r>
              <a:rPr lang="en-US" sz="2700" dirty="0"/>
              <a:t> To decouple protein production from arable land and traditional weather-dependent agriculture.</a:t>
            </a:r>
          </a:p>
          <a:p>
            <a:pPr marL="0" indent="0" algn="just">
              <a:buNone/>
            </a:pPr>
            <a:endParaRPr lang="en-IN" sz="2700" dirty="0"/>
          </a:p>
        </p:txBody>
      </p:sp>
    </p:spTree>
    <p:extLst>
      <p:ext uri="{BB962C8B-B14F-4D97-AF65-F5344CB8AC3E}">
        <p14:creationId xmlns:p14="http://schemas.microsoft.com/office/powerpoint/2010/main" val="2969147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A8C36A-A440-A3CB-CEFC-A41B9BCE94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1136307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B532-DB7D-9F25-8429-25BA871C869A}"/>
              </a:ext>
            </a:extLst>
          </p:cNvPr>
          <p:cNvSpPr>
            <a:spLocks noGrp="1"/>
          </p:cNvSpPr>
          <p:nvPr>
            <p:ph type="title"/>
          </p:nvPr>
        </p:nvSpPr>
        <p:spPr>
          <a:xfrm>
            <a:off x="838200" y="0"/>
            <a:ext cx="10515600" cy="644809"/>
          </a:xfrm>
        </p:spPr>
        <p:txBody>
          <a:bodyPr>
            <a:normAutofit/>
          </a:bodyPr>
          <a:lstStyle/>
          <a:p>
            <a:pPr algn="ctr"/>
            <a:r>
              <a:rPr lang="en-US" sz="3500" b="1" u="sng" dirty="0">
                <a:solidFill>
                  <a:srgbClr val="C00000"/>
                </a:solidFill>
              </a:rPr>
              <a:t>Advantages of SCP over Conventional Agriculture</a:t>
            </a:r>
            <a:endParaRPr lang="en-IN" sz="3500" u="sng" dirty="0">
              <a:solidFill>
                <a:srgbClr val="C00000"/>
              </a:solidFill>
            </a:endParaRPr>
          </a:p>
        </p:txBody>
      </p:sp>
      <p:sp>
        <p:nvSpPr>
          <p:cNvPr id="3" name="Content Placeholder 2">
            <a:extLst>
              <a:ext uri="{FF2B5EF4-FFF2-40B4-BE49-F238E27FC236}">
                <a16:creationId xmlns:a16="http://schemas.microsoft.com/office/drawing/2014/main" id="{7D624C54-E6EB-3862-0569-4F077404048F}"/>
              </a:ext>
            </a:extLst>
          </p:cNvPr>
          <p:cNvSpPr>
            <a:spLocks noGrp="1"/>
          </p:cNvSpPr>
          <p:nvPr>
            <p:ph idx="1"/>
          </p:nvPr>
        </p:nvSpPr>
        <p:spPr>
          <a:xfrm>
            <a:off x="163773" y="805218"/>
            <a:ext cx="11887200" cy="5813946"/>
          </a:xfrm>
        </p:spPr>
        <p:txBody>
          <a:bodyPr>
            <a:noAutofit/>
          </a:bodyPr>
          <a:lstStyle/>
          <a:p>
            <a:pPr marL="0" indent="0" algn="just">
              <a:buNone/>
            </a:pPr>
            <a:r>
              <a:rPr lang="en-US" sz="2600" b="1" dirty="0"/>
              <a:t>1. Astronomical Growth Rates:</a:t>
            </a:r>
            <a:r>
              <a:rPr lang="en-US" sz="2600" dirty="0"/>
              <a:t> Microbes have incredibly short generation times (doubling in 20-120 minutes).</a:t>
            </a:r>
          </a:p>
          <a:p>
            <a:pPr marL="457200" lvl="1" indent="0" algn="just">
              <a:buNone/>
            </a:pPr>
            <a:r>
              <a:rPr lang="en-US" sz="2600" b="1" dirty="0"/>
              <a:t>The Math:</a:t>
            </a:r>
            <a:r>
              <a:rPr lang="en-US" sz="2600" dirty="0"/>
              <a:t> A 250kg cow synthesizes ~200g of protein per day. 250kg of a fast-growing bacterium (</a:t>
            </a:r>
            <a:r>
              <a:rPr lang="en-US" sz="2600" i="1" dirty="0" err="1"/>
              <a:t>Methylophilus</a:t>
            </a:r>
            <a:r>
              <a:rPr lang="en-US" sz="2600" i="1" dirty="0"/>
              <a:t> </a:t>
            </a:r>
            <a:r>
              <a:rPr lang="en-US" sz="2600" i="1" dirty="0" err="1"/>
              <a:t>methylotrophus</a:t>
            </a:r>
            <a:r>
              <a:rPr lang="en-US" sz="2600" dirty="0"/>
              <a:t>) can synthesize 25 tons of protein in the same 24-hour period!</a:t>
            </a:r>
          </a:p>
          <a:p>
            <a:pPr marL="0" indent="0" algn="just">
              <a:buNone/>
            </a:pPr>
            <a:r>
              <a:rPr lang="en-US" sz="2600" b="1" dirty="0"/>
              <a:t>2. High Nutritional Profile:</a:t>
            </a:r>
            <a:r>
              <a:rPr lang="en-US" sz="2600" dirty="0"/>
              <a:t> Microbial biomass is exceptionally protein-dense (45% to 85% dry weight), contains a balanced profile of essential amino acids (often lacking in plant proteins like lysine and methionine), and is rich in B-vitamins and lipids.</a:t>
            </a:r>
          </a:p>
          <a:p>
            <a:pPr marL="0" indent="0" algn="just">
              <a:buNone/>
            </a:pPr>
            <a:r>
              <a:rPr lang="en-US" sz="2600" b="1" dirty="0"/>
              <a:t>3. Independence from Climate and Arable Land:</a:t>
            </a:r>
            <a:r>
              <a:rPr lang="en-US" sz="2600" dirty="0"/>
              <a:t> SCP production occurs indoors in closed, controlled industrial bioreactors. It requires zero agricultural land, uses significantly less water, and is completely immune to droughts, floods, and seasonal variations.</a:t>
            </a:r>
          </a:p>
          <a:p>
            <a:pPr marL="0" indent="0" algn="just">
              <a:buNone/>
            </a:pPr>
            <a:r>
              <a:rPr lang="en-US" sz="2600" b="1" dirty="0"/>
              <a:t>4. Valorization of Waste (Circular Economy):</a:t>
            </a:r>
            <a:r>
              <a:rPr lang="en-US" sz="2600" dirty="0"/>
              <a:t> SCP utilizes cheap, low-value agricultural and industrial waste streams as substrates, effectively converting environmental pollutants into high-value food.</a:t>
            </a:r>
          </a:p>
          <a:p>
            <a:pPr marL="0" indent="0" algn="just">
              <a:buNone/>
            </a:pPr>
            <a:endParaRPr lang="en-IN" sz="2600" dirty="0"/>
          </a:p>
        </p:txBody>
      </p:sp>
    </p:spTree>
    <p:extLst>
      <p:ext uri="{BB962C8B-B14F-4D97-AF65-F5344CB8AC3E}">
        <p14:creationId xmlns:p14="http://schemas.microsoft.com/office/powerpoint/2010/main" val="20181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0C1CF3-7C2F-A582-BD24-707A5FE8B9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3252384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39C7-3219-3CA8-1A73-DD80731837CB}"/>
              </a:ext>
            </a:extLst>
          </p:cNvPr>
          <p:cNvSpPr>
            <a:spLocks noGrp="1"/>
          </p:cNvSpPr>
          <p:nvPr>
            <p:ph type="title"/>
          </p:nvPr>
        </p:nvSpPr>
        <p:spPr>
          <a:xfrm>
            <a:off x="838200" y="-81888"/>
            <a:ext cx="10515600" cy="617514"/>
          </a:xfrm>
        </p:spPr>
        <p:txBody>
          <a:bodyPr>
            <a:normAutofit/>
          </a:bodyPr>
          <a:lstStyle/>
          <a:p>
            <a:pPr algn="ctr"/>
            <a:r>
              <a:rPr lang="en-US" sz="3500" b="1" u="sng" dirty="0">
                <a:solidFill>
                  <a:srgbClr val="C00000"/>
                </a:solidFill>
              </a:rPr>
              <a:t>Key Microorganisms and Their Industrial Substrates</a:t>
            </a:r>
            <a:endParaRPr lang="en-IN" sz="3500" u="sng" dirty="0">
              <a:solidFill>
                <a:srgbClr val="C0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A7FB7D-1F1A-8950-DD5F-6670F348E948}"/>
                  </a:ext>
                </a:extLst>
              </p:cNvPr>
              <p:cNvSpPr>
                <a:spLocks noGrp="1"/>
              </p:cNvSpPr>
              <p:nvPr>
                <p:ph idx="1"/>
              </p:nvPr>
            </p:nvSpPr>
            <p:spPr>
              <a:xfrm>
                <a:off x="0" y="453738"/>
                <a:ext cx="12191999" cy="5559449"/>
              </a:xfrm>
            </p:spPr>
            <p:txBody>
              <a:bodyPr>
                <a:noAutofit/>
              </a:bodyPr>
              <a:lstStyle/>
              <a:p>
                <a:pPr marL="0" indent="0" algn="just">
                  <a:buNone/>
                </a:pPr>
                <a:r>
                  <a:rPr lang="en-IN" sz="2100" b="1" dirty="0"/>
                  <a:t>1. Algae and Cyanobacteria:</a:t>
                </a:r>
                <a:endParaRPr lang="en-IN" sz="2100" dirty="0"/>
              </a:p>
              <a:p>
                <a:pPr marL="457200" lvl="1" indent="0" algn="just">
                  <a:buNone/>
                </a:pPr>
                <a:r>
                  <a:rPr lang="en-IN" sz="2100" b="1" dirty="0"/>
                  <a:t>Organisms:</a:t>
                </a:r>
                <a:r>
                  <a:rPr lang="en-IN" sz="2100" dirty="0"/>
                  <a:t> </a:t>
                </a:r>
                <a:r>
                  <a:rPr lang="en-IN" sz="2100" i="1" dirty="0"/>
                  <a:t>Spirulina maxima</a:t>
                </a:r>
                <a:r>
                  <a:rPr lang="en-IN" sz="2100" dirty="0"/>
                  <a:t> (Cyanobacteria), </a:t>
                </a:r>
                <a:r>
                  <a:rPr lang="en-IN" sz="2100" i="1" dirty="0"/>
                  <a:t>Chlorella vulgaris</a:t>
                </a:r>
                <a:r>
                  <a:rPr lang="en-IN" sz="2100" dirty="0"/>
                  <a:t> (Green Algae).</a:t>
                </a:r>
              </a:p>
              <a:p>
                <a:pPr marL="457200" lvl="1" indent="0" algn="just">
                  <a:buNone/>
                </a:pPr>
                <a:r>
                  <a:rPr lang="en-IN" sz="2100" b="1" dirty="0"/>
                  <a:t>Substrates:</a:t>
                </a:r>
                <a:r>
                  <a:rPr lang="en-IN" sz="2100" dirty="0"/>
                  <a:t> Require simple autotrophic conditions: </a:t>
                </a:r>
                <a14:m>
                  <m:oMath xmlns:m="http://schemas.openxmlformats.org/officeDocument/2006/math">
                    <m:r>
                      <a:rPr lang="en-IN" sz="2100" i="1">
                        <a:latin typeface="Cambria Math" panose="02040503050406030204" pitchFamily="18" charset="0"/>
                      </a:rPr>
                      <m:t>𝐶</m:t>
                    </m:r>
                    <m:sSub>
                      <m:sSubPr>
                        <m:ctrlPr>
                          <a:rPr lang="ar-SA" sz="2100" i="1">
                            <a:latin typeface="Cambria Math" panose="02040503050406030204" pitchFamily="18" charset="0"/>
                          </a:rPr>
                        </m:ctrlPr>
                      </m:sSubPr>
                      <m:e>
                        <m:r>
                          <a:rPr lang="ar-SA" sz="2100" i="1">
                            <a:latin typeface="Cambria Math" panose="02040503050406030204" pitchFamily="18" charset="0"/>
                          </a:rPr>
                          <m:t>𝑂</m:t>
                        </m:r>
                      </m:e>
                      <m:sub>
                        <m:r>
                          <a:rPr lang="ar-SA" sz="2100">
                            <a:latin typeface="Cambria Math" panose="02040503050406030204" pitchFamily="18" charset="0"/>
                          </a:rPr>
                          <m:t>2</m:t>
                        </m:r>
                      </m:sub>
                    </m:sSub>
                  </m:oMath>
                </a14:m>
                <a:r>
                  <a:rPr lang="en-IN" sz="2100" dirty="0"/>
                  <a:t>, sunlight, and inorganic nutrients. Grown in open raceway ponds or wastewater. </a:t>
                </a:r>
                <a:r>
                  <a:rPr lang="en-IN" sz="2100" i="1" dirty="0"/>
                  <a:t>Spirulina</a:t>
                </a:r>
                <a:r>
                  <a:rPr lang="en-IN" sz="2100" dirty="0"/>
                  <a:t> is the most widely consumed human SCP supplement (up to 70% protein).</a:t>
                </a:r>
              </a:p>
              <a:p>
                <a:pPr marL="0" indent="0" algn="just">
                  <a:buNone/>
                </a:pPr>
                <a:r>
                  <a:rPr lang="en-IN" sz="2100" b="1" dirty="0"/>
                  <a:t>2. Yeasts:</a:t>
                </a:r>
                <a:endParaRPr lang="en-IN" sz="2100" dirty="0"/>
              </a:p>
              <a:p>
                <a:pPr marL="457200" lvl="1" indent="0" algn="just">
                  <a:buNone/>
                </a:pPr>
                <a:r>
                  <a:rPr lang="en-IN" sz="2100" b="1" dirty="0"/>
                  <a:t>Organisms:</a:t>
                </a:r>
                <a:r>
                  <a:rPr lang="en-IN" sz="2100" dirty="0"/>
                  <a:t> </a:t>
                </a:r>
                <a:r>
                  <a:rPr lang="en-IN" sz="2100" i="1" dirty="0"/>
                  <a:t>Candida utilis</a:t>
                </a:r>
                <a:r>
                  <a:rPr lang="en-IN" sz="2100" dirty="0"/>
                  <a:t> (Torula yeast), </a:t>
                </a:r>
                <a:r>
                  <a:rPr lang="en-IN" sz="2100" i="1" dirty="0"/>
                  <a:t>Saccharomyces cerevisiae</a:t>
                </a:r>
                <a:r>
                  <a:rPr lang="en-IN" sz="2100" dirty="0"/>
                  <a:t>.</a:t>
                </a:r>
              </a:p>
              <a:p>
                <a:pPr marL="457200" lvl="1" indent="0" algn="just">
                  <a:buNone/>
                </a:pPr>
                <a:r>
                  <a:rPr lang="en-IN" sz="2100" b="1" dirty="0"/>
                  <a:t>Substrates:</a:t>
                </a:r>
                <a:r>
                  <a:rPr lang="en-IN" sz="2100" dirty="0"/>
                  <a:t> Highly efficient at utilizing sugar-rich industrial byproducts like molasses (sugar industry waste), whey (dairy industry waste), or </a:t>
                </a:r>
                <a:r>
                  <a:rPr lang="en-IN" sz="2100" dirty="0" err="1"/>
                  <a:t>sulfite</a:t>
                </a:r>
                <a:r>
                  <a:rPr lang="en-IN" sz="2100" dirty="0"/>
                  <a:t> liquor (paper mill waste).</a:t>
                </a:r>
              </a:p>
              <a:p>
                <a:pPr marL="0" indent="0" algn="just">
                  <a:buNone/>
                </a:pPr>
                <a:r>
                  <a:rPr lang="en-IN" sz="2100" b="1" dirty="0"/>
                  <a:t>3. Filamentous Fungi:</a:t>
                </a:r>
                <a:endParaRPr lang="en-IN" sz="2100" dirty="0"/>
              </a:p>
              <a:p>
                <a:pPr marL="457200" lvl="1" indent="0" algn="just">
                  <a:buNone/>
                </a:pPr>
                <a:r>
                  <a:rPr lang="en-IN" sz="2100" b="1" dirty="0"/>
                  <a:t>Organisms:</a:t>
                </a:r>
                <a:r>
                  <a:rPr lang="en-IN" sz="2100" dirty="0"/>
                  <a:t> </a:t>
                </a:r>
                <a:r>
                  <a:rPr lang="en-IN" sz="2100" i="1" dirty="0"/>
                  <a:t>Fusarium </a:t>
                </a:r>
                <a:r>
                  <a:rPr lang="en-IN" sz="2100" i="1" dirty="0" err="1"/>
                  <a:t>venenatum</a:t>
                </a:r>
                <a:r>
                  <a:rPr lang="en-IN" sz="2100" dirty="0"/>
                  <a:t>.</a:t>
                </a:r>
              </a:p>
              <a:p>
                <a:pPr marL="457200" lvl="1" indent="0" algn="just">
                  <a:buNone/>
                </a:pPr>
                <a:r>
                  <a:rPr lang="en-IN" sz="2100" b="1" dirty="0"/>
                  <a:t>Substrates:</a:t>
                </a:r>
                <a:r>
                  <a:rPr lang="en-IN" sz="2100" dirty="0"/>
                  <a:t> Grown on starch syrups. The resulting mycelial biomass has a fibrous texture remarkably similar to animal muscle tissue. Commercialized globally under the brand name "Quorn" as a meat substitute.</a:t>
                </a:r>
              </a:p>
              <a:p>
                <a:pPr marL="0" indent="0" algn="just">
                  <a:buNone/>
                </a:pPr>
                <a:r>
                  <a:rPr lang="en-IN" sz="2100" b="1" dirty="0"/>
                  <a:t>4. Bacteria:</a:t>
                </a:r>
                <a:endParaRPr lang="en-IN" sz="2100" dirty="0"/>
              </a:p>
              <a:p>
                <a:pPr marL="457200" lvl="1" indent="0" algn="just">
                  <a:buNone/>
                </a:pPr>
                <a:r>
                  <a:rPr lang="en-IN" sz="2100" b="1" dirty="0"/>
                  <a:t>Organisms:</a:t>
                </a:r>
                <a:r>
                  <a:rPr lang="en-IN" sz="2100" dirty="0"/>
                  <a:t> </a:t>
                </a:r>
                <a:r>
                  <a:rPr lang="en-IN" sz="2100" i="1" dirty="0" err="1"/>
                  <a:t>Methylophilus</a:t>
                </a:r>
                <a:r>
                  <a:rPr lang="en-IN" sz="2100" i="1" dirty="0"/>
                  <a:t> </a:t>
                </a:r>
                <a:r>
                  <a:rPr lang="en-IN" sz="2100" i="1" dirty="0" err="1"/>
                  <a:t>methylotrophus</a:t>
                </a:r>
                <a:r>
                  <a:rPr lang="en-IN" sz="2100" dirty="0"/>
                  <a:t>, </a:t>
                </a:r>
                <a:r>
                  <a:rPr lang="en-IN" sz="2100" i="1" dirty="0"/>
                  <a:t>Cellulomonas</a:t>
                </a:r>
                <a:r>
                  <a:rPr lang="en-IN" sz="2100" dirty="0"/>
                  <a:t> spp.</a:t>
                </a:r>
              </a:p>
              <a:p>
                <a:pPr marL="457200" lvl="1" indent="0" algn="just">
                  <a:buNone/>
                </a:pPr>
                <a:r>
                  <a:rPr lang="en-IN" sz="2100" b="1" dirty="0"/>
                  <a:t>Substrates:</a:t>
                </a:r>
                <a:r>
                  <a:rPr lang="en-IN" sz="2100" dirty="0"/>
                  <a:t> Can utilize unconventional carbon sources like methanol, methane (natural gas), or lignocellulosic agricultural waste (straw, bagasse). Bacteria offer the highest growth rates and protein content (up to 80%).</a:t>
                </a:r>
              </a:p>
              <a:p>
                <a:pPr marL="0" indent="0" algn="just">
                  <a:buNone/>
                </a:pPr>
                <a:endParaRPr lang="en-IN" sz="2100" dirty="0"/>
              </a:p>
            </p:txBody>
          </p:sp>
        </mc:Choice>
        <mc:Fallback xmlns="">
          <p:sp>
            <p:nvSpPr>
              <p:cNvPr id="3" name="Content Placeholder 2">
                <a:extLst>
                  <a:ext uri="{FF2B5EF4-FFF2-40B4-BE49-F238E27FC236}">
                    <a16:creationId xmlns:a16="http://schemas.microsoft.com/office/drawing/2014/main" id="{C0A7FB7D-1F1A-8950-DD5F-6670F348E948}"/>
                  </a:ext>
                </a:extLst>
              </p:cNvPr>
              <p:cNvSpPr>
                <a:spLocks noGrp="1" noRot="1" noChangeAspect="1" noMove="1" noResize="1" noEditPoints="1" noAdjustHandles="1" noChangeArrowheads="1" noChangeShapeType="1" noTextEdit="1"/>
              </p:cNvSpPr>
              <p:nvPr>
                <p:ph idx="1"/>
              </p:nvPr>
            </p:nvSpPr>
            <p:spPr>
              <a:xfrm>
                <a:off x="0" y="453738"/>
                <a:ext cx="12191999" cy="5559449"/>
              </a:xfrm>
              <a:blipFill>
                <a:blip r:embed="rId2"/>
                <a:stretch>
                  <a:fillRect l="-600" t="-1206" r="-600" b="-18311"/>
                </a:stretch>
              </a:blipFill>
            </p:spPr>
            <p:txBody>
              <a:bodyPr/>
              <a:lstStyle/>
              <a:p>
                <a:r>
                  <a:rPr lang="en-IN">
                    <a:noFill/>
                  </a:rPr>
                  <a:t> </a:t>
                </a:r>
              </a:p>
            </p:txBody>
          </p:sp>
        </mc:Fallback>
      </mc:AlternateContent>
    </p:spTree>
    <p:extLst>
      <p:ext uri="{BB962C8B-B14F-4D97-AF65-F5344CB8AC3E}">
        <p14:creationId xmlns:p14="http://schemas.microsoft.com/office/powerpoint/2010/main" val="616859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C4CB8D-CE83-2A51-F89F-4B4B54B6C2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6581"/>
            <a:ext cx="12192000" cy="6804837"/>
          </a:xfrm>
          <a:prstGeom prst="rect">
            <a:avLst/>
          </a:prstGeom>
        </p:spPr>
      </p:pic>
    </p:spTree>
    <p:extLst>
      <p:ext uri="{BB962C8B-B14F-4D97-AF65-F5344CB8AC3E}">
        <p14:creationId xmlns:p14="http://schemas.microsoft.com/office/powerpoint/2010/main" val="902776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FC24C-53B6-02F5-6CA5-01567DE81470}"/>
              </a:ext>
            </a:extLst>
          </p:cNvPr>
          <p:cNvSpPr>
            <a:spLocks noGrp="1"/>
          </p:cNvSpPr>
          <p:nvPr>
            <p:ph type="title"/>
          </p:nvPr>
        </p:nvSpPr>
        <p:spPr>
          <a:xfrm>
            <a:off x="838200" y="0"/>
            <a:ext cx="10515600" cy="576571"/>
          </a:xfrm>
        </p:spPr>
        <p:txBody>
          <a:bodyPr>
            <a:normAutofit/>
          </a:bodyPr>
          <a:lstStyle/>
          <a:p>
            <a:pPr algn="ctr"/>
            <a:r>
              <a:rPr lang="en-US" sz="3500" b="1" u="sng" dirty="0">
                <a:solidFill>
                  <a:srgbClr val="C00000"/>
                </a:solidFill>
              </a:rPr>
              <a:t>The Industrial SCP Production Process</a:t>
            </a:r>
            <a:endParaRPr lang="en-IN" sz="3500" u="sng" dirty="0">
              <a:solidFill>
                <a:srgbClr val="C0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0EB74F-A991-D1BA-A1CC-3B52BDF3A7E0}"/>
                  </a:ext>
                </a:extLst>
              </p:cNvPr>
              <p:cNvSpPr>
                <a:spLocks noGrp="1"/>
              </p:cNvSpPr>
              <p:nvPr>
                <p:ph idx="1"/>
              </p:nvPr>
            </p:nvSpPr>
            <p:spPr>
              <a:xfrm>
                <a:off x="0" y="576571"/>
                <a:ext cx="12192000" cy="5600392"/>
              </a:xfrm>
            </p:spPr>
            <p:txBody>
              <a:bodyPr>
                <a:noAutofit/>
              </a:bodyPr>
              <a:lstStyle/>
              <a:p>
                <a:pPr marL="0" indent="0" algn="just">
                  <a:buNone/>
                </a:pPr>
                <a:r>
                  <a:rPr lang="en-US" sz="2400" dirty="0"/>
                  <a:t>The mass production of SCP is a complex, continuous biotechnological process requiring strict aseptic conditions to prevent contamination by wild, potentially toxic strains.</a:t>
                </a:r>
              </a:p>
              <a:p>
                <a:pPr marL="0" indent="0" algn="just">
                  <a:buNone/>
                </a:pPr>
                <a:r>
                  <a:rPr lang="en-US" sz="2400" b="1" dirty="0"/>
                  <a:t>1. Media Formulation:</a:t>
                </a:r>
                <a:r>
                  <a:rPr lang="en-US" sz="2400" dirty="0"/>
                  <a:t> The chosen waste substrate is sterilized, pH-adjusted, and fortified with essential nutrients (Nitrogen, Phosphorus, trace minerals).</a:t>
                </a:r>
              </a:p>
              <a:p>
                <a:pPr marL="0" indent="0" algn="just">
                  <a:buNone/>
                </a:pPr>
                <a:r>
                  <a:rPr lang="en-US" sz="2400" b="1" dirty="0"/>
                  <a:t>2. Upstream Processing (Fermentation):</a:t>
                </a:r>
                <a:r>
                  <a:rPr lang="en-US" sz="2400" dirty="0"/>
                  <a:t> The pure microbial culture is inoculated into a massive, continuous Bioreactor (Fermenter). Parameters like aeration (</a:t>
                </a:r>
                <a14:m>
                  <m:oMath xmlns:m="http://schemas.openxmlformats.org/officeDocument/2006/math">
                    <m:sSub>
                      <m:sSubPr>
                        <m:ctrlPr>
                          <a:rPr lang="ar-SA" sz="2400" i="1" smtClean="0">
                            <a:latin typeface="Cambria Math" panose="02040503050406030204" pitchFamily="18" charset="0"/>
                          </a:rPr>
                        </m:ctrlPr>
                      </m:sSubPr>
                      <m:e>
                        <m:r>
                          <a:rPr lang="ar-SA" sz="2400" i="1">
                            <a:latin typeface="Cambria Math" panose="02040503050406030204" pitchFamily="18" charset="0"/>
                          </a:rPr>
                          <m:t>𝑂</m:t>
                        </m:r>
                      </m:e>
                      <m:sub>
                        <m:r>
                          <a:rPr lang="ar-SA" sz="2400">
                            <a:latin typeface="Cambria Math" panose="02040503050406030204" pitchFamily="18" charset="0"/>
                          </a:rPr>
                          <m:t>2</m:t>
                        </m:r>
                      </m:sub>
                    </m:sSub>
                  </m:oMath>
                </a14:m>
                <a:r>
                  <a:rPr lang="en-US" sz="2400" dirty="0"/>
                  <a:t> supply), temperature, and vigorous mixing (agitation) are closely monitored to maintain the microbes in the rapid exponential growth phase.</a:t>
                </a:r>
              </a:p>
              <a:p>
                <a:pPr marL="0" indent="0" algn="just">
                  <a:buNone/>
                </a:pPr>
                <a:r>
                  <a:rPr lang="en-US" sz="2400" b="1" dirty="0"/>
                  <a:t>3. Downstream Processing (Harvesting):</a:t>
                </a:r>
                <a:r>
                  <a:rPr lang="en-US" sz="2400" dirty="0"/>
                  <a:t> The vast microbial biomass is separated from the liquid broth via centrifugation, flocculation, or microfiltration.</a:t>
                </a:r>
              </a:p>
              <a:p>
                <a:pPr marL="0" indent="0" algn="just">
                  <a:buNone/>
                </a:pPr>
                <a:r>
                  <a:rPr lang="en-US" sz="2400" b="1" dirty="0"/>
                  <a:t>4. Nucleic Acid Reduction (Crucial Step):</a:t>
                </a:r>
                <a:r>
                  <a:rPr lang="en-US" sz="2400" dirty="0"/>
                  <a:t> Bacteria and yeast have very high RNA/DNA content. Humans metabolize nucleic acids into uric acid, which can accumulate in joints causing gout or kidney stones. The harvested biomass must undergo specific heat shocks or enzymatic treatments (ribonucleases) to degrade nucleic acids to safe levels (below 2%).</a:t>
                </a:r>
              </a:p>
              <a:p>
                <a:pPr marL="0" indent="0" algn="just">
                  <a:buNone/>
                </a:pPr>
                <a:r>
                  <a:rPr lang="en-US" sz="2400" b="1" dirty="0"/>
                  <a:t>5. Drying and Formulation:</a:t>
                </a:r>
                <a:r>
                  <a:rPr lang="en-US" sz="2400" dirty="0"/>
                  <a:t> The purified biomass is washed, spray-dried or freeze-dried, and formulated into powders, flakes, or textured meat analogs.</a:t>
                </a:r>
              </a:p>
              <a:p>
                <a:pPr marL="0" indent="0" algn="just">
                  <a:buNone/>
                </a:pPr>
                <a:endParaRPr lang="en-IN" sz="2400" dirty="0"/>
              </a:p>
            </p:txBody>
          </p:sp>
        </mc:Choice>
        <mc:Fallback xmlns="">
          <p:sp>
            <p:nvSpPr>
              <p:cNvPr id="3" name="Content Placeholder 2">
                <a:extLst>
                  <a:ext uri="{FF2B5EF4-FFF2-40B4-BE49-F238E27FC236}">
                    <a16:creationId xmlns:a16="http://schemas.microsoft.com/office/drawing/2014/main" id="{A90EB74F-A991-D1BA-A1CC-3B52BDF3A7E0}"/>
                  </a:ext>
                </a:extLst>
              </p:cNvPr>
              <p:cNvSpPr>
                <a:spLocks noGrp="1" noRot="1" noChangeAspect="1" noMove="1" noResize="1" noEditPoints="1" noAdjustHandles="1" noChangeArrowheads="1" noChangeShapeType="1" noTextEdit="1"/>
              </p:cNvSpPr>
              <p:nvPr>
                <p:ph idx="1"/>
              </p:nvPr>
            </p:nvSpPr>
            <p:spPr>
              <a:xfrm>
                <a:off x="0" y="576571"/>
                <a:ext cx="12192000" cy="5600392"/>
              </a:xfrm>
              <a:blipFill>
                <a:blip r:embed="rId2"/>
                <a:stretch>
                  <a:fillRect l="-750" t="-1525" r="-750" b="-9586"/>
                </a:stretch>
              </a:blipFill>
            </p:spPr>
            <p:txBody>
              <a:bodyPr/>
              <a:lstStyle/>
              <a:p>
                <a:r>
                  <a:rPr lang="en-IN">
                    <a:noFill/>
                  </a:rPr>
                  <a:t> </a:t>
                </a:r>
              </a:p>
            </p:txBody>
          </p:sp>
        </mc:Fallback>
      </mc:AlternateContent>
    </p:spTree>
    <p:extLst>
      <p:ext uri="{BB962C8B-B14F-4D97-AF65-F5344CB8AC3E}">
        <p14:creationId xmlns:p14="http://schemas.microsoft.com/office/powerpoint/2010/main" val="2293133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674ED6-3692-CD05-B472-8F6E29AB34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2756459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1578</Words>
  <Application>Microsoft Office PowerPoint</Application>
  <PresentationFormat>Widescreen</PresentationFormat>
  <Paragraphs>77</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Cambria Math</vt:lpstr>
      <vt:lpstr>Wingdings</vt:lpstr>
      <vt:lpstr>Office Theme</vt:lpstr>
      <vt:lpstr>PowerPoint Presentation</vt:lpstr>
      <vt:lpstr>The Science of Food Fermentation</vt:lpstr>
      <vt:lpstr>Key Microbial Groups Utilized</vt:lpstr>
      <vt:lpstr>PowerPoint Presentation</vt:lpstr>
      <vt:lpstr>Industrial Applications: The Dairy Sector</vt:lpstr>
      <vt:lpstr>PowerPoint Presentation</vt:lpstr>
      <vt:lpstr>Industrial Applications: Bakery and Beverages</vt:lpstr>
      <vt:lpstr>PowerPoint Presentation</vt:lpstr>
      <vt:lpstr>Applications: Vegetables, Meats and Traditional Foods</vt:lpstr>
      <vt:lpstr>PowerPoint Presentation</vt:lpstr>
      <vt:lpstr>Single Cell Protein (SCP) Production</vt:lpstr>
      <vt:lpstr>PowerPoint Presentation</vt:lpstr>
      <vt:lpstr>Advantages of SCP over Conventional Agriculture</vt:lpstr>
      <vt:lpstr>PowerPoint Presentation</vt:lpstr>
      <vt:lpstr>Key Microorganisms and Their Industrial Substrates</vt:lpstr>
      <vt:lpstr>PowerPoint Presentation</vt:lpstr>
      <vt:lpstr>The Industrial SCP Production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Sadiqul Ahmed</dc:creator>
  <cp:lastModifiedBy>Sadiqul Ahmed</cp:lastModifiedBy>
  <cp:revision>6</cp:revision>
  <dcterms:created xsi:type="dcterms:W3CDTF">2026-04-09T19:25:46Z</dcterms:created>
  <dcterms:modified xsi:type="dcterms:W3CDTF">2026-04-10T08:14:37Z</dcterms:modified>
</cp:coreProperties>
</file>