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583"/>
    <p:restoredTop sz="94195"/>
  </p:normalViewPr>
  <p:slideViewPr>
    <p:cSldViewPr snapToGrid="0" snapToObjects="1">
      <p:cViewPr varScale="1">
        <p:scale>
          <a:sx n="124" d="100"/>
          <a:sy n="124" d="100"/>
        </p:scale>
        <p:origin x="11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3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0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3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1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64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6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2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74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0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0A17C-6B9A-AE48-8951-4105F437895D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C2C4F-BDDA-5645-A8C6-F9AA19C4E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7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31111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imes New Roman" charset="0"/>
                <a:ea typeface="Times New Roman" charset="0"/>
                <a:cs typeface="Times New Roman" charset="0"/>
              </a:rPr>
              <a:t>Euthanasia: The Right to Die?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013" y="3602038"/>
            <a:ext cx="10397448" cy="1247364"/>
          </a:xfrm>
        </p:spPr>
        <p:txBody>
          <a:bodyPr>
            <a:normAutofit/>
          </a:bodyPr>
          <a:lstStyle/>
          <a:p>
            <a:r>
              <a:rPr lang="en-US" b="1" dirty="0"/>
              <a:t>Exploring the Ethical, Legal, and Moral </a:t>
            </a:r>
            <a:r>
              <a:rPr lang="en-US" b="1" dirty="0" smtClean="0"/>
              <a:t>Dimensions</a:t>
            </a:r>
          </a:p>
          <a:p>
            <a:r>
              <a:rPr lang="en-US" sz="2000" b="1" dirty="0" smtClean="0"/>
              <a:t>By </a:t>
            </a:r>
          </a:p>
          <a:p>
            <a:r>
              <a:rPr lang="en-US" sz="2000" b="1" dirty="0" smtClean="0"/>
              <a:t>Dr. </a:t>
            </a:r>
            <a:r>
              <a:rPr lang="en-US" sz="2000" b="1" dirty="0" err="1" smtClean="0"/>
              <a:t>Rekhamoni</a:t>
            </a:r>
            <a:r>
              <a:rPr lang="en-US" sz="2000" b="1" dirty="0" smtClean="0"/>
              <a:t> Devi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0700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007" y="1353013"/>
            <a:ext cx="10515600" cy="4351338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Euthanasia comes from Greek word ‘</a:t>
            </a:r>
            <a:r>
              <a:rPr lang="en-US" dirty="0" err="1" smtClean="0"/>
              <a:t>euthanatos</a:t>
            </a:r>
            <a:r>
              <a:rPr lang="en-US" dirty="0" smtClean="0"/>
              <a:t>’ (</a:t>
            </a:r>
            <a:r>
              <a:rPr lang="en-US" dirty="0" err="1" smtClean="0"/>
              <a:t>eu</a:t>
            </a:r>
            <a:r>
              <a:rPr lang="en-US" dirty="0" smtClean="0"/>
              <a:t>– well and </a:t>
            </a:r>
            <a:r>
              <a:rPr lang="en-US" dirty="0" err="1" smtClean="0"/>
              <a:t>thanatos</a:t>
            </a:r>
            <a:r>
              <a:rPr lang="en-US" dirty="0" smtClean="0"/>
              <a:t>---death) which means easy death or good death”. This word has come to be used for “mercy killing.”</a:t>
            </a:r>
          </a:p>
          <a:p>
            <a:r>
              <a:rPr lang="en-US" dirty="0" smtClean="0"/>
              <a:t>It is an act or practice of ending a life of a person or it the </a:t>
            </a:r>
            <a:r>
              <a:rPr lang="en-US" dirty="0"/>
              <a:t>intentional ending of a life to relieve pain and suffering. It is a deeply complex and controversial topic</a:t>
            </a:r>
            <a:r>
              <a:rPr lang="en-US" dirty="0" smtClean="0"/>
              <a:t>.</a:t>
            </a:r>
          </a:p>
          <a:p>
            <a:r>
              <a:rPr lang="en-US" dirty="0"/>
              <a:t>Definition and Types</a:t>
            </a:r>
          </a:p>
          <a:p>
            <a:r>
              <a:rPr lang="en-US" dirty="0"/>
              <a:t>Arguments For Euthanasia</a:t>
            </a:r>
          </a:p>
          <a:p>
            <a:r>
              <a:rPr lang="en-US" dirty="0"/>
              <a:t>Arguments Against Euthanasia</a:t>
            </a:r>
          </a:p>
          <a:p>
            <a:r>
              <a:rPr lang="en-US" dirty="0"/>
              <a:t>Global Legal Status</a:t>
            </a:r>
          </a:p>
          <a:p>
            <a:r>
              <a:rPr lang="en-US" dirty="0"/>
              <a:t>Ethical Considerations</a:t>
            </a:r>
          </a:p>
          <a:p>
            <a:r>
              <a:rPr lang="en-US" dirty="0"/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8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 “Euthanasia” was first used in a medical context by Francis Bacon in the 17</a:t>
            </a:r>
            <a:r>
              <a:rPr lang="en-US" baseline="30000" dirty="0" smtClean="0"/>
              <a:t>th</a:t>
            </a:r>
            <a:r>
              <a:rPr lang="en-US" dirty="0" smtClean="0"/>
              <a:t> century, to refer to an easy painless, happy death, during which it was a physician’s responsibility to alleviate the physical suffering of the body.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02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Definition</a:t>
            </a:r>
            <a:r>
              <a:rPr lang="en-US" b="1" dirty="0"/>
              <a:t> </a:t>
            </a:r>
            <a:r>
              <a:rPr lang="en-US" dirty="0"/>
              <a:t>and Key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The practice of intentionally ending a life in a painless manner for reasons of mercy, usually in cases of incurable or terminal illness.</a:t>
            </a:r>
          </a:p>
          <a:p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Key Distinction: Euthanasia vs. Physician-Assisted Suicide (PAS)</a:t>
            </a:r>
            <a:endParaRPr lang="en-US" dirty="0">
              <a:latin typeface="Book Antiqua" charset="0"/>
              <a:ea typeface="Book Antiqua" charset="0"/>
              <a:cs typeface="Book Antiqua" charset="0"/>
            </a:endParaRPr>
          </a:p>
          <a:p>
            <a:pPr lvl="1"/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Euthanasia: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A third party (e.g., a doctor) administers the lethal medication/injection.</a:t>
            </a:r>
          </a:p>
          <a:p>
            <a:pPr lvl="1"/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PAS: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A doctor provides the means (e.g., prescription), but the patient self-administers it.</a:t>
            </a:r>
          </a:p>
          <a:p>
            <a:endParaRPr lang="en-US" dirty="0">
              <a:latin typeface="Book Antiqua" charset="0"/>
              <a:ea typeface="Book Antiqua" charset="0"/>
              <a:cs typeface="Book Antiqu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59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Types of </a:t>
            </a:r>
            <a:r>
              <a:rPr lang="en-US" b="1" dirty="0" smtClean="0"/>
              <a:t>Euthanasia </a:t>
            </a:r>
            <a:r>
              <a:rPr lang="en-US" dirty="0"/>
              <a:t>(By Consent)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Voluntary:</a:t>
            </a:r>
            <a:r>
              <a:rPr lang="en-US" dirty="0"/>
              <a:t> Performed with the informed consent of a mentally competent patient.</a:t>
            </a:r>
          </a:p>
          <a:p>
            <a:r>
              <a:rPr lang="en-US" b="1" dirty="0"/>
              <a:t>Non-Voluntary:</a:t>
            </a:r>
            <a:r>
              <a:rPr lang="en-US" dirty="0"/>
              <a:t> Performed when the patient is unable to give consent (e.g., coma, persistent vegetative state). The decision is made by a legal proxy or family.</a:t>
            </a:r>
          </a:p>
          <a:p>
            <a:r>
              <a:rPr lang="en-US" b="1" dirty="0"/>
              <a:t>Involuntary:</a:t>
            </a:r>
            <a:r>
              <a:rPr lang="en-US" dirty="0"/>
              <a:t> Performed against the patient's will. This is illegal and considered murder in all jurisdictions.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66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Types of </a:t>
            </a:r>
            <a:r>
              <a:rPr lang="en-US" b="1" dirty="0" smtClean="0"/>
              <a:t>Euthanasia </a:t>
            </a:r>
            <a:r>
              <a:rPr lang="en-US" dirty="0"/>
              <a:t>(By Method)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Active Euthanasia:</a:t>
            </a:r>
            <a:r>
              <a:rPr lang="en-US" dirty="0"/>
              <a:t> Causing death through a direct action (e.g., lethal injection).</a:t>
            </a:r>
          </a:p>
          <a:p>
            <a:r>
              <a:rPr lang="en-US" b="1" dirty="0"/>
              <a:t>Passive Euthanasia:</a:t>
            </a:r>
            <a:r>
              <a:rPr lang="en-US" dirty="0"/>
              <a:t> Causing death by omission (e.g., withdrawing life support, withholding treatment/medication). This is more widely accepted and legal than active euthanasia in many places.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29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Arguments For Euthanasia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Autonomy:</a:t>
            </a:r>
            <a:r>
              <a:rPr lang="en-US" dirty="0"/>
              <a:t> Upholds an individual's right to self-determination and control over their own body and life.</a:t>
            </a:r>
          </a:p>
          <a:p>
            <a:r>
              <a:rPr lang="en-US" b="1" dirty="0"/>
              <a:t>Relief from Suffering:</a:t>
            </a:r>
            <a:r>
              <a:rPr lang="en-US" dirty="0"/>
              <a:t> Provides an escape from unbearable physical and emotional pain that palliative care cannot alleviate.</a:t>
            </a:r>
          </a:p>
          <a:p>
            <a:r>
              <a:rPr lang="en-US" b="1" dirty="0"/>
              <a:t>Dignity:</a:t>
            </a:r>
            <a:r>
              <a:rPr lang="en-US" dirty="0"/>
              <a:t> Allows patients to end their lives with dignity rather than enduring a drawn-out, undignified dying process.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620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Arguments Against Euthanasia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Sanctity of Life:</a:t>
            </a:r>
            <a:r>
              <a:rPr lang="en-US" dirty="0"/>
              <a:t> Many religious and moral views hold that life is sacred and should not be intentionally ended.</a:t>
            </a:r>
          </a:p>
          <a:p>
            <a:r>
              <a:rPr lang="en-US" b="1" dirty="0"/>
              <a:t>Potential for Abuse:</a:t>
            </a:r>
            <a:r>
              <a:rPr lang="en-US" dirty="0"/>
              <a:t> Concerns that vulnerable people (elderly, disabled) may be subtly or overtly pressured to choose death.</a:t>
            </a:r>
          </a:p>
          <a:p>
            <a:r>
              <a:rPr lang="en-US" b="1" dirty="0"/>
              <a:t>"Slippery Slope":</a:t>
            </a:r>
            <a:r>
              <a:rPr lang="en-US" dirty="0"/>
              <a:t> Fear that voluntary euthanasia could lead to non-voluntary or involuntary euthanasia.</a:t>
            </a:r>
          </a:p>
          <a:p>
            <a:r>
              <a:rPr lang="en-US" b="1" dirty="0"/>
              <a:t>Medical Misdiagnosis:</a:t>
            </a:r>
            <a:r>
              <a:rPr lang="en-US" dirty="0"/>
              <a:t> The possibility of incorrect diagnoses or new treatments emerging.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36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Global Legal 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Legal (Active Euthanasia/PAS):</a:t>
            </a:r>
            <a:r>
              <a:rPr lang="en-US" dirty="0"/>
              <a:t> Countries like the Netherlands, Belgium, Luxembourg, Canada, Colombia, and some US states and Australian states.</a:t>
            </a:r>
          </a:p>
          <a:p>
            <a:r>
              <a:rPr lang="en-US" b="1" dirty="0"/>
              <a:t>Legal (Passive Euthanasia):</a:t>
            </a:r>
            <a:r>
              <a:rPr lang="en-US" dirty="0"/>
              <a:t> Legal under specific conditions in many countries, including India (via living wills).</a:t>
            </a:r>
          </a:p>
          <a:p>
            <a:r>
              <a:rPr lang="en-US" b="1" dirty="0"/>
              <a:t>Illegal:</a:t>
            </a:r>
            <a:r>
              <a:rPr lang="en-US" dirty="0"/>
              <a:t> Remains illegal in the majority of the world, often treated as murder or manslaughter.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03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Ethical &amp; Moral Dilemmas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Healthcare Professionals:</a:t>
            </a:r>
            <a:r>
              <a:rPr lang="en-US" dirty="0"/>
              <a:t> Moral and professional conflict for doctors bound by the Hippocratic Oath ("do no harm").</a:t>
            </a:r>
          </a:p>
          <a:p>
            <a:r>
              <a:rPr lang="en-US" b="1" dirty="0"/>
              <a:t>Patient Rights vs. Medical Duty:</a:t>
            </a:r>
            <a:r>
              <a:rPr lang="en-US" dirty="0"/>
              <a:t> Balancing a patient's right to die with a doctor's duty to preserve life.</a:t>
            </a:r>
          </a:p>
          <a:p>
            <a:r>
              <a:rPr lang="en-US" b="1" dirty="0"/>
              <a:t>Role of Palliative Care:</a:t>
            </a:r>
            <a:r>
              <a:rPr lang="en-US" dirty="0"/>
              <a:t> The argument that with adequate palliative care, the desire for euthanasia can be minimized.</a:t>
            </a:r>
          </a:p>
        </p:txBody>
      </p:sp>
    </p:spTree>
    <p:extLst>
      <p:ext uri="{BB962C8B-B14F-4D97-AF65-F5344CB8AC3E}">
        <p14:creationId xmlns:p14="http://schemas.microsoft.com/office/powerpoint/2010/main" val="1094015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Euthanasia involves a difficult balance between </a:t>
            </a:r>
            <a:r>
              <a:rPr lang="en-US" b="1" dirty="0"/>
              <a:t>patient autonomy</a:t>
            </a:r>
            <a:r>
              <a:rPr lang="en-US" dirty="0"/>
              <a:t> and the </a:t>
            </a:r>
            <a:r>
              <a:rPr lang="en-US" b="1" dirty="0"/>
              <a:t>sanctity of life</a:t>
            </a:r>
            <a:r>
              <a:rPr lang="en-US" dirty="0"/>
              <a:t>.</a:t>
            </a:r>
          </a:p>
          <a:p>
            <a:r>
              <a:rPr lang="en-US" dirty="0"/>
              <a:t>Laws and opinions vary widely, reflecting diverse cultural, religious, and ethical viewpoints.</a:t>
            </a:r>
          </a:p>
          <a:p>
            <a:r>
              <a:rPr lang="en-US" dirty="0"/>
              <a:t>The debate continues to challenge medical ethics and legal systems worldwide.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13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251</Words>
  <Application>Microsoft Macintosh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Book Antiqua</vt:lpstr>
      <vt:lpstr>Calibri</vt:lpstr>
      <vt:lpstr>Calibri Light</vt:lpstr>
      <vt:lpstr>Times New Roman</vt:lpstr>
      <vt:lpstr>Arial</vt:lpstr>
      <vt:lpstr>Office Theme</vt:lpstr>
      <vt:lpstr>Euthanasia: The Right to Die?</vt:lpstr>
      <vt:lpstr>Introduction</vt:lpstr>
      <vt:lpstr>PowerPoint Presentation</vt:lpstr>
      <vt:lpstr>Definition and Key Terminology</vt:lpstr>
      <vt:lpstr>Types of Euthanasia (By Consent)</vt:lpstr>
      <vt:lpstr>Types of Euthanasia (By Method)</vt:lpstr>
      <vt:lpstr>Arguments For Euthanasia</vt:lpstr>
      <vt:lpstr>Arguments Against Euthanasia</vt:lpstr>
      <vt:lpstr>Global Legal Landscape</vt:lpstr>
      <vt:lpstr>Ethical &amp; Moral Dilemmas</vt:lpstr>
      <vt:lpstr>Conclusion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Euthanasia: The Right to Die?</dc:title>
  <dc:creator>Bhriguraj Borah</dc:creator>
  <cp:lastModifiedBy>Bhriguraj Borah</cp:lastModifiedBy>
  <cp:revision>8</cp:revision>
  <dcterms:created xsi:type="dcterms:W3CDTF">2025-11-18T01:26:34Z</dcterms:created>
  <dcterms:modified xsi:type="dcterms:W3CDTF">2026-04-08T07:28:40Z</dcterms:modified>
</cp:coreProperties>
</file>