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4334"/>
    <p:restoredTop sz="96438"/>
  </p:normalViewPr>
  <p:slideViewPr>
    <p:cSldViewPr snapToGrid="0" snapToObjects="1">
      <p:cViewPr varScale="1">
        <p:scale>
          <a:sx n="132" d="100"/>
          <a:sy n="132" d="100"/>
        </p:scale>
        <p:origin x="7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EEAE3-E58E-1545-9DE2-BE3FA780937F}" type="datetimeFigureOut">
              <a:rPr lang="en-US" smtClean="0"/>
              <a:t>4/8/26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D5780-DCAF-984B-8E2D-03B52B44D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279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EEAE3-E58E-1545-9DE2-BE3FA780937F}" type="datetimeFigureOut">
              <a:rPr lang="en-US" smtClean="0"/>
              <a:t>4/8/26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D5780-DCAF-984B-8E2D-03B52B44D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020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EEAE3-E58E-1545-9DE2-BE3FA780937F}" type="datetimeFigureOut">
              <a:rPr lang="en-US" smtClean="0"/>
              <a:t>4/8/26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D5780-DCAF-984B-8E2D-03B52B44D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153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EEAE3-E58E-1545-9DE2-BE3FA780937F}" type="datetimeFigureOut">
              <a:rPr lang="en-US" smtClean="0"/>
              <a:t>4/8/26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D5780-DCAF-984B-8E2D-03B52B44D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469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EEAE3-E58E-1545-9DE2-BE3FA780937F}" type="datetimeFigureOut">
              <a:rPr lang="en-US" smtClean="0"/>
              <a:t>4/8/26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D5780-DCAF-984B-8E2D-03B52B44D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43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EEAE3-E58E-1545-9DE2-BE3FA780937F}" type="datetimeFigureOut">
              <a:rPr lang="en-US" smtClean="0"/>
              <a:t>4/8/26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D5780-DCAF-984B-8E2D-03B52B44D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235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EEAE3-E58E-1545-9DE2-BE3FA780937F}" type="datetimeFigureOut">
              <a:rPr lang="en-US" smtClean="0"/>
              <a:t>4/8/26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D5780-DCAF-984B-8E2D-03B52B44D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739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EEAE3-E58E-1545-9DE2-BE3FA780937F}" type="datetimeFigureOut">
              <a:rPr lang="en-US" smtClean="0"/>
              <a:t>4/8/26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D5780-DCAF-984B-8E2D-03B52B44D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514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EEAE3-E58E-1545-9DE2-BE3FA780937F}" type="datetimeFigureOut">
              <a:rPr lang="en-US" smtClean="0"/>
              <a:t>4/8/26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D5780-DCAF-984B-8E2D-03B52B44D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691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EEAE3-E58E-1545-9DE2-BE3FA780937F}" type="datetimeFigureOut">
              <a:rPr lang="en-US" smtClean="0"/>
              <a:t>4/8/26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D5780-DCAF-984B-8E2D-03B52B44D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745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EEAE3-E58E-1545-9DE2-BE3FA780937F}" type="datetimeFigureOut">
              <a:rPr lang="en-US" smtClean="0"/>
              <a:t>4/8/26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D5780-DCAF-984B-8E2D-03B52B44D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838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EEAE3-E58E-1545-9DE2-BE3FA780937F}" type="datetimeFigureOut">
              <a:rPr lang="en-US" smtClean="0"/>
              <a:t>4/8/26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D5780-DCAF-984B-8E2D-03B52B44D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337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75385"/>
            <a:ext cx="9144000" cy="3936733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latin typeface="Book Antiqua" charset="0"/>
                <a:ea typeface="Book Antiqua" charset="0"/>
                <a:cs typeface="Book Antiqua" charset="0"/>
              </a:rPr>
              <a:t/>
            </a:r>
            <a:br>
              <a:rPr lang="en-US" sz="4400" b="1" dirty="0" smtClean="0">
                <a:latin typeface="Book Antiqua" charset="0"/>
                <a:ea typeface="Book Antiqua" charset="0"/>
                <a:cs typeface="Book Antiqua" charset="0"/>
              </a:rPr>
            </a:br>
            <a:r>
              <a:rPr lang="en-US" sz="4400" b="1" dirty="0" err="1" smtClean="0">
                <a:latin typeface="Book Antiqua" charset="0"/>
                <a:ea typeface="Book Antiqua" charset="0"/>
                <a:cs typeface="Book Antiqua" charset="0"/>
              </a:rPr>
              <a:t>Pramanyavada</a:t>
            </a:r>
            <a:r>
              <a:rPr lang="en-US" sz="4400" b="1" dirty="0">
                <a:latin typeface="Book Antiqua" charset="0"/>
                <a:ea typeface="Book Antiqua" charset="0"/>
                <a:cs typeface="Book Antiqua" charset="0"/>
              </a:rPr>
              <a:t>: The Theory of Validity of Knowledge in Indian Philosophy</a:t>
            </a:r>
            <a:r>
              <a:rPr lang="en-US" sz="4400" dirty="0" smtClean="0">
                <a:latin typeface="Book Antiqua" charset="0"/>
                <a:ea typeface="Book Antiqua" charset="0"/>
                <a:cs typeface="Book Antiqua" charset="0"/>
              </a:rPr>
              <a:t/>
            </a:r>
            <a:br>
              <a:rPr lang="en-US" sz="4400" dirty="0" smtClean="0">
                <a:latin typeface="Book Antiqua" charset="0"/>
                <a:ea typeface="Book Antiqua" charset="0"/>
                <a:cs typeface="Book Antiqua" charset="0"/>
              </a:rPr>
            </a:br>
            <a:endParaRPr lang="en-US" sz="4400" dirty="0">
              <a:latin typeface="Book Antiqua" charset="0"/>
              <a:ea typeface="Book Antiqua" charset="0"/>
              <a:cs typeface="Book Antiqua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latin typeface="Times New Roman" charset="0"/>
                <a:ea typeface="Times New Roman" charset="0"/>
                <a:cs typeface="Times New Roman" charset="0"/>
              </a:rPr>
              <a:t>By</a:t>
            </a:r>
          </a:p>
          <a:p>
            <a:r>
              <a:rPr lang="en-US" b="1" dirty="0" smtClean="0">
                <a:latin typeface="Times New Roman" charset="0"/>
                <a:ea typeface="Times New Roman" charset="0"/>
                <a:cs typeface="Times New Roman" charset="0"/>
              </a:rPr>
              <a:t>Dr. </a:t>
            </a:r>
            <a:r>
              <a:rPr lang="en-US" b="1" dirty="0" err="1" smtClean="0">
                <a:latin typeface="Times New Roman" charset="0"/>
                <a:ea typeface="Times New Roman" charset="0"/>
                <a:cs typeface="Times New Roman" charset="0"/>
              </a:rPr>
              <a:t>Rekhamoni</a:t>
            </a:r>
            <a:r>
              <a:rPr lang="en-US" b="1" dirty="0" smtClean="0">
                <a:latin typeface="Times New Roman" charset="0"/>
                <a:ea typeface="Times New Roman" charset="0"/>
                <a:cs typeface="Times New Roman" charset="0"/>
              </a:rPr>
              <a:t> Devi</a:t>
            </a: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314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Introduction to Epistemology</a:t>
            </a:r>
            <a:endParaRPr lang="en-US" dirty="0">
              <a:latin typeface="Book Antiqua" charset="0"/>
              <a:ea typeface="Book Antiqua" charset="0"/>
              <a:cs typeface="Book Antiqu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Book Antiqua" charset="0"/>
                <a:ea typeface="Book Antiqua" charset="0"/>
                <a:cs typeface="Book Antiqua" charset="0"/>
              </a:rPr>
              <a:t>Epistemology</a:t>
            </a:r>
            <a:r>
              <a:rPr lang="en-US" sz="2400" dirty="0">
                <a:latin typeface="Book Antiqua" charset="0"/>
                <a:ea typeface="Book Antiqua" charset="0"/>
                <a:cs typeface="Book Antiqua" charset="0"/>
              </a:rPr>
              <a:t> is the branch of philosophy concerned with the nature, origin, and scope of knowledge. </a:t>
            </a:r>
            <a:r>
              <a:rPr lang="en-US" sz="2400" dirty="0" smtClean="0">
                <a:latin typeface="Book Antiqua" charset="0"/>
                <a:ea typeface="Book Antiqua" charset="0"/>
                <a:cs typeface="Book Antiqua" charset="0"/>
              </a:rPr>
              <a:t/>
            </a:r>
            <a:br>
              <a:rPr lang="en-US" sz="2400" dirty="0" smtClean="0">
                <a:latin typeface="Book Antiqua" charset="0"/>
                <a:ea typeface="Book Antiqua" charset="0"/>
                <a:cs typeface="Book Antiqua" charset="0"/>
              </a:rPr>
            </a:br>
            <a:r>
              <a:rPr lang="en-US" sz="2400" dirty="0">
                <a:latin typeface="Book Antiqua" charset="0"/>
                <a:ea typeface="Book Antiqua" charset="0"/>
                <a:cs typeface="Book Antiqua" charset="0"/>
              </a:rPr>
              <a:t>- </a:t>
            </a:r>
            <a:r>
              <a:rPr lang="en-US" sz="2400" b="1" dirty="0" err="1">
                <a:latin typeface="Book Antiqua" charset="0"/>
                <a:ea typeface="Book Antiqua" charset="0"/>
                <a:cs typeface="Book Antiqua" charset="0"/>
              </a:rPr>
              <a:t>Pramana</a:t>
            </a:r>
            <a:r>
              <a:rPr lang="en-US" sz="2400" dirty="0">
                <a:latin typeface="Book Antiqua" charset="0"/>
                <a:ea typeface="Book Antiqua" charset="0"/>
                <a:cs typeface="Book Antiqua" charset="0"/>
              </a:rPr>
              <a:t> (means of knowledge) is a core concept, referring to reliable and valid means by which humans gain accurate knowledge (</a:t>
            </a:r>
            <a:r>
              <a:rPr lang="en-US" sz="2400" dirty="0" err="1">
                <a:latin typeface="Book Antiqua" charset="0"/>
                <a:ea typeface="Book Antiqua" charset="0"/>
                <a:cs typeface="Book Antiqua" charset="0"/>
              </a:rPr>
              <a:t>Prama</a:t>
            </a:r>
            <a:r>
              <a:rPr lang="en-US" sz="2400" dirty="0">
                <a:latin typeface="Book Antiqua" charset="0"/>
                <a:ea typeface="Book Antiqua" charset="0"/>
                <a:cs typeface="Book Antiqua" charset="0"/>
              </a:rPr>
              <a:t>). </a:t>
            </a:r>
            <a:r>
              <a:rPr lang="en-US" sz="2400" dirty="0" smtClean="0">
                <a:latin typeface="Book Antiqua" charset="0"/>
                <a:ea typeface="Book Antiqua" charset="0"/>
                <a:cs typeface="Book Antiqua" charset="0"/>
              </a:rPr>
              <a:t/>
            </a:r>
            <a:br>
              <a:rPr lang="en-US" sz="2400" dirty="0" smtClean="0">
                <a:latin typeface="Book Antiqua" charset="0"/>
                <a:ea typeface="Book Antiqua" charset="0"/>
                <a:cs typeface="Book Antiqua" charset="0"/>
              </a:rPr>
            </a:br>
            <a:r>
              <a:rPr lang="en-US" sz="2400" dirty="0">
                <a:latin typeface="Book Antiqua" charset="0"/>
                <a:ea typeface="Book Antiqua" charset="0"/>
                <a:cs typeface="Book Antiqua" charset="0"/>
              </a:rPr>
              <a:t>- </a:t>
            </a:r>
            <a:r>
              <a:rPr lang="en-US" sz="2400" b="1" dirty="0" err="1">
                <a:latin typeface="Book Antiqua" charset="0"/>
                <a:ea typeface="Book Antiqua" charset="0"/>
                <a:cs typeface="Book Antiqua" charset="0"/>
              </a:rPr>
              <a:t>Pramanyavada</a:t>
            </a:r>
            <a:r>
              <a:rPr lang="en-US" sz="2400" dirty="0">
                <a:latin typeface="Book Antiqua" charset="0"/>
                <a:ea typeface="Book Antiqua" charset="0"/>
                <a:cs typeface="Book Antiqua" charset="0"/>
              </a:rPr>
              <a:t> is the specific debate surrounding the </a:t>
            </a:r>
            <a:r>
              <a:rPr lang="en-US" sz="2400" i="1" dirty="0">
                <a:latin typeface="Book Antiqua" charset="0"/>
                <a:ea typeface="Book Antiqua" charset="0"/>
                <a:cs typeface="Book Antiqua" charset="0"/>
              </a:rPr>
              <a:t>validity</a:t>
            </a:r>
            <a:r>
              <a:rPr lang="en-US" sz="2400" dirty="0">
                <a:latin typeface="Book Antiqua" charset="0"/>
                <a:ea typeface="Book Antiqua" charset="0"/>
                <a:cs typeface="Book Antiqua" charset="0"/>
              </a:rPr>
              <a:t> or </a:t>
            </a:r>
            <a:r>
              <a:rPr lang="en-US" sz="2400" i="1" dirty="0">
                <a:latin typeface="Book Antiqua" charset="0"/>
                <a:ea typeface="Book Antiqua" charset="0"/>
                <a:cs typeface="Book Antiqua" charset="0"/>
              </a:rPr>
              <a:t>truth</a:t>
            </a:r>
            <a:r>
              <a:rPr lang="en-US" sz="2400" dirty="0">
                <a:latin typeface="Book Antiqua" charset="0"/>
                <a:ea typeface="Book Antiqua" charset="0"/>
                <a:cs typeface="Book Antiqua" charset="0"/>
              </a:rPr>
              <a:t> of this knowledge: How do we know that our knowledge is valid?</a:t>
            </a:r>
          </a:p>
        </p:txBody>
      </p:sp>
    </p:spTree>
    <p:extLst>
      <p:ext uri="{BB962C8B-B14F-4D97-AF65-F5344CB8AC3E}">
        <p14:creationId xmlns:p14="http://schemas.microsoft.com/office/powerpoint/2010/main" val="718921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Book Antiqua" charset="0"/>
                <a:ea typeface="Book Antiqua" charset="0"/>
                <a:cs typeface="Book Antiqua" charset="0"/>
              </a:rPr>
              <a:t>Key Concepts</a:t>
            </a:r>
            <a:endParaRPr lang="en-US" sz="4000" dirty="0">
              <a:latin typeface="Book Antiqua" charset="0"/>
              <a:ea typeface="Book Antiqua" charset="0"/>
              <a:cs typeface="Book Antiqu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err="1">
                <a:latin typeface="Book Antiqua" charset="0"/>
                <a:ea typeface="Book Antiqua" charset="0"/>
                <a:cs typeface="Book Antiqua" charset="0"/>
              </a:rPr>
              <a:t>Prama</a:t>
            </a:r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: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Valid knowledge or correct cognition that corresponds to reality. </a:t>
            </a:r>
            <a:r>
              <a:rPr lang="en-US" dirty="0" smtClean="0">
                <a:latin typeface="Book Antiqua" charset="0"/>
                <a:ea typeface="Book Antiqua" charset="0"/>
                <a:cs typeface="Book Antiqua" charset="0"/>
              </a:rPr>
              <a:t/>
            </a:r>
            <a:br>
              <a:rPr lang="en-US" dirty="0" smtClean="0">
                <a:latin typeface="Book Antiqua" charset="0"/>
                <a:ea typeface="Book Antiqua" charset="0"/>
                <a:cs typeface="Book Antiqua" charset="0"/>
              </a:rPr>
            </a:b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- </a:t>
            </a:r>
            <a:r>
              <a:rPr lang="en-US" b="1" dirty="0" err="1">
                <a:latin typeface="Book Antiqua" charset="0"/>
                <a:ea typeface="Book Antiqua" charset="0"/>
                <a:cs typeface="Book Antiqua" charset="0"/>
              </a:rPr>
              <a:t>Aprama</a:t>
            </a:r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: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Invalid knowledge, such as doubt, error, or illusion. </a:t>
            </a:r>
            <a:r>
              <a:rPr lang="en-US" dirty="0" smtClean="0">
                <a:latin typeface="Book Antiqua" charset="0"/>
                <a:ea typeface="Book Antiqua" charset="0"/>
                <a:cs typeface="Book Antiqua" charset="0"/>
              </a:rPr>
              <a:t/>
            </a:r>
            <a:br>
              <a:rPr lang="en-US" dirty="0" smtClean="0">
                <a:latin typeface="Book Antiqua" charset="0"/>
                <a:ea typeface="Book Antiqua" charset="0"/>
                <a:cs typeface="Book Antiqua" charset="0"/>
              </a:rPr>
            </a:b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- </a:t>
            </a:r>
            <a:r>
              <a:rPr lang="en-US" b="1" dirty="0" err="1">
                <a:latin typeface="Book Antiqua" charset="0"/>
                <a:ea typeface="Book Antiqua" charset="0"/>
                <a:cs typeface="Book Antiqua" charset="0"/>
              </a:rPr>
              <a:t>Pramanya</a:t>
            </a:r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: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The nature of valid knowledge or the assertion of its validity. </a:t>
            </a:r>
            <a:r>
              <a:rPr lang="en-US" dirty="0" smtClean="0">
                <a:latin typeface="Book Antiqua" charset="0"/>
                <a:ea typeface="Book Antiqua" charset="0"/>
                <a:cs typeface="Book Antiqua" charset="0"/>
              </a:rPr>
              <a:t/>
            </a:r>
            <a:br>
              <a:rPr lang="en-US" dirty="0" smtClean="0">
                <a:latin typeface="Book Antiqua" charset="0"/>
                <a:ea typeface="Book Antiqua" charset="0"/>
                <a:cs typeface="Book Antiqua" charset="0"/>
              </a:rPr>
            </a:b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- </a:t>
            </a:r>
            <a:r>
              <a:rPr lang="en-US" b="1" dirty="0" err="1">
                <a:latin typeface="Book Antiqua" charset="0"/>
                <a:ea typeface="Book Antiqua" charset="0"/>
                <a:cs typeface="Book Antiqua" charset="0"/>
              </a:rPr>
              <a:t>Apramanya</a:t>
            </a:r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: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The nature of invalid knowledge.</a:t>
            </a:r>
          </a:p>
        </p:txBody>
      </p:sp>
    </p:spTree>
    <p:extLst>
      <p:ext uri="{BB962C8B-B14F-4D97-AF65-F5344CB8AC3E}">
        <p14:creationId xmlns:p14="http://schemas.microsoft.com/office/powerpoint/2010/main" val="8467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Book Antiqua" charset="0"/>
                <a:ea typeface="Book Antiqua" charset="0"/>
                <a:cs typeface="Book Antiqua" charset="0"/>
              </a:rPr>
              <a:t>The Core Debate: Origin &amp; Ascertainment</a:t>
            </a:r>
            <a:endParaRPr lang="en-US" sz="4000" dirty="0">
              <a:latin typeface="Book Antiqua" charset="0"/>
              <a:ea typeface="Book Antiqua" charset="0"/>
              <a:cs typeface="Book Antiqu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he central question in </a:t>
            </a:r>
            <a:r>
              <a:rPr lang="en-US" dirty="0" err="1">
                <a:latin typeface="Book Antiqua" charset="0"/>
                <a:ea typeface="Book Antiqua" charset="0"/>
                <a:cs typeface="Book Antiqua" charset="0"/>
              </a:rPr>
              <a:t>Pramanyavada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 is whether the </a:t>
            </a:r>
            <a:r>
              <a:rPr lang="en-US" i="1" dirty="0">
                <a:latin typeface="Book Antiqua" charset="0"/>
                <a:ea typeface="Book Antiqua" charset="0"/>
                <a:cs typeface="Book Antiqua" charset="0"/>
              </a:rPr>
              <a:t>validity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of knowledge is </a:t>
            </a:r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intrinsic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(self-evident) or </a:t>
            </a:r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extrinsic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(requires external proof). </a:t>
            </a:r>
            <a:r>
              <a:rPr lang="en-US" dirty="0" smtClean="0">
                <a:latin typeface="Book Antiqua" charset="0"/>
                <a:ea typeface="Book Antiqua" charset="0"/>
                <a:cs typeface="Book Antiqua" charset="0"/>
              </a:rPr>
              <a:t/>
            </a:r>
            <a:br>
              <a:rPr lang="en-US" dirty="0" smtClean="0">
                <a:latin typeface="Book Antiqua" charset="0"/>
                <a:ea typeface="Book Antiqua" charset="0"/>
                <a:cs typeface="Book Antiqua" charset="0"/>
              </a:rPr>
            </a:b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- This debate covers two aspects: </a:t>
            </a:r>
            <a:r>
              <a:rPr lang="en-US" dirty="0" smtClean="0">
                <a:latin typeface="Book Antiqua" charset="0"/>
                <a:ea typeface="Book Antiqua" charset="0"/>
                <a:cs typeface="Book Antiqua" charset="0"/>
              </a:rPr>
              <a:t/>
            </a:r>
            <a:br>
              <a:rPr lang="en-US" dirty="0" smtClean="0">
                <a:latin typeface="Book Antiqua" charset="0"/>
                <a:ea typeface="Book Antiqua" charset="0"/>
                <a:cs typeface="Book Antiqua" charset="0"/>
              </a:rPr>
            </a:b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1. </a:t>
            </a:r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Origin (</a:t>
            </a:r>
            <a:r>
              <a:rPr lang="en-US" b="1" dirty="0" err="1">
                <a:latin typeface="Book Antiqua" charset="0"/>
                <a:ea typeface="Book Antiqua" charset="0"/>
                <a:cs typeface="Book Antiqua" charset="0"/>
              </a:rPr>
              <a:t>Utpatti</a:t>
            </a:r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):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How does knowledge arise as valid? </a:t>
            </a:r>
            <a:r>
              <a:rPr lang="en-US" dirty="0" smtClean="0">
                <a:latin typeface="Book Antiqua" charset="0"/>
                <a:ea typeface="Book Antiqua" charset="0"/>
                <a:cs typeface="Book Antiqua" charset="0"/>
              </a:rPr>
              <a:t/>
            </a:r>
            <a:br>
              <a:rPr lang="en-US" dirty="0" smtClean="0">
                <a:latin typeface="Book Antiqua" charset="0"/>
                <a:ea typeface="Book Antiqua" charset="0"/>
                <a:cs typeface="Book Antiqua" charset="0"/>
              </a:rPr>
            </a:b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2. </a:t>
            </a:r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Ascertainment (</a:t>
            </a:r>
            <a:r>
              <a:rPr lang="en-US" b="1" dirty="0" err="1">
                <a:latin typeface="Book Antiqua" charset="0"/>
                <a:ea typeface="Book Antiqua" charset="0"/>
                <a:cs typeface="Book Antiqua" charset="0"/>
              </a:rPr>
              <a:t>Jnapti</a:t>
            </a:r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):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How do we come to </a:t>
            </a:r>
            <a:r>
              <a:rPr lang="en-US" i="1" dirty="0">
                <a:latin typeface="Book Antiqua" charset="0"/>
                <a:ea typeface="Book Antiqua" charset="0"/>
                <a:cs typeface="Book Antiqua" charset="0"/>
              </a:rPr>
              <a:t>know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that the knowledge we have is valid?</a:t>
            </a:r>
          </a:p>
        </p:txBody>
      </p:sp>
    </p:spTree>
    <p:extLst>
      <p:ext uri="{BB962C8B-B14F-4D97-AF65-F5344CB8AC3E}">
        <p14:creationId xmlns:p14="http://schemas.microsoft.com/office/powerpoint/2010/main" val="487781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err="1">
                <a:latin typeface="Book Antiqua" charset="0"/>
                <a:ea typeface="Book Antiqua" charset="0"/>
                <a:cs typeface="Book Antiqua" charset="0"/>
              </a:rPr>
              <a:t>Svatah-Pramanyavada</a:t>
            </a:r>
            <a:r>
              <a:rPr lang="en-US" sz="4000" b="1" dirty="0">
                <a:latin typeface="Book Antiqua" charset="0"/>
                <a:ea typeface="Book Antiqua" charset="0"/>
                <a:cs typeface="Book Antiqua" charset="0"/>
              </a:rPr>
              <a:t> (Intrinsic Validity)</a:t>
            </a:r>
            <a:endParaRPr lang="en-US" sz="4000" dirty="0">
              <a:latin typeface="Book Antiqua" charset="0"/>
              <a:ea typeface="Book Antiqua" charset="0"/>
              <a:cs typeface="Book Antiqu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"</a:t>
            </a:r>
            <a:r>
              <a:rPr lang="en-US" b="1" dirty="0" err="1">
                <a:latin typeface="Book Antiqua" charset="0"/>
                <a:ea typeface="Book Antiqua" charset="0"/>
                <a:cs typeface="Book Antiqua" charset="0"/>
              </a:rPr>
              <a:t>Svatah</a:t>
            </a:r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"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means "by itself" or "intrinsically". </a:t>
            </a:r>
            <a:r>
              <a:rPr lang="en-US" dirty="0" smtClean="0">
                <a:latin typeface="Book Antiqua" charset="0"/>
                <a:ea typeface="Book Antiqua" charset="0"/>
                <a:cs typeface="Book Antiqua" charset="0"/>
              </a:rPr>
              <a:t/>
            </a:r>
            <a:br>
              <a:rPr lang="en-US" dirty="0" smtClean="0">
                <a:latin typeface="Book Antiqua" charset="0"/>
                <a:ea typeface="Book Antiqua" charset="0"/>
                <a:cs typeface="Book Antiqua" charset="0"/>
              </a:rPr>
            </a:b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- </a:t>
            </a:r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Stance: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Knowledge is valid by its very nature, as long as it is not contradicted by other knowledge or arise from defective causes. </a:t>
            </a:r>
            <a:r>
              <a:rPr lang="en-US" dirty="0" smtClean="0">
                <a:latin typeface="Book Antiqua" charset="0"/>
                <a:ea typeface="Book Antiqua" charset="0"/>
                <a:cs typeface="Book Antiqua" charset="0"/>
              </a:rPr>
              <a:t/>
            </a:r>
            <a:br>
              <a:rPr lang="en-US" dirty="0" smtClean="0">
                <a:latin typeface="Book Antiqua" charset="0"/>
                <a:ea typeface="Book Antiqua" charset="0"/>
                <a:cs typeface="Book Antiqua" charset="0"/>
              </a:rPr>
            </a:b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- </a:t>
            </a:r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Origin &amp; Ascertainment: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Validity arises with the knowledge itself and is self-evident. External confirmation is not needed unless doubt arises. </a:t>
            </a:r>
            <a:r>
              <a:rPr lang="en-US" dirty="0" smtClean="0">
                <a:latin typeface="Book Antiqua" charset="0"/>
                <a:ea typeface="Book Antiqua" charset="0"/>
                <a:cs typeface="Book Antiqua" charset="0"/>
              </a:rPr>
              <a:t/>
            </a:r>
            <a:br>
              <a:rPr lang="en-US" dirty="0" smtClean="0">
                <a:latin typeface="Book Antiqua" charset="0"/>
                <a:ea typeface="Book Antiqua" charset="0"/>
                <a:cs typeface="Book Antiqua" charset="0"/>
              </a:rPr>
            </a:b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- </a:t>
            </a:r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Advocates: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The </a:t>
            </a:r>
            <a:r>
              <a:rPr lang="en-US" b="1" dirty="0" err="1">
                <a:latin typeface="Book Antiqua" charset="0"/>
                <a:ea typeface="Book Antiqua" charset="0"/>
                <a:cs typeface="Book Antiqua" charset="0"/>
              </a:rPr>
              <a:t>Mimamsa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school and </a:t>
            </a:r>
            <a:r>
              <a:rPr lang="en-US" dirty="0" err="1">
                <a:latin typeface="Book Antiqua" charset="0"/>
                <a:ea typeface="Book Antiqua" charset="0"/>
                <a:cs typeface="Book Antiqua" charset="0"/>
              </a:rPr>
              <a:t>Advaita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 Vedanta.</a:t>
            </a:r>
          </a:p>
        </p:txBody>
      </p:sp>
    </p:spTree>
    <p:extLst>
      <p:ext uri="{BB962C8B-B14F-4D97-AF65-F5344CB8AC3E}">
        <p14:creationId xmlns:p14="http://schemas.microsoft.com/office/powerpoint/2010/main" val="1840741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err="1">
                <a:latin typeface="Book Antiqua" charset="0"/>
                <a:ea typeface="Book Antiqua" charset="0"/>
                <a:cs typeface="Book Antiqua" charset="0"/>
              </a:rPr>
              <a:t>Paratah-Pramanyavada</a:t>
            </a:r>
            <a:r>
              <a:rPr lang="en-US" sz="4000" b="1" dirty="0">
                <a:latin typeface="Book Antiqua" charset="0"/>
                <a:ea typeface="Book Antiqua" charset="0"/>
                <a:cs typeface="Book Antiqua" charset="0"/>
              </a:rPr>
              <a:t> (Extrinsic Validity)</a:t>
            </a:r>
            <a:endParaRPr lang="en-US" sz="4000" dirty="0">
              <a:latin typeface="Book Antiqua" charset="0"/>
              <a:ea typeface="Book Antiqua" charset="0"/>
              <a:cs typeface="Book Antiqu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</a:t>
            </a:r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"</a:t>
            </a:r>
            <a:r>
              <a:rPr lang="en-US" b="1" dirty="0" err="1">
                <a:latin typeface="Book Antiqua" charset="0"/>
                <a:ea typeface="Book Antiqua" charset="0"/>
                <a:cs typeface="Book Antiqua" charset="0"/>
              </a:rPr>
              <a:t>Paratah</a:t>
            </a:r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"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means "from an external source" or "extrinsically". </a:t>
            </a:r>
            <a:r>
              <a:rPr lang="en-US" dirty="0" smtClean="0">
                <a:latin typeface="Book Antiqua" charset="0"/>
                <a:ea typeface="Book Antiqua" charset="0"/>
                <a:cs typeface="Book Antiqua" charset="0"/>
              </a:rPr>
              <a:t/>
            </a:r>
            <a:br>
              <a:rPr lang="en-US" dirty="0" smtClean="0">
                <a:latin typeface="Book Antiqua" charset="0"/>
                <a:ea typeface="Book Antiqua" charset="0"/>
                <a:cs typeface="Book Antiqua" charset="0"/>
              </a:rPr>
            </a:b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- </a:t>
            </a:r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Stance: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The validity of knowledge is not inherent and requires external conditions or processes for its validation. </a:t>
            </a:r>
            <a:r>
              <a:rPr lang="en-US" dirty="0" smtClean="0">
                <a:latin typeface="Book Antiqua" charset="0"/>
                <a:ea typeface="Book Antiqua" charset="0"/>
                <a:cs typeface="Book Antiqua" charset="0"/>
              </a:rPr>
              <a:t/>
            </a:r>
            <a:br>
              <a:rPr lang="en-US" dirty="0" smtClean="0">
                <a:latin typeface="Book Antiqua" charset="0"/>
                <a:ea typeface="Book Antiqua" charset="0"/>
                <a:cs typeface="Book Antiqua" charset="0"/>
              </a:rPr>
            </a:b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- </a:t>
            </a:r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Origin &amp; Ascertainment: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Validity is established through external means, such as successful practical activity (fruitful results) or further inference/testimony. </a:t>
            </a:r>
            <a:r>
              <a:rPr lang="en-US" dirty="0" smtClean="0">
                <a:latin typeface="Book Antiqua" charset="0"/>
                <a:ea typeface="Book Antiqua" charset="0"/>
                <a:cs typeface="Book Antiqua" charset="0"/>
              </a:rPr>
              <a:t/>
            </a:r>
            <a:br>
              <a:rPr lang="en-US" dirty="0" smtClean="0">
                <a:latin typeface="Book Antiqua" charset="0"/>
                <a:ea typeface="Book Antiqua" charset="0"/>
                <a:cs typeface="Book Antiqua" charset="0"/>
              </a:rPr>
            </a:b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- </a:t>
            </a:r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Advocates: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The </a:t>
            </a:r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Nyaya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school, Buddhism, and Jainism.</a:t>
            </a:r>
          </a:p>
        </p:txBody>
      </p:sp>
    </p:spTree>
    <p:extLst>
      <p:ext uri="{BB962C8B-B14F-4D97-AF65-F5344CB8AC3E}">
        <p14:creationId xmlns:p14="http://schemas.microsoft.com/office/powerpoint/2010/main" val="1110483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Book Antiqua" charset="0"/>
                <a:ea typeface="Book Antiqua" charset="0"/>
                <a:cs typeface="Book Antiqua" charset="0"/>
              </a:rPr>
              <a:t>Comparison of Views</a:t>
            </a:r>
            <a:endParaRPr lang="en-US" sz="4000" dirty="0">
              <a:latin typeface="Book Antiqua" charset="0"/>
              <a:ea typeface="Book Antiqua" charset="0"/>
              <a:cs typeface="Book Antiqu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b="1" dirty="0" err="1">
                <a:latin typeface="Book Antiqua" charset="0"/>
                <a:ea typeface="Book Antiqua" charset="0"/>
                <a:cs typeface="Book Antiqua" charset="0"/>
              </a:rPr>
              <a:t>Mimamsa</a:t>
            </a:r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 (</a:t>
            </a:r>
            <a:r>
              <a:rPr lang="en-US" b="1" dirty="0" err="1">
                <a:latin typeface="Book Antiqua" charset="0"/>
                <a:ea typeface="Book Antiqua" charset="0"/>
                <a:cs typeface="Book Antiqua" charset="0"/>
              </a:rPr>
              <a:t>Svatah</a:t>
            </a:r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):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Knowledge is presumed true; invalidity must be proven extrinsically. </a:t>
            </a:r>
            <a:r>
              <a:rPr lang="en-US" dirty="0" smtClean="0">
                <a:latin typeface="Book Antiqua" charset="0"/>
                <a:ea typeface="Book Antiqua" charset="0"/>
                <a:cs typeface="Book Antiqua" charset="0"/>
              </a:rPr>
              <a:t/>
            </a:r>
            <a:br>
              <a:rPr lang="en-US" dirty="0" smtClean="0">
                <a:latin typeface="Book Antiqua" charset="0"/>
                <a:ea typeface="Book Antiqua" charset="0"/>
                <a:cs typeface="Book Antiqua" charset="0"/>
              </a:rPr>
            </a:b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- </a:t>
            </a:r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Nyaya (</a:t>
            </a:r>
            <a:r>
              <a:rPr lang="en-US" b="1" dirty="0" err="1">
                <a:latin typeface="Book Antiqua" charset="0"/>
                <a:ea typeface="Book Antiqua" charset="0"/>
                <a:cs typeface="Book Antiqua" charset="0"/>
              </a:rPr>
              <a:t>Paratah</a:t>
            </a:r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):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Knowledge must be proven true; validity is not assumed. </a:t>
            </a:r>
            <a:r>
              <a:rPr lang="en-US" dirty="0" smtClean="0">
                <a:latin typeface="Book Antiqua" charset="0"/>
                <a:ea typeface="Book Antiqua" charset="0"/>
                <a:cs typeface="Book Antiqua" charset="0"/>
              </a:rPr>
              <a:t/>
            </a:r>
            <a:br>
              <a:rPr lang="en-US" dirty="0" smtClean="0">
                <a:latin typeface="Book Antiqua" charset="0"/>
                <a:ea typeface="Book Antiqua" charset="0"/>
                <a:cs typeface="Book Antiqua" charset="0"/>
              </a:rPr>
            </a:b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- </a:t>
            </a:r>
            <a:r>
              <a:rPr lang="en-US" b="1" dirty="0">
                <a:latin typeface="Book Antiqua" charset="0"/>
                <a:ea typeface="Book Antiqua" charset="0"/>
                <a:cs typeface="Book Antiqua" charset="0"/>
              </a:rPr>
              <a:t>Example: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If you see water, </a:t>
            </a:r>
            <a:r>
              <a:rPr lang="en-US" dirty="0" err="1">
                <a:latin typeface="Book Antiqua" charset="0"/>
                <a:ea typeface="Book Antiqua" charset="0"/>
                <a:cs typeface="Book Antiqua" charset="0"/>
              </a:rPr>
              <a:t>Mimamsa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 says you know it is water and that knowledge is true. Nyaya says you know it is water, but the </a:t>
            </a:r>
            <a:r>
              <a:rPr lang="en-US" i="1" dirty="0">
                <a:latin typeface="Book Antiqua" charset="0"/>
                <a:ea typeface="Book Antiqua" charset="0"/>
                <a:cs typeface="Book Antiqua" charset="0"/>
              </a:rPr>
              <a:t>truth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of that knowledge is only confirmed when you successfully drink it</a:t>
            </a:r>
            <a:r>
              <a:rPr lang="en-US" dirty="0" smtClean="0">
                <a:latin typeface="Book Antiqua" charset="0"/>
                <a:ea typeface="Book Antiqua" charset="0"/>
                <a:cs typeface="Book Antiqua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US" dirty="0">
              <a:latin typeface="Book Antiqua" charset="0"/>
              <a:ea typeface="Book Antiqua" charset="0"/>
              <a:cs typeface="Book Antiqu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8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Book Antiqua" charset="0"/>
                <a:ea typeface="Book Antiqua" charset="0"/>
                <a:cs typeface="Book Antiqua" charset="0"/>
              </a:rPr>
              <a:t>Philosophical Implications</a:t>
            </a:r>
            <a:endParaRPr lang="en-US" sz="4000" dirty="0">
              <a:latin typeface="Book Antiqua" charset="0"/>
              <a:ea typeface="Book Antiqua" charset="0"/>
              <a:cs typeface="Book Antiqu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This debate deeply impacts the acceptance of different </a:t>
            </a:r>
            <a:r>
              <a:rPr lang="en-US" i="1" dirty="0" err="1">
                <a:latin typeface="Book Antiqua" charset="0"/>
                <a:ea typeface="Book Antiqua" charset="0"/>
                <a:cs typeface="Book Antiqua" charset="0"/>
              </a:rPr>
              <a:t>pramanas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(means of knowledge) and the validity of scriptures (Vedas). </a:t>
            </a:r>
            <a:r>
              <a:rPr lang="en-US" dirty="0" smtClean="0">
                <a:latin typeface="Book Antiqua" charset="0"/>
                <a:ea typeface="Book Antiqua" charset="0"/>
                <a:cs typeface="Book Antiqua" charset="0"/>
              </a:rPr>
              <a:t/>
            </a:r>
            <a:br>
              <a:rPr lang="en-US" dirty="0" smtClean="0">
                <a:latin typeface="Book Antiqua" charset="0"/>
                <a:ea typeface="Book Antiqua" charset="0"/>
                <a:cs typeface="Book Antiqua" charset="0"/>
              </a:rPr>
            </a:b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- </a:t>
            </a:r>
            <a:r>
              <a:rPr lang="en-US" dirty="0" err="1">
                <a:latin typeface="Book Antiqua" charset="0"/>
                <a:ea typeface="Book Antiqua" charset="0"/>
                <a:cs typeface="Book Antiqua" charset="0"/>
              </a:rPr>
              <a:t>Mimamsa's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</a:t>
            </a:r>
            <a:r>
              <a:rPr lang="en-US" i="1" dirty="0" err="1">
                <a:latin typeface="Book Antiqua" charset="0"/>
                <a:ea typeface="Book Antiqua" charset="0"/>
                <a:cs typeface="Book Antiqua" charset="0"/>
              </a:rPr>
              <a:t>svatah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theory provides a robust framework for accepting the intrinsic authority of the Vedas without needing external proof. </a:t>
            </a:r>
            <a:r>
              <a:rPr lang="en-US" dirty="0" smtClean="0">
                <a:latin typeface="Book Antiqua" charset="0"/>
                <a:ea typeface="Book Antiqua" charset="0"/>
                <a:cs typeface="Book Antiqua" charset="0"/>
              </a:rPr>
              <a:t/>
            </a:r>
            <a:br>
              <a:rPr lang="en-US" dirty="0" smtClean="0">
                <a:latin typeface="Book Antiqua" charset="0"/>
                <a:ea typeface="Book Antiqua" charset="0"/>
                <a:cs typeface="Book Antiqua" charset="0"/>
              </a:rPr>
            </a:b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- Nyaya's </a:t>
            </a:r>
            <a:r>
              <a:rPr lang="en-US" i="1" dirty="0" err="1">
                <a:latin typeface="Book Antiqua" charset="0"/>
                <a:ea typeface="Book Antiqua" charset="0"/>
                <a:cs typeface="Book Antiqua" charset="0"/>
              </a:rPr>
              <a:t>paratah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theory emphasizes logic, reason, and empirical verification through practical application.</a:t>
            </a:r>
          </a:p>
        </p:txBody>
      </p:sp>
    </p:spTree>
    <p:extLst>
      <p:ext uri="{BB962C8B-B14F-4D97-AF65-F5344CB8AC3E}">
        <p14:creationId xmlns:p14="http://schemas.microsoft.com/office/powerpoint/2010/main" val="1188249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Book Antiqua" charset="0"/>
                <a:ea typeface="Book Antiqua" charset="0"/>
                <a:cs typeface="Book Antiqua" charset="0"/>
              </a:rPr>
              <a:t>Conclusion</a:t>
            </a:r>
            <a:endParaRPr lang="en-US" sz="4000" dirty="0">
              <a:latin typeface="Book Antiqua" charset="0"/>
              <a:ea typeface="Book Antiqua" charset="0"/>
              <a:cs typeface="Book Antiqu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</a:t>
            </a:r>
            <a:r>
              <a:rPr lang="en-US" dirty="0" err="1">
                <a:latin typeface="Book Antiqua" charset="0"/>
                <a:ea typeface="Book Antiqua" charset="0"/>
                <a:cs typeface="Book Antiqua" charset="0"/>
              </a:rPr>
              <a:t>Pramanyavada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 explores how we justify our claim to know something. </a:t>
            </a:r>
            <a:r>
              <a:rPr lang="en-US" dirty="0" smtClean="0">
                <a:latin typeface="Book Antiqua" charset="0"/>
                <a:ea typeface="Book Antiqua" charset="0"/>
                <a:cs typeface="Book Antiqua" charset="0"/>
              </a:rPr>
              <a:t/>
            </a:r>
            <a:br>
              <a:rPr lang="en-US" dirty="0" smtClean="0">
                <a:latin typeface="Book Antiqua" charset="0"/>
                <a:ea typeface="Book Antiqua" charset="0"/>
                <a:cs typeface="Book Antiqua" charset="0"/>
              </a:rPr>
            </a:b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- The </a:t>
            </a:r>
            <a:r>
              <a:rPr lang="en-US" i="1" dirty="0" err="1">
                <a:latin typeface="Book Antiqua" charset="0"/>
                <a:ea typeface="Book Antiqua" charset="0"/>
                <a:cs typeface="Book Antiqua" charset="0"/>
              </a:rPr>
              <a:t>Svatah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and </a:t>
            </a:r>
            <a:r>
              <a:rPr lang="en-US" i="1" dirty="0" err="1">
                <a:latin typeface="Book Antiqua" charset="0"/>
                <a:ea typeface="Book Antiqua" charset="0"/>
                <a:cs typeface="Book Antiqua" charset="0"/>
              </a:rPr>
              <a:t>Paratah</a:t>
            </a: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 theories offer two fundamental, opposing perspectives on the nature of truth in knowledge. </a:t>
            </a:r>
            <a:r>
              <a:rPr lang="en-US" dirty="0" smtClean="0">
                <a:latin typeface="Book Antiqua" charset="0"/>
                <a:ea typeface="Book Antiqua" charset="0"/>
                <a:cs typeface="Book Antiqua" charset="0"/>
              </a:rPr>
              <a:t/>
            </a:r>
            <a:br>
              <a:rPr lang="en-US" dirty="0" smtClean="0">
                <a:latin typeface="Book Antiqua" charset="0"/>
                <a:ea typeface="Book Antiqua" charset="0"/>
                <a:cs typeface="Book Antiqua" charset="0"/>
              </a:rPr>
            </a:br>
            <a:r>
              <a:rPr lang="en-US" dirty="0">
                <a:latin typeface="Book Antiqua" charset="0"/>
                <a:ea typeface="Book Antiqua" charset="0"/>
                <a:cs typeface="Book Antiqua" charset="0"/>
              </a:rPr>
              <a:t>- Understanding these theories is crucial for grasping the broader epistemological foundations of different Indian philosophical systems.</a:t>
            </a:r>
          </a:p>
        </p:txBody>
      </p:sp>
    </p:spTree>
    <p:extLst>
      <p:ext uri="{BB962C8B-B14F-4D97-AF65-F5344CB8AC3E}">
        <p14:creationId xmlns:p14="http://schemas.microsoft.com/office/powerpoint/2010/main" val="1294162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59</Words>
  <Application>Microsoft Macintosh PowerPoint</Application>
  <PresentationFormat>Widescreen</PresentationFormat>
  <Paragraphs>19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Book Antiqua</vt:lpstr>
      <vt:lpstr>Calibri</vt:lpstr>
      <vt:lpstr>Calibri Light</vt:lpstr>
      <vt:lpstr>Times New Roman</vt:lpstr>
      <vt:lpstr>Arial</vt:lpstr>
      <vt:lpstr>Office Theme</vt:lpstr>
      <vt:lpstr> Pramanyavada: The Theory of Validity of Knowledge in Indian Philosophy </vt:lpstr>
      <vt:lpstr>Introduction to Epistemology</vt:lpstr>
      <vt:lpstr>Key Concepts</vt:lpstr>
      <vt:lpstr>The Core Debate: Origin &amp; Ascertainment</vt:lpstr>
      <vt:lpstr>Svatah-Pramanyavada (Intrinsic Validity)</vt:lpstr>
      <vt:lpstr>Paratah-Pramanyavada (Extrinsic Validity)</vt:lpstr>
      <vt:lpstr>Comparison of Views</vt:lpstr>
      <vt:lpstr>Philosophical Implications</vt:lpstr>
      <vt:lpstr>Conclusion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Pramanyavada: The Theory of Validity of Knowledge in Indian Philosophy </dc:title>
  <dc:creator>Bhriguraj Borah</dc:creator>
  <cp:lastModifiedBy>Bhriguraj Borah</cp:lastModifiedBy>
  <cp:revision>3</cp:revision>
  <dcterms:created xsi:type="dcterms:W3CDTF">2025-11-07T06:06:12Z</dcterms:created>
  <dcterms:modified xsi:type="dcterms:W3CDTF">2026-04-08T07:22:12Z</dcterms:modified>
</cp:coreProperties>
</file>