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2" r:id="rId2"/>
  </p:sldMasterIdLst>
  <p:notesMasterIdLst>
    <p:notesMasterId r:id="rId39"/>
  </p:notesMasterIdLst>
  <p:handoutMasterIdLst>
    <p:handoutMasterId r:id="rId40"/>
  </p:handoutMasterIdLst>
  <p:sldIdLst>
    <p:sldId id="257" r:id="rId3"/>
    <p:sldId id="258" r:id="rId4"/>
    <p:sldId id="299" r:id="rId5"/>
    <p:sldId id="291" r:id="rId6"/>
    <p:sldId id="269" r:id="rId7"/>
    <p:sldId id="267" r:id="rId8"/>
    <p:sldId id="270" r:id="rId9"/>
    <p:sldId id="259" r:id="rId10"/>
    <p:sldId id="260" r:id="rId11"/>
    <p:sldId id="261" r:id="rId12"/>
    <p:sldId id="277" r:id="rId13"/>
    <p:sldId id="271" r:id="rId14"/>
    <p:sldId id="274" r:id="rId15"/>
    <p:sldId id="302" r:id="rId16"/>
    <p:sldId id="303" r:id="rId17"/>
    <p:sldId id="300" r:id="rId18"/>
    <p:sldId id="301" r:id="rId19"/>
    <p:sldId id="275" r:id="rId20"/>
    <p:sldId id="278" r:id="rId21"/>
    <p:sldId id="279" r:id="rId22"/>
    <p:sldId id="292" r:id="rId23"/>
    <p:sldId id="280" r:id="rId24"/>
    <p:sldId id="293" r:id="rId25"/>
    <p:sldId id="281" r:id="rId26"/>
    <p:sldId id="282" r:id="rId27"/>
    <p:sldId id="284" r:id="rId28"/>
    <p:sldId id="285" r:id="rId29"/>
    <p:sldId id="294" r:id="rId30"/>
    <p:sldId id="287" r:id="rId31"/>
    <p:sldId id="290" r:id="rId32"/>
    <p:sldId id="288" r:id="rId33"/>
    <p:sldId id="289" r:id="rId34"/>
    <p:sldId id="296" r:id="rId35"/>
    <p:sldId id="266" r:id="rId36"/>
    <p:sldId id="298" r:id="rId37"/>
    <p:sldId id="297" r:id="rId38"/>
  </p:sldIdLst>
  <p:sldSz cx="12188825" cy="6858000"/>
  <p:notesSz cx="6858000" cy="9144000"/>
  <p:defaultTextStyle>
    <a:defPPr>
      <a:defRPr lang="en-US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945">
          <p15:clr>
            <a:srgbClr val="A4A3A4"/>
          </p15:clr>
        </p15:guide>
        <p15:guide id="3" orient="horz" pos="3888">
          <p15:clr>
            <a:srgbClr val="A4A3A4"/>
          </p15:clr>
        </p15:guide>
        <p15:guide id="4" orient="horz" pos="192">
          <p15:clr>
            <a:srgbClr val="A4A3A4"/>
          </p15:clr>
        </p15:guide>
        <p15:guide id="5" orient="horz" pos="1072">
          <p15:clr>
            <a:srgbClr val="A4A3A4"/>
          </p15:clr>
        </p15:guide>
        <p15:guide id="6" pos="3839">
          <p15:clr>
            <a:srgbClr val="A4A3A4"/>
          </p15:clr>
        </p15:guide>
        <p15:guide id="7" pos="704">
          <p15:clr>
            <a:srgbClr val="A4A3A4"/>
          </p15:clr>
        </p15:guide>
        <p15:guide id="8" pos="710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6182" autoAdjust="0"/>
  </p:normalViewPr>
  <p:slideViewPr>
    <p:cSldViewPr showGuides="1">
      <p:cViewPr varScale="1">
        <p:scale>
          <a:sx n="91" d="100"/>
          <a:sy n="91" d="100"/>
        </p:scale>
        <p:origin x="370" y="77"/>
      </p:cViewPr>
      <p:guideLst>
        <p:guide orient="horz" pos="2160"/>
        <p:guide orient="horz" pos="945"/>
        <p:guide orient="horz" pos="3888"/>
        <p:guide orient="horz" pos="192"/>
        <p:guide orient="horz" pos="1072"/>
        <p:guide pos="3839"/>
        <p:guide pos="704"/>
        <p:guide pos="7102"/>
      </p:guideLst>
    </p:cSldViewPr>
  </p:slideViewPr>
  <p:outlineViewPr>
    <p:cViewPr>
      <p:scale>
        <a:sx n="33" d="100"/>
        <a:sy n="33" d="100"/>
      </p:scale>
      <p:origin x="0" y="-2886"/>
    </p:cViewPr>
  </p:outlin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79" d="100"/>
          <a:sy n="79" d="100"/>
        </p:scale>
        <p:origin x="1644" y="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>
              <a:solidFill>
                <a:schemeClr val="tx2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73C59C-4E16-4A64-A766-34DB213E11B3}" type="datetimeFigureOut">
              <a:rPr lang="en-US">
                <a:solidFill>
                  <a:schemeClr val="tx2"/>
                </a:solidFill>
              </a:rPr>
              <a:t>4/7/2026</a:t>
            </a:fld>
            <a:endParaRPr>
              <a:solidFill>
                <a:schemeClr val="tx2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>
              <a:solidFill>
                <a:schemeClr val="tx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D77566-CD65-4859-9FA1-43956DC85B8C}" type="slidenum">
              <a:rPr>
                <a:solidFill>
                  <a:schemeClr val="tx2"/>
                </a:solidFill>
              </a:rPr>
              <a:t>‹#›</a:t>
            </a:fld>
            <a:endParaRPr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87983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F95CF31C-F757-429C-A789-86504F04C3BE}" type="datetimeFigureOut">
              <a:rPr lang="en-US"/>
              <a:pPr/>
              <a:t>4/7/2026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8796F01-7154-41E0-B48B-A6921757531A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4077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96F01-7154-41E0-B48B-A6921757531A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7057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96F01-7154-41E0-B48B-A6921757531A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8047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0"/>
            <a:ext cx="12190572" cy="6858000"/>
            <a:chOff x="0" y="0"/>
            <a:chExt cx="12190572" cy="6858000"/>
          </a:xfrm>
        </p:grpSpPr>
        <p:sp>
          <p:nvSpPr>
            <p:cNvPr id="13" name="Rectangle 12"/>
            <p:cNvSpPr/>
            <p:nvPr/>
          </p:nvSpPr>
          <p:spPr>
            <a:xfrm>
              <a:off x="1620" y="0"/>
              <a:ext cx="12188952" cy="68580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50000"/>
                  </a:schemeClr>
                </a:gs>
                <a:gs pos="58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5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99" tIns="60949" rIns="121899" bIns="60949" rtlCol="0" anchor="ctr"/>
            <a:lstStyle/>
            <a:p>
              <a:pPr algn="ctr"/>
              <a:endParaRPr/>
            </a:p>
          </p:txBody>
        </p:sp>
        <p:grpSp>
          <p:nvGrpSpPr>
            <p:cNvPr id="12" name="Group 11"/>
            <p:cNvGrpSpPr/>
            <p:nvPr/>
          </p:nvGrpSpPr>
          <p:grpSpPr>
            <a:xfrm>
              <a:off x="0" y="0"/>
              <a:ext cx="4742741" cy="6858000"/>
              <a:chOff x="0" y="0"/>
              <a:chExt cx="4742741" cy="6858000"/>
            </a:xfrm>
          </p:grpSpPr>
          <p:pic>
            <p:nvPicPr>
              <p:cNvPr id="9" name="Picture 8"/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0" y="0"/>
                <a:ext cx="4591594" cy="6858000"/>
              </a:xfrm>
              <a:prstGeom prst="rect">
                <a:avLst/>
              </a:prstGeom>
            </p:spPr>
          </p:pic>
          <p:sp>
            <p:nvSpPr>
              <p:cNvPr id="10" name="Rectangle 9"/>
              <p:cNvSpPr/>
              <p:nvPr/>
            </p:nvSpPr>
            <p:spPr>
              <a:xfrm>
                <a:off x="4605581" y="0"/>
                <a:ext cx="137160" cy="6858000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6A09E-12D5-4B1D-B8BB-C300B1DDD423}" type="datetime1">
              <a:rPr lang="en-US" smtClean="0"/>
              <a:t>4/7/2026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79346" y="4927600"/>
            <a:ext cx="7008574" cy="1244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 b="0" cap="none" spc="0">
                <a:ln w="0"/>
                <a:solidFill>
                  <a:schemeClr val="accent2"/>
                </a:solidFill>
                <a:effectLst/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79346" y="1498601"/>
            <a:ext cx="7008574" cy="3298825"/>
          </a:xfrm>
        </p:spPr>
        <p:txBody>
          <a:bodyPr>
            <a:normAutofit/>
          </a:bodyPr>
          <a:lstStyle>
            <a:lvl1pPr algn="l">
              <a:lnSpc>
                <a:spcPct val="90000"/>
              </a:lnSpc>
              <a:defRPr sz="5400" b="0" cap="none" spc="0" baseline="0">
                <a:ln w="0"/>
                <a:solidFill>
                  <a:schemeClr val="tx2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220121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9377B-053C-438C-8A98-92C419A6701C}" type="datetime1">
              <a:rPr lang="en-US" smtClean="0"/>
              <a:t>4/7/2026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0BA0E-20D0-4E7C-B286-26C960A6788F}" type="slidenum">
              <a:rPr lang="en-US" smtClean="0"/>
              <a:t>‹#›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865359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">
    <p:bg bwMode="auto"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1620" y="0"/>
            <a:ext cx="12188952" cy="6858000"/>
            <a:chOff x="1620" y="0"/>
            <a:chExt cx="12188952" cy="6858000"/>
          </a:xfrm>
        </p:grpSpPr>
        <p:sp>
          <p:nvSpPr>
            <p:cNvPr id="4" name="Rectangle 3"/>
            <p:cNvSpPr/>
            <p:nvPr/>
          </p:nvSpPr>
          <p:spPr>
            <a:xfrm>
              <a:off x="1620" y="0"/>
              <a:ext cx="12188952" cy="68580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50000"/>
                  </a:schemeClr>
                </a:gs>
                <a:gs pos="58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5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99" tIns="60949" rIns="121899" bIns="60949" rtlCol="0" anchor="ctr"/>
            <a:lstStyle/>
            <a:p>
              <a:pPr algn="ctr"/>
              <a:endParaRPr/>
            </a:p>
          </p:txBody>
        </p:sp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598818" y="0"/>
              <a:ext cx="4591594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7481252" y="0"/>
              <a:ext cx="137160" cy="68580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solidFill>
                  <a:schemeClr val="tx2"/>
                </a:solidFill>
              </a:endParaRPr>
            </a:p>
          </p:txBody>
        </p:sp>
      </p:grpSp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98818" y="0"/>
            <a:ext cx="4591594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CEF46-0123-4A75-9835-49DC49D53DE2}" type="datetime1">
              <a:rPr lang="en-US" smtClean="0"/>
              <a:t>4/7/2026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237149" y="4927600"/>
            <a:ext cx="7008574" cy="1244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 b="0" cap="none" spc="0">
                <a:ln w="0"/>
                <a:solidFill>
                  <a:schemeClr val="accent2"/>
                </a:solidFill>
                <a:effectLst/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237149" y="1498601"/>
            <a:ext cx="7008574" cy="3298825"/>
          </a:xfrm>
        </p:spPr>
        <p:txBody>
          <a:bodyPr>
            <a:normAutofit/>
          </a:bodyPr>
          <a:lstStyle>
            <a:lvl1pPr algn="l">
              <a:lnSpc>
                <a:spcPct val="90000"/>
              </a:lnSpc>
              <a:defRPr sz="5400" b="0" cap="none" spc="0" baseline="0">
                <a:ln w="0"/>
                <a:solidFill>
                  <a:schemeClr val="tx2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525827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309" y="1701800"/>
            <a:ext cx="4977104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7559" y="1701800"/>
            <a:ext cx="4977104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6378D-18AE-47D1-B10A-42F623B40082}" type="datetime1">
              <a:rPr lang="en-US" smtClean="0"/>
              <a:t>4/7/2026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045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1372" y="1608836"/>
            <a:ext cx="4973041" cy="51206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7309" y="2209800"/>
            <a:ext cx="4977104" cy="3962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01622" y="1608836"/>
            <a:ext cx="4973041" cy="51206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7559" y="2209800"/>
            <a:ext cx="4977104" cy="3962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F6AE8-D704-41F6-B16A-5547B5672AC1}" type="datetime1">
              <a:rPr lang="en-US" smtClean="0"/>
              <a:t>4/7/2026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072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B9538-6F63-4C0B-916D-ED3F4E0A1B28}" type="datetime1">
              <a:rPr lang="en-US" smtClean="0"/>
              <a:t>4/7/2026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845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F15BF-7116-4A9E-8022-5A2DC937F971}" type="datetime1">
              <a:rPr lang="en-US" smtClean="0"/>
              <a:t>4/7/2026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07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961368" y="0"/>
            <a:ext cx="7922736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5612" y="1701800"/>
            <a:ext cx="3351927" cy="2844800"/>
          </a:xfrm>
        </p:spPr>
        <p:txBody>
          <a:bodyPr anchor="b">
            <a:normAutofit/>
          </a:bodyPr>
          <a:lstStyle>
            <a:lvl1pPr algn="l">
              <a:defRPr sz="2000" b="1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69236" y="482600"/>
            <a:ext cx="6805427" cy="5892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5612" y="4648200"/>
            <a:ext cx="3351927" cy="17272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8DC91-5A3B-40CE-8C1D-279A8EF6E008}" type="datetime1">
              <a:rPr lang="en-US" smtClean="0"/>
              <a:t>4/7/2026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8A-01B4-41F2-96B0-677A4A2828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110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082258" y="0"/>
            <a:ext cx="802431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7765" y="4800600"/>
            <a:ext cx="7313295" cy="762000"/>
          </a:xfrm>
        </p:spPr>
        <p:txBody>
          <a:bodyPr anchor="b">
            <a:normAutofit/>
          </a:bodyPr>
          <a:lstStyle>
            <a:lvl1pPr algn="l">
              <a:defRPr sz="2000" b="1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437765" y="279401"/>
            <a:ext cx="7313295" cy="4448175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609493" indent="0">
              <a:buNone/>
              <a:defRPr sz="3700"/>
            </a:lvl2pPr>
            <a:lvl3pPr marL="1218987" indent="0">
              <a:buNone/>
              <a:defRPr sz="3200"/>
            </a:lvl3pPr>
            <a:lvl4pPr marL="1828480" indent="0">
              <a:buNone/>
              <a:defRPr sz="2700"/>
            </a:lvl4pPr>
            <a:lvl5pPr marL="2437973" indent="0">
              <a:buNone/>
              <a:defRPr sz="2700"/>
            </a:lvl5pPr>
            <a:lvl6pPr marL="3047467" indent="0">
              <a:buNone/>
              <a:defRPr sz="2700"/>
            </a:lvl6pPr>
            <a:lvl7pPr marL="3656960" indent="0">
              <a:buNone/>
              <a:defRPr sz="2700"/>
            </a:lvl7pPr>
            <a:lvl8pPr marL="4266453" indent="0">
              <a:buNone/>
              <a:defRPr sz="2700"/>
            </a:lvl8pPr>
            <a:lvl9pPr marL="4875947" indent="0">
              <a:buNone/>
              <a:defRPr sz="27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37765" y="5562600"/>
            <a:ext cx="7313295" cy="8128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7C20A-B94A-4E20-B4B2-88A7825AE904}" type="datetime1">
              <a:rPr lang="en-US" smtClean="0"/>
              <a:t>4/7/2026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8A-01B4-41F2-96B0-677A4A2828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372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CA53D-4C84-40AA-983E-A1E818A7FEFC}" type="datetime1">
              <a:rPr lang="en-US" smtClean="0"/>
              <a:t>4/7/2026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5AD9-787D-40FA-8A4D-16A055B9AF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619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52633" y="274638"/>
            <a:ext cx="1422030" cy="589756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7309" y="274638"/>
            <a:ext cx="8532178" cy="589756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2FCEE-AE66-4EAB-9C04-97F8A56A6354}" type="datetime1">
              <a:rPr lang="en-US" smtClean="0"/>
              <a:t>4/7/2026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5AD9-787D-40FA-8A4D-16A055B9AF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691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blipFill dpi="0" rotWithShape="1">
          <a:blip r:embed="rId1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620" y="0"/>
            <a:ext cx="12188952" cy="6858000"/>
            <a:chOff x="1620" y="0"/>
            <a:chExt cx="12188952" cy="6858000"/>
          </a:xfrm>
        </p:grpSpPr>
        <p:sp>
          <p:nvSpPr>
            <p:cNvPr id="10" name="Rectangle 9"/>
            <p:cNvSpPr/>
            <p:nvPr/>
          </p:nvSpPr>
          <p:spPr>
            <a:xfrm>
              <a:off x="1620" y="0"/>
              <a:ext cx="12188952" cy="68580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50000"/>
                  </a:schemeClr>
                </a:gs>
                <a:gs pos="58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5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99" tIns="60949" rIns="121899" bIns="60949" rtlCol="0" anchor="ctr"/>
            <a:lstStyle/>
            <a:p>
              <a:pPr algn="ctr"/>
              <a:endParaRPr/>
            </a:p>
          </p:txBody>
        </p:sp>
        <p:sp>
          <p:nvSpPr>
            <p:cNvPr id="8" name="Rectangle 7"/>
            <p:cNvSpPr/>
            <p:nvPr/>
          </p:nvSpPr>
          <p:spPr>
            <a:xfrm>
              <a:off x="304721" y="0"/>
              <a:ext cx="11579384" cy="68580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99" tIns="60949" rIns="121899" bIns="60949" rtlCol="0" anchor="ctr"/>
            <a:lstStyle/>
            <a:p>
              <a:pPr algn="ctr"/>
              <a:endParaRPr/>
            </a:p>
          </p:txBody>
        </p:sp>
      </p:grp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17309" y="6400801"/>
            <a:ext cx="2742486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l">
              <a:defRPr sz="120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fld id="{859468AF-EFCF-4AAD-ACF4-3BA83EC4AF4E}" type="datetime1">
              <a:rPr lang="en-US" smtClean="0"/>
              <a:t>4/7/2026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07842" y="6400801"/>
            <a:ext cx="6216301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ctr">
              <a:defRPr sz="120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7146" y="6400801"/>
            <a:ext cx="1107518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r">
              <a:defRPr sz="120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fld id="{EB37DED6-D4C7-42EE-AB49-D2E39E64FDE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7309" y="1701800"/>
            <a:ext cx="10157354" cy="4470400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1397000"/>
          </a:xfrm>
          <a:prstGeom prst="rect">
            <a:avLst/>
          </a:prstGeom>
        </p:spPr>
        <p:txBody>
          <a:bodyPr vert="horz" lIns="121899" tIns="60949" rIns="121899" bIns="60949" rtlCol="0" anchor="b">
            <a:normAutofit/>
          </a:bodyPr>
          <a:lstStyle/>
          <a:p>
            <a:r>
              <a:rPr lang="en-US"/>
              <a:t>Click to edit Master title style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60187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1218987" rtl="0" eaLnBrk="1" latinLnBrk="0" hangingPunct="1">
        <a:lnSpc>
          <a:spcPct val="85000"/>
        </a:lnSpc>
        <a:spcBef>
          <a:spcPct val="0"/>
        </a:spcBef>
        <a:buNone/>
        <a:tabLst/>
        <a:defRPr sz="4400" b="0" kern="1200" cap="none" baseline="0">
          <a:solidFill>
            <a:schemeClr val="accent2"/>
          </a:solidFill>
          <a:effectLst/>
          <a:latin typeface="+mj-lt"/>
          <a:ea typeface="+mj-ea"/>
          <a:cs typeface="+mj-cs"/>
        </a:defRPr>
      </a:lvl1pPr>
    </p:titleStyle>
    <p:bodyStyle>
      <a:lvl1pPr marL="304747" indent="-304747" algn="l" defTabSz="1218987" rtl="0" eaLnBrk="1" latinLnBrk="0" hangingPunct="1">
        <a:lnSpc>
          <a:spcPct val="95000"/>
        </a:lnSpc>
        <a:spcBef>
          <a:spcPts val="1866"/>
        </a:spcBef>
        <a:buClr>
          <a:schemeClr val="accent6">
            <a:lumMod val="75000"/>
          </a:schemeClr>
        </a:buClr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31392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75000"/>
          </a:schemeClr>
        </a:buClr>
        <a:buSzPct val="100000"/>
        <a:buFont typeface="Century Gothic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58037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75000"/>
          </a:schemeClr>
        </a:buClr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584683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75000"/>
          </a:schemeClr>
        </a:buClr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11328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75000"/>
          </a:schemeClr>
        </a:buClr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437973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75000"/>
          </a:schemeClr>
        </a:buClr>
        <a:buSzPct val="90000"/>
        <a:buFont typeface="Century Gothic" pitchFamily="34" charset="0"/>
        <a:buChar char="–"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6pPr>
      <a:lvl7pPr marL="2864619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75000"/>
          </a:schemeClr>
        </a:buClr>
        <a:buSzPct val="90000"/>
        <a:buFont typeface="Century Gothic" pitchFamily="34" charset="0"/>
        <a:buChar char="–"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7pPr>
      <a:lvl8pPr marL="3291264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75000"/>
          </a:schemeClr>
        </a:buClr>
        <a:buSzPct val="90000"/>
        <a:buFont typeface="Century Gothic" pitchFamily="34" charset="0"/>
        <a:buChar char="–"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8pPr>
      <a:lvl9pPr marL="3778859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75000"/>
          </a:schemeClr>
        </a:buClr>
        <a:buSzPct val="90000"/>
        <a:buFont typeface="Century Gothic" pitchFamily="34" charset="0"/>
        <a:buChar char="–"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gif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hyperlink" Target="http://yoanx7.blogspot.com/2013/05/dna-cloning-and-its-applications-preview.html" TargetMode="External"/><Relationship Id="rId3" Type="http://schemas.openxmlformats.org/officeDocument/2006/relationships/hyperlink" Target="http://www.slideshare.net/SauravDas4/cloning-vector" TargetMode="External"/><Relationship Id="rId7" Type="http://schemas.openxmlformats.org/officeDocument/2006/relationships/hyperlink" Target="http://www.uenf.br/cbb/lbt/files/.../Cloning-vectors.pdf" TargetMode="External"/><Relationship Id="rId2" Type="http://schemas.openxmlformats.org/officeDocument/2006/relationships/hyperlink" Target="https://www.neb.com/tools-and-resources/feature-articles/foundations-of-molecular-cloning-past-present-and-futur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aun.edu.eg/molecular_biology/.../2%20Cloning%20vectors.pdf" TargetMode="External"/><Relationship Id="rId11" Type="http://schemas.openxmlformats.org/officeDocument/2006/relationships/hyperlink" Target="http://www.chemistrylearning.com/cloning-vector/" TargetMode="External"/><Relationship Id="rId5" Type="http://schemas.openxmlformats.org/officeDocument/2006/relationships/hyperlink" Target="http://shomusbiology.weebly.com/cloning_vector/" TargetMode="External"/><Relationship Id="rId10" Type="http://schemas.openxmlformats.org/officeDocument/2006/relationships/hyperlink" Target="https://www.ndsu.edu/pubweb/~mcclean/plsc431/cloning/clone3.htm" TargetMode="External"/><Relationship Id="rId4" Type="http://schemas.openxmlformats.org/officeDocument/2006/relationships/hyperlink" Target="http://slideplayer.com/slide/6856299/" TargetMode="External"/><Relationship Id="rId9" Type="http://schemas.openxmlformats.org/officeDocument/2006/relationships/hyperlink" Target="https://www.emaze.com/@AOFQRWCO/BioTechnology" TargetMode="Externa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alphaModFix amt="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50812" y="152400"/>
            <a:ext cx="6248400" cy="2899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5000"/>
              </a:lnSpc>
            </a:pPr>
            <a:r>
              <a:rPr lang="en-US" sz="9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Cloning Vector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FC0FA1F-F20E-4152-2DF9-4DBCD4A64827}"/>
              </a:ext>
            </a:extLst>
          </p:cNvPr>
          <p:cNvSpPr txBox="1"/>
          <p:nvPr/>
        </p:nvSpPr>
        <p:spPr>
          <a:xfrm>
            <a:off x="2970212" y="2819400"/>
            <a:ext cx="6248400" cy="11156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5000"/>
              </a:lnSpc>
            </a:pPr>
            <a:r>
              <a:rPr lang="en-US" sz="7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Cloning Vectors</a:t>
            </a:r>
          </a:p>
        </p:txBody>
      </p:sp>
    </p:spTree>
    <p:extLst>
      <p:ext uri="{BB962C8B-B14F-4D97-AF65-F5344CB8AC3E}">
        <p14:creationId xmlns:p14="http://schemas.microsoft.com/office/powerpoint/2010/main" val="168988781"/>
      </p:ext>
    </p:extLst>
  </p:cSld>
  <p:clrMapOvr>
    <a:masterClrMapping/>
  </p:clrMapOvr>
  <p:transition spd="slow">
    <p:randomBar dir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14000">
              <a:schemeClr val="accent1">
                <a:lumMod val="5000"/>
                <a:lumOff val="95000"/>
                <a:alpha val="64000"/>
              </a:schemeClr>
            </a:gs>
            <a:gs pos="72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7012" y="1143000"/>
            <a:ext cx="11658600" cy="5029200"/>
          </a:xfrm>
        </p:spPr>
        <p:txBody>
          <a:bodyPr>
            <a:noAutofit/>
          </a:bodyPr>
          <a:lstStyle/>
          <a:p>
            <a:pPr algn="just"/>
            <a:r>
              <a:rPr lang="en-US" sz="2450" dirty="0">
                <a:latin typeface="Calibri" panose="020F0502020204030204" pitchFamily="34" charset="0"/>
                <a:cs typeface="Calibri" panose="020F0502020204030204" pitchFamily="34" charset="0"/>
              </a:rPr>
              <a:t>The molecular analysis of DNA has been made possible by the cloning of DNA. The two molecules that are required for cloning are the </a:t>
            </a:r>
            <a:r>
              <a:rPr lang="en-US" sz="2450" b="1" dirty="0">
                <a:latin typeface="Calibri" panose="020F0502020204030204" pitchFamily="34" charset="0"/>
                <a:cs typeface="Calibri" panose="020F0502020204030204" pitchFamily="34" charset="0"/>
              </a:rPr>
              <a:t>DNA to be cloned</a:t>
            </a:r>
            <a:r>
              <a:rPr lang="en-US" sz="2450" dirty="0">
                <a:latin typeface="Calibri" panose="020F0502020204030204" pitchFamily="34" charset="0"/>
                <a:cs typeface="Calibri" panose="020F0502020204030204" pitchFamily="34" charset="0"/>
              </a:rPr>
              <a:t> and a </a:t>
            </a:r>
            <a:r>
              <a:rPr lang="en-US" sz="2450" b="1" dirty="0">
                <a:latin typeface="Calibri" panose="020F0502020204030204" pitchFamily="34" charset="0"/>
                <a:cs typeface="Calibri" panose="020F0502020204030204" pitchFamily="34" charset="0"/>
              </a:rPr>
              <a:t>cloning vector</a:t>
            </a:r>
            <a:r>
              <a:rPr lang="en-US" sz="245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just"/>
            <a:r>
              <a:rPr lang="en-US" sz="2450" dirty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en-US" sz="2450" b="1" dirty="0">
                <a:latin typeface="Calibri" panose="020F0502020204030204" pitchFamily="34" charset="0"/>
                <a:cs typeface="Calibri" panose="020F0502020204030204" pitchFamily="34" charset="0"/>
              </a:rPr>
              <a:t>cloning vector</a:t>
            </a:r>
            <a:r>
              <a:rPr lang="en-US" sz="2450" dirty="0">
                <a:latin typeface="Calibri" panose="020F0502020204030204" pitchFamily="34" charset="0"/>
                <a:cs typeface="Calibri" panose="020F0502020204030204" pitchFamily="34" charset="0"/>
              </a:rPr>
              <a:t> is a </a:t>
            </a:r>
            <a:r>
              <a:rPr lang="en-US" sz="2450" b="1" dirty="0">
                <a:latin typeface="Calibri" panose="020F0502020204030204" pitchFamily="34" charset="0"/>
                <a:cs typeface="Calibri" panose="020F0502020204030204" pitchFamily="34" charset="0"/>
              </a:rPr>
              <a:t>small piece of DNA</a:t>
            </a:r>
            <a:r>
              <a:rPr lang="en-US" sz="2450" dirty="0">
                <a:latin typeface="Calibri" panose="020F0502020204030204" pitchFamily="34" charset="0"/>
                <a:cs typeface="Calibri" panose="020F0502020204030204" pitchFamily="34" charset="0"/>
              </a:rPr>
              <a:t> taken </a:t>
            </a:r>
            <a:r>
              <a:rPr lang="en-US" sz="2450" b="1" dirty="0">
                <a:latin typeface="Calibri" panose="020F0502020204030204" pitchFamily="34" charset="0"/>
                <a:cs typeface="Calibri" panose="020F0502020204030204" pitchFamily="34" charset="0"/>
              </a:rPr>
              <a:t>from a virus</a:t>
            </a:r>
            <a:r>
              <a:rPr lang="en-US" sz="245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450" b="1" dirty="0">
                <a:latin typeface="Calibri" panose="020F0502020204030204" pitchFamily="34" charset="0"/>
                <a:cs typeface="Calibri" panose="020F0502020204030204" pitchFamily="34" charset="0"/>
              </a:rPr>
              <a:t>a plasmid</a:t>
            </a:r>
            <a:r>
              <a:rPr lang="en-US" sz="2450" dirty="0">
                <a:latin typeface="Calibri" panose="020F0502020204030204" pitchFamily="34" charset="0"/>
                <a:cs typeface="Calibri" panose="020F0502020204030204" pitchFamily="34" charset="0"/>
              </a:rPr>
              <a:t> or the </a:t>
            </a:r>
            <a:r>
              <a:rPr lang="en-US" sz="2450" b="1" dirty="0">
                <a:latin typeface="Calibri" panose="020F0502020204030204" pitchFamily="34" charset="0"/>
                <a:cs typeface="Calibri" panose="020F0502020204030204" pitchFamily="34" charset="0"/>
              </a:rPr>
              <a:t>cell of a higher organism</a:t>
            </a:r>
            <a:r>
              <a:rPr lang="en-US" sz="2450" dirty="0">
                <a:latin typeface="Calibri" panose="020F0502020204030204" pitchFamily="34" charset="0"/>
                <a:cs typeface="Calibri" panose="020F0502020204030204" pitchFamily="34" charset="0"/>
              </a:rPr>
              <a:t>, that can be </a:t>
            </a:r>
            <a:r>
              <a:rPr lang="en-US" sz="2450" b="1" dirty="0">
                <a:latin typeface="Calibri" panose="020F0502020204030204" pitchFamily="34" charset="0"/>
                <a:cs typeface="Calibri" panose="020F0502020204030204" pitchFamily="34" charset="0"/>
              </a:rPr>
              <a:t>stably maintained </a:t>
            </a:r>
            <a:r>
              <a:rPr lang="en-US" sz="2450" dirty="0">
                <a:latin typeface="Calibri" panose="020F0502020204030204" pitchFamily="34" charset="0"/>
                <a:cs typeface="Calibri" panose="020F0502020204030204" pitchFamily="34" charset="0"/>
              </a:rPr>
              <a:t>in an organism and into which a foreign DNA fragment can be inserted for cloning purposes.</a:t>
            </a:r>
          </a:p>
          <a:p>
            <a:pPr algn="just"/>
            <a:r>
              <a:rPr lang="en-US" sz="2450" dirty="0">
                <a:latin typeface="Calibri" panose="020F0502020204030204" pitchFamily="34" charset="0"/>
                <a:cs typeface="Calibri" panose="020F0502020204030204" pitchFamily="34" charset="0"/>
              </a:rPr>
              <a:t>Most vectors are </a:t>
            </a:r>
            <a:r>
              <a:rPr lang="en-US" sz="2450" b="1" dirty="0">
                <a:latin typeface="Calibri" panose="020F0502020204030204" pitchFamily="34" charset="0"/>
                <a:cs typeface="Calibri" panose="020F0502020204030204" pitchFamily="34" charset="0"/>
              </a:rPr>
              <a:t>genetically engineered</a:t>
            </a:r>
            <a:r>
              <a:rPr lang="en-US" sz="245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just"/>
            <a:r>
              <a:rPr lang="en-ZA" sz="2450" dirty="0">
                <a:latin typeface="Calibri" panose="020F0502020204030204" pitchFamily="34" charset="0"/>
                <a:cs typeface="Calibri" panose="020F0502020204030204" pitchFamily="34" charset="0"/>
              </a:rPr>
              <a:t>The cloning vector is chosen according to the </a:t>
            </a:r>
            <a:r>
              <a:rPr lang="en-ZA" sz="2450" b="1" dirty="0">
                <a:latin typeface="Calibri" panose="020F0502020204030204" pitchFamily="34" charset="0"/>
                <a:cs typeface="Calibri" panose="020F0502020204030204" pitchFamily="34" charset="0"/>
              </a:rPr>
              <a:t>size and type </a:t>
            </a:r>
            <a:r>
              <a:rPr lang="en-ZA" sz="2450" dirty="0">
                <a:latin typeface="Calibri" panose="020F0502020204030204" pitchFamily="34" charset="0"/>
                <a:cs typeface="Calibri" panose="020F0502020204030204" pitchFamily="34" charset="0"/>
              </a:rPr>
              <a:t>of DNA to be cloned.</a:t>
            </a:r>
          </a:p>
          <a:p>
            <a:pPr algn="just"/>
            <a:r>
              <a:rPr lang="en-US" sz="2450" dirty="0">
                <a:latin typeface="Calibri" panose="020F0502020204030204" pitchFamily="34" charset="0"/>
                <a:cs typeface="Calibri" panose="020F0502020204030204" pitchFamily="34" charset="0"/>
              </a:rPr>
              <a:t>The vector therefore </a:t>
            </a:r>
            <a:r>
              <a:rPr lang="en-US" sz="2450" b="1" dirty="0">
                <a:latin typeface="Calibri" panose="020F0502020204030204" pitchFamily="34" charset="0"/>
                <a:cs typeface="Calibri" panose="020F0502020204030204" pitchFamily="34" charset="0"/>
              </a:rPr>
              <a:t>contains features </a:t>
            </a:r>
            <a:r>
              <a:rPr lang="en-US" sz="2450" dirty="0">
                <a:latin typeface="Calibri" panose="020F0502020204030204" pitchFamily="34" charset="0"/>
                <a:cs typeface="Calibri" panose="020F0502020204030204" pitchFamily="34" charset="0"/>
              </a:rPr>
              <a:t>that allow for the convenient insertion or removal of DNA fragment </a:t>
            </a:r>
            <a:r>
              <a:rPr lang="en-US" sz="2450" b="1" dirty="0">
                <a:latin typeface="Calibri" panose="020F0502020204030204" pitchFamily="34" charset="0"/>
                <a:cs typeface="Calibri" panose="020F0502020204030204" pitchFamily="34" charset="0"/>
              </a:rPr>
              <a:t>in or out </a:t>
            </a:r>
            <a:r>
              <a:rPr lang="en-US" sz="2450" dirty="0">
                <a:latin typeface="Calibri" panose="020F0502020204030204" pitchFamily="34" charset="0"/>
                <a:cs typeface="Calibri" panose="020F0502020204030204" pitchFamily="34" charset="0"/>
              </a:rPr>
              <a:t>of the vector, for example by treating the vector and the foreign DNA with a </a:t>
            </a:r>
            <a:r>
              <a:rPr lang="en-US" sz="2450" b="1" dirty="0">
                <a:latin typeface="Calibri" panose="020F0502020204030204" pitchFamily="34" charset="0"/>
                <a:cs typeface="Calibri" panose="020F0502020204030204" pitchFamily="34" charset="0"/>
              </a:rPr>
              <a:t>restriction enzyme and then ligating </a:t>
            </a:r>
            <a:r>
              <a:rPr lang="en-US" sz="2450" dirty="0">
                <a:latin typeface="Calibri" panose="020F0502020204030204" pitchFamily="34" charset="0"/>
                <a:cs typeface="Calibri" panose="020F0502020204030204" pitchFamily="34" charset="0"/>
              </a:rPr>
              <a:t>the fragments together.</a:t>
            </a:r>
          </a:p>
          <a:p>
            <a:pPr algn="just"/>
            <a:r>
              <a:rPr lang="en-US" sz="2450" dirty="0">
                <a:latin typeface="Calibri" panose="020F0502020204030204" pitchFamily="34" charset="0"/>
                <a:cs typeface="Calibri" panose="020F0502020204030204" pitchFamily="34" charset="0"/>
              </a:rPr>
              <a:t>After a DNA fragment has been cloned into a cloning vector, it may be further </a:t>
            </a:r>
            <a:r>
              <a:rPr lang="en-US" sz="2450" b="1" dirty="0">
                <a:latin typeface="Calibri" panose="020F0502020204030204" pitchFamily="34" charset="0"/>
                <a:cs typeface="Calibri" panose="020F0502020204030204" pitchFamily="34" charset="0"/>
              </a:rPr>
              <a:t>subcloned</a:t>
            </a:r>
            <a:r>
              <a:rPr lang="en-US" sz="2450" dirty="0">
                <a:latin typeface="Calibri" panose="020F0502020204030204" pitchFamily="34" charset="0"/>
                <a:cs typeface="Calibri" panose="020F0502020204030204" pitchFamily="34" charset="0"/>
              </a:rPr>
              <a:t> into another vector designed for more specific use. </a:t>
            </a:r>
            <a:endParaRPr lang="en-ZA" sz="245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en-US" sz="245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en-ZA" sz="245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en-US" sz="245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3509" y="-76200"/>
            <a:ext cx="9625303" cy="990600"/>
          </a:xfrm>
        </p:spPr>
        <p:txBody>
          <a:bodyPr>
            <a:normAutofit/>
          </a:bodyPr>
          <a:lstStyle/>
          <a:p>
            <a:pPr algn="ctr"/>
            <a:r>
              <a:rPr lang="en-US" sz="66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Cloning Vector</a:t>
            </a:r>
          </a:p>
        </p:txBody>
      </p:sp>
    </p:spTree>
    <p:extLst>
      <p:ext uri="{BB962C8B-B14F-4D97-AF65-F5344CB8AC3E}">
        <p14:creationId xmlns:p14="http://schemas.microsoft.com/office/powerpoint/2010/main" val="2995321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email">
            <a:alphaModFix amt="5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4213" y="1701800"/>
            <a:ext cx="11201400" cy="4470400"/>
          </a:xfrm>
        </p:spPr>
        <p:txBody>
          <a:bodyPr/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Cloning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vector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used as a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vehicle to artificially carry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foreign genetic material into another cell, where it can be replicated and expressed.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used to amplify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single molecule of DNA into many copes.</a:t>
            </a:r>
          </a:p>
          <a:p>
            <a:r>
              <a:rPr lang="en-ZA" sz="2800" dirty="0">
                <a:latin typeface="Times New Roman" pitchFamily="18" charset="0"/>
                <a:cs typeface="Times New Roman" pitchFamily="18" charset="0"/>
              </a:rPr>
              <a:t>Cloning vectors are DNA molecules that are used to </a:t>
            </a:r>
            <a:r>
              <a:rPr lang="en-ZA" sz="2800" b="1" dirty="0">
                <a:latin typeface="Times New Roman" pitchFamily="18" charset="0"/>
                <a:cs typeface="Times New Roman" pitchFamily="18" charset="0"/>
              </a:rPr>
              <a:t>"transport" </a:t>
            </a:r>
            <a:r>
              <a:rPr lang="en-ZA" sz="2800" dirty="0">
                <a:latin typeface="Times New Roman" pitchFamily="18" charset="0"/>
                <a:cs typeface="Times New Roman" pitchFamily="18" charset="0"/>
              </a:rPr>
              <a:t>cloned sequences between </a:t>
            </a:r>
            <a:r>
              <a:rPr lang="en-ZA" sz="2800" b="1" dirty="0">
                <a:latin typeface="Times New Roman" pitchFamily="18" charset="0"/>
                <a:cs typeface="Times New Roman" pitchFamily="18" charset="0"/>
              </a:rPr>
              <a:t>biological hosts and the test tube</a:t>
            </a:r>
            <a:r>
              <a:rPr lang="en-ZA" sz="28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ZA" sz="3200" b="1" dirty="0">
                <a:latin typeface="Times New Roman" pitchFamily="18" charset="0"/>
                <a:cs typeface="Times New Roman" pitchFamily="18" charset="0"/>
              </a:rPr>
              <a:t>Without Cloning Vector, Molecular Gene Cloning is totally impossible.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436812" y="76200"/>
            <a:ext cx="8837850" cy="1219200"/>
          </a:xfrm>
        </p:spPr>
        <p:txBody>
          <a:bodyPr>
            <a:normAutofit/>
          </a:bodyPr>
          <a:lstStyle/>
          <a:p>
            <a:r>
              <a:rPr lang="en-US" sz="54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Why Cloning Vector? </a:t>
            </a:r>
          </a:p>
        </p:txBody>
      </p:sp>
    </p:spTree>
    <p:extLst>
      <p:ext uri="{BB962C8B-B14F-4D97-AF65-F5344CB8AC3E}">
        <p14:creationId xmlns:p14="http://schemas.microsoft.com/office/powerpoint/2010/main" val="4030791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7467600" cy="469864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/>
          <a:stretch/>
        </p:blipFill>
        <p:spPr>
          <a:xfrm>
            <a:off x="0" y="4698643"/>
            <a:ext cx="7467600" cy="21336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42212" y="0"/>
            <a:ext cx="4646613" cy="2438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694612" y="3657600"/>
            <a:ext cx="3886200" cy="13788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Vector in</a:t>
            </a:r>
          </a:p>
          <a:p>
            <a:pPr algn="ctr">
              <a:lnSpc>
                <a:spcPct val="95000"/>
              </a:lnSpc>
            </a:pP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 Cloning</a:t>
            </a:r>
          </a:p>
        </p:txBody>
      </p:sp>
    </p:spTree>
    <p:extLst>
      <p:ext uri="{BB962C8B-B14F-4D97-AF65-F5344CB8AC3E}">
        <p14:creationId xmlns:p14="http://schemas.microsoft.com/office/powerpoint/2010/main" val="425250566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14000">
              <a:schemeClr val="accent1">
                <a:lumMod val="5000"/>
                <a:lumOff val="9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3213" y="1676400"/>
            <a:ext cx="9905999" cy="4800600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Scientists (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Herbert Boyer,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Keiichi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Itakura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Arthur Riggs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working in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Boyer’s lab (University of California)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recognized a general cloning vector with unique restriction sites for cloning in foreign DNA and the expression of antibiotic resistance genes for selection of transformed bacteria. </a:t>
            </a:r>
          </a:p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1977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they described the first vector designed for cloning purposes, pBR322 – a plasmid. 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vector was small, ~4 kb in size, and had two antibiotic resistance genes for selection. 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6411" y="76200"/>
            <a:ext cx="8228251" cy="1143000"/>
          </a:xfrm>
        </p:spPr>
        <p:txBody>
          <a:bodyPr>
            <a:noAutofit/>
          </a:bodyPr>
          <a:lstStyle/>
          <a:p>
            <a:r>
              <a:rPr lang="en-US" sz="66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History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85012" y="63321"/>
            <a:ext cx="1514475" cy="152240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70937" y="3118432"/>
            <a:ext cx="1767325" cy="3657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70937" y="1261057"/>
            <a:ext cx="1767325" cy="1857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709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email">
            <a:alphaModFix amt="38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0812" y="152400"/>
            <a:ext cx="11811000" cy="655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029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15000">
              <a:schemeClr val="accent1">
                <a:lumMod val="63000"/>
                <a:lumOff val="37000"/>
                <a:alpha val="79000"/>
              </a:schemeClr>
            </a:gs>
            <a:gs pos="77000">
              <a:schemeClr val="accent1">
                <a:lumMod val="45000"/>
                <a:lumOff val="55000"/>
                <a:alpha val="3000"/>
              </a:schemeClr>
            </a:gs>
            <a:gs pos="61000">
              <a:schemeClr val="accent1">
                <a:lumMod val="45000"/>
                <a:lumOff val="55000"/>
              </a:schemeClr>
            </a:gs>
            <a:gs pos="29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4612" y="914400"/>
            <a:ext cx="8532813" cy="594360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 commonly used cloning vectors have some essential features:</a:t>
            </a:r>
          </a:p>
          <a:p>
            <a:r>
              <a:rPr lang="en-US" sz="33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Origin of replication (</a:t>
            </a:r>
            <a:r>
              <a:rPr lang="en-US" sz="33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ori</a:t>
            </a:r>
            <a:r>
              <a:rPr lang="en-US" sz="33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</a:p>
          <a:p>
            <a:pPr lvl="1"/>
            <a:r>
              <a:rPr lang="en-US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makes </a:t>
            </a:r>
            <a:r>
              <a:rPr lang="en-US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autonomous replication </a:t>
            </a:r>
            <a:r>
              <a:rPr lang="en-US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vector. </a:t>
            </a:r>
          </a:p>
          <a:p>
            <a:pPr lvl="1"/>
            <a:r>
              <a:rPr lang="en-US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ori</a:t>
            </a:r>
            <a:r>
              <a:rPr lang="en-US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a </a:t>
            </a:r>
            <a:r>
              <a:rPr lang="en-US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specific sequence of nucleotide</a:t>
            </a:r>
            <a:r>
              <a:rPr lang="en-US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from where replication starts. </a:t>
            </a:r>
          </a:p>
          <a:p>
            <a:pPr lvl="1"/>
            <a:r>
              <a:rPr lang="en-US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foreign DNA is linked to the sequence along with vector replication, foreign (desirable) DNA also starts replicating within host cell.</a:t>
            </a:r>
            <a:endParaRPr lang="en-US" sz="31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3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Cloning Site:</a:t>
            </a:r>
          </a:p>
          <a:p>
            <a:pPr lvl="1">
              <a:lnSpc>
                <a:spcPts val="2200"/>
              </a:lnSpc>
            </a:pPr>
            <a:r>
              <a:rPr lang="en-US" altLang="ja-JP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Cloning site is a place where the vector DNA can be </a:t>
            </a:r>
            <a:r>
              <a:rPr lang="en-US" altLang="ja-JP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digested </a:t>
            </a:r>
            <a:r>
              <a:rPr lang="en-US" altLang="ja-JP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desired DNA can be inserted by the same restriction enzyme.</a:t>
            </a:r>
          </a:p>
          <a:p>
            <a:pPr lvl="1">
              <a:lnSpc>
                <a:spcPts val="2200"/>
              </a:lnSpc>
            </a:pPr>
            <a:r>
              <a:rPr lang="en-US" altLang="ja-JP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a </a:t>
            </a:r>
            <a:r>
              <a:rPr lang="en-US" altLang="ja-JP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point of entry </a:t>
            </a:r>
            <a:r>
              <a:rPr lang="en-US" altLang="ja-JP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 analysis for genetic engineering work.</a:t>
            </a:r>
          </a:p>
          <a:p>
            <a:pPr lvl="1">
              <a:lnSpc>
                <a:spcPts val="2200"/>
              </a:lnSpc>
            </a:pPr>
            <a:r>
              <a:rPr lang="en-US" altLang="ja-JP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Recently recombinant plasmids contain a</a:t>
            </a:r>
            <a:r>
              <a:rPr lang="en-US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multiple cloning site</a:t>
            </a:r>
            <a:r>
              <a:rPr lang="en-US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(</a:t>
            </a:r>
            <a:r>
              <a:rPr lang="en-US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MCS</a:t>
            </a:r>
            <a:r>
              <a:rPr lang="en-US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which have many (up to ~20) restriction sites.</a:t>
            </a:r>
          </a:p>
          <a:p>
            <a:pPr lvl="1">
              <a:lnSpc>
                <a:spcPts val="2200"/>
              </a:lnSpc>
            </a:pP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685800"/>
          </a:xfrm>
        </p:spPr>
        <p:txBody>
          <a:bodyPr>
            <a:noAutofit/>
          </a:bodyPr>
          <a:lstStyle/>
          <a:p>
            <a:pPr algn="ctr"/>
            <a:r>
              <a:rPr lang="en-US" sz="48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Features of A Cloning Vector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07425" y="1146756"/>
            <a:ext cx="3581400" cy="5478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7039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100000">
              <a:schemeClr val="accent1">
                <a:lumMod val="63000"/>
                <a:lumOff val="37000"/>
                <a:alpha val="73000"/>
              </a:schemeClr>
            </a:gs>
            <a:gs pos="77000">
              <a:schemeClr val="accent1">
                <a:lumMod val="45000"/>
                <a:lumOff val="55000"/>
                <a:alpha val="3000"/>
              </a:schemeClr>
            </a:gs>
            <a:gs pos="51000">
              <a:schemeClr val="accent1">
                <a:lumMod val="45000"/>
                <a:lumOff val="55000"/>
              </a:schemeClr>
            </a:gs>
            <a:gs pos="29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0812" y="609600"/>
            <a:ext cx="7619999" cy="6248400"/>
          </a:xfrm>
        </p:spPr>
        <p:txBody>
          <a:bodyPr>
            <a:normAutofit/>
          </a:bodyPr>
          <a:lstStyle/>
          <a:p>
            <a:r>
              <a:rPr lang="en-US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Selectable Marker</a:t>
            </a:r>
          </a:p>
          <a:p>
            <a:pPr lvl="1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Selectable marker is a gene that confers 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resistance to particular antibiotics or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selective agent</a:t>
            </a:r>
            <a:r>
              <a:rPr lang="en-US" sz="2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that would normally kill the host cell or prevent its growth.</a:t>
            </a:r>
          </a:p>
          <a:p>
            <a:pPr lvl="1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cloning vector contains a selectable marker, which confer on the host cell an ability to 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survive and proliferate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a selective growth medium containing the particular antibiotics.</a:t>
            </a:r>
          </a:p>
          <a:p>
            <a:pPr marL="426645" lvl="1" indent="0">
              <a:buNone/>
            </a:pP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Reporter Gene or Marker Gene</a:t>
            </a:r>
            <a:endParaRPr lang="en-US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Reporter genes are used in cloning vectors to 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facilitate the screening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successful clones by using features of these genes that allow successful clone to be easily identified.</a:t>
            </a:r>
          </a:p>
          <a:p>
            <a:pPr lvl="1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Such feature present in cloning vectors is used in blue-white selection.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pPr lvl="1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23212" y="-22538"/>
            <a:ext cx="4265612" cy="371535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23212" y="3809462"/>
            <a:ext cx="4265612" cy="2972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892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6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2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email">
            <a:alphaModFix amt="43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381000"/>
            <a:ext cx="7010399" cy="6172200"/>
          </a:xfrm>
        </p:spPr>
        <p:txBody>
          <a:bodyPr/>
          <a:lstStyle/>
          <a:p>
            <a:pPr>
              <a:defRPr/>
            </a:pPr>
            <a:r>
              <a:rPr lang="en-US" sz="3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Additional Properties of Vectors:</a:t>
            </a:r>
            <a:endParaRPr lang="en-IN" sz="3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98500" indent="-342900" algn="just">
              <a:buFont typeface="Century Gothic" panose="020B0502020202020204" pitchFamily="34" charset="0"/>
              <a:buChar char="─"/>
              <a:defRPr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should be short, small.</a:t>
            </a: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98500" indent="-342900" algn="just">
              <a:buFont typeface="Century Gothic" panose="020B0502020202020204" pitchFamily="34" charset="0"/>
              <a:buChar char="─"/>
              <a:defRPr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Compatible with host cell.</a:t>
            </a: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98500" indent="-342900" algn="just">
              <a:buFont typeface="Century Gothic" panose="020B0502020202020204" pitchFamily="34" charset="0"/>
              <a:buChar char="─"/>
              <a:defRPr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Incompatible with other vector.</a:t>
            </a: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98500" indent="-342900" algn="just">
              <a:buFont typeface="Century Gothic" panose="020B0502020202020204" pitchFamily="34" charset="0"/>
              <a:buChar char="─"/>
              <a:defRPr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Should become high in copy number.</a:t>
            </a: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98500" indent="-342900" algn="just">
              <a:buFont typeface="Century Gothic" panose="020B0502020202020204" pitchFamily="34" charset="0"/>
              <a:buChar char="─"/>
              <a:defRPr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should able to express itself utilizing the host machinery.</a:t>
            </a: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98500" indent="-342900" algn="just">
              <a:buFont typeface="Century Gothic" panose="020B0502020202020204" pitchFamily="34" charset="0"/>
              <a:buChar char="─"/>
              <a:defRPr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should be able to move under two system (Prokaryote and Eukaryote system).</a:t>
            </a: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Century Gothic" panose="020B0502020202020204" pitchFamily="34" charset="0"/>
              <a:buChar char="─"/>
            </a:pP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09013" y="4953000"/>
            <a:ext cx="3579812" cy="1905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09012" y="0"/>
            <a:ext cx="3541735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293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email">
            <a:alphaModFix amt="73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7309" y="1600200"/>
            <a:ext cx="10157354" cy="4953000"/>
          </a:xfrm>
        </p:spPr>
        <p:txBody>
          <a:bodyPr/>
          <a:lstStyle/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Plasmid</a:t>
            </a:r>
          </a:p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Bacteriophage</a:t>
            </a:r>
          </a:p>
          <a:p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Cosmid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Bacterial Artificial Chromosome (BAC)</a:t>
            </a:r>
          </a:p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Yeast Artificial Chromosome (YAC)</a:t>
            </a:r>
          </a:p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Human Artificial Chromosome (HAC)</a:t>
            </a:r>
          </a:p>
          <a:p>
            <a:r>
              <a:rPr lang="en-Z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Retroviral Vectors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1" y="304800"/>
            <a:ext cx="9523651" cy="762000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sz="67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Types of Cloning Vectors</a:t>
            </a:r>
            <a:endParaRPr lang="en-US" sz="6700" u="sn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71920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8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4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0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6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email">
            <a:alphaModFix amt="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74812" y="-15240"/>
            <a:ext cx="8382000" cy="6873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396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email">
            <a:alphaModFix amt="54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0812" y="1142999"/>
            <a:ext cx="11811000" cy="5567289"/>
          </a:xfrm>
        </p:spPr>
        <p:txBody>
          <a:bodyPr>
            <a:noAutofit/>
          </a:bodyPr>
          <a:lstStyle/>
          <a:p>
            <a:pPr algn="justLow">
              <a:lnSpc>
                <a:spcPts val="2000"/>
              </a:lnSpc>
            </a:pPr>
            <a:r>
              <a:rPr lang="en-US" sz="2500" dirty="0">
                <a:latin typeface="Calibri" panose="020F0502020204030204" pitchFamily="34" charset="0"/>
                <a:cs typeface="Calibri" panose="020F0502020204030204" pitchFamily="34" charset="0"/>
              </a:rPr>
              <a:t>Plasmid is an </a:t>
            </a:r>
            <a:r>
              <a:rPr lang="en-US" sz="2500" b="1" dirty="0">
                <a:latin typeface="Calibri" panose="020F0502020204030204" pitchFamily="34" charset="0"/>
                <a:cs typeface="Calibri" panose="020F0502020204030204" pitchFamily="34" charset="0"/>
              </a:rPr>
              <a:t>autonomously replicating circular double stranded extra-chromosomal DNA </a:t>
            </a:r>
            <a:r>
              <a:rPr lang="en-US" sz="2500" dirty="0">
                <a:latin typeface="Calibri" panose="020F0502020204030204" pitchFamily="34" charset="0"/>
                <a:cs typeface="Calibri" panose="020F0502020204030204" pitchFamily="34" charset="0"/>
              </a:rPr>
              <a:t>which is physically separated from a chromosomal DNA and can replicate independently. </a:t>
            </a:r>
          </a:p>
          <a:p>
            <a:pPr algn="justLow">
              <a:lnSpc>
                <a:spcPts val="2000"/>
              </a:lnSpc>
            </a:pPr>
            <a:r>
              <a:rPr lang="en-US" sz="2500" dirty="0">
                <a:latin typeface="Calibri" panose="020F0502020204030204" pitchFamily="34" charset="0"/>
                <a:cs typeface="Calibri" panose="020F0502020204030204" pitchFamily="34" charset="0"/>
              </a:rPr>
              <a:t>They are most commonly found in </a:t>
            </a:r>
            <a:r>
              <a:rPr lang="en-US" sz="2500" b="1" dirty="0">
                <a:latin typeface="Calibri" panose="020F0502020204030204" pitchFamily="34" charset="0"/>
                <a:cs typeface="Calibri" panose="020F0502020204030204" pitchFamily="34" charset="0"/>
              </a:rPr>
              <a:t>bacteria,</a:t>
            </a:r>
            <a:r>
              <a:rPr lang="en-US" sz="2500" dirty="0">
                <a:latin typeface="Calibri" panose="020F0502020204030204" pitchFamily="34" charset="0"/>
                <a:cs typeface="Calibri" panose="020F0502020204030204" pitchFamily="34" charset="0"/>
              </a:rPr>
              <a:t> sometimes they are present in </a:t>
            </a:r>
            <a:r>
              <a:rPr lang="en-US" sz="2500" dirty="0" err="1">
                <a:latin typeface="Calibri" panose="020F0502020204030204" pitchFamily="34" charset="0"/>
                <a:cs typeface="Calibri" panose="020F0502020204030204" pitchFamily="34" charset="0"/>
              </a:rPr>
              <a:t>archaea</a:t>
            </a:r>
            <a:r>
              <a:rPr lang="en-US" sz="2500" dirty="0">
                <a:latin typeface="Calibri" panose="020F0502020204030204" pitchFamily="34" charset="0"/>
                <a:cs typeface="Calibri" panose="020F0502020204030204" pitchFamily="34" charset="0"/>
              </a:rPr>
              <a:t> and eukaryotic organisms.</a:t>
            </a:r>
          </a:p>
          <a:p>
            <a:pPr algn="justLow"/>
            <a:r>
              <a:rPr lang="en-US" sz="2500" dirty="0">
                <a:latin typeface="Calibri" panose="020F0502020204030204" pitchFamily="34" charset="0"/>
                <a:cs typeface="Calibri" panose="020F0502020204030204" pitchFamily="34" charset="0"/>
              </a:rPr>
              <a:t>The size of the plasmid varies from </a:t>
            </a:r>
            <a:r>
              <a:rPr lang="en-US" sz="2500" b="1" dirty="0">
                <a:latin typeface="Calibri" panose="020F0502020204030204" pitchFamily="34" charset="0"/>
                <a:cs typeface="Calibri" panose="020F0502020204030204" pitchFamily="34" charset="0"/>
              </a:rPr>
              <a:t>1 to over 200 kb</a:t>
            </a:r>
            <a:r>
              <a:rPr lang="en-US" sz="25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algn="justLow"/>
            <a:r>
              <a:rPr lang="en-US" sz="2500" dirty="0">
                <a:latin typeface="Calibri" panose="020F0502020204030204" pitchFamily="34" charset="0"/>
                <a:cs typeface="Calibri" panose="020F0502020204030204" pitchFamily="34" charset="0"/>
              </a:rPr>
              <a:t>Most general plasmids may be used to clone DNA insert of </a:t>
            </a:r>
            <a:r>
              <a:rPr lang="en-US" sz="2500" b="1" dirty="0">
                <a:latin typeface="Calibri" panose="020F0502020204030204" pitchFamily="34" charset="0"/>
                <a:cs typeface="Calibri" panose="020F0502020204030204" pitchFamily="34" charset="0"/>
              </a:rPr>
              <a:t>up to 10 kb in size. </a:t>
            </a:r>
          </a:p>
          <a:p>
            <a:pPr algn="justLow"/>
            <a:r>
              <a:rPr lang="en-US" sz="2500" dirty="0">
                <a:latin typeface="Calibri" panose="020F0502020204030204" pitchFamily="34" charset="0"/>
                <a:cs typeface="Calibri" panose="020F0502020204030204" pitchFamily="34" charset="0"/>
              </a:rPr>
              <a:t>Many plasmids have </a:t>
            </a:r>
            <a:r>
              <a:rPr lang="en-US" sz="2500" b="1" dirty="0">
                <a:latin typeface="Calibri" panose="020F0502020204030204" pitchFamily="34" charset="0"/>
                <a:cs typeface="Calibri" panose="020F0502020204030204" pitchFamily="34" charset="0"/>
              </a:rPr>
              <a:t>high copy number </a:t>
            </a:r>
            <a:r>
              <a:rPr lang="en-US" sz="2500" dirty="0">
                <a:latin typeface="Calibri" panose="020F0502020204030204" pitchFamily="34" charset="0"/>
                <a:cs typeface="Calibri" panose="020F0502020204030204" pitchFamily="34" charset="0"/>
              </a:rPr>
              <a:t>and high copy number is useful as it produces greater yield of recombinant plasmid for subsequent manipulation</a:t>
            </a:r>
          </a:p>
          <a:p>
            <a:pPr algn="justLow"/>
            <a:r>
              <a:rPr lang="en-US" sz="2500" dirty="0">
                <a:latin typeface="Calibri" panose="020F0502020204030204" pitchFamily="34" charset="0"/>
                <a:cs typeface="Calibri" panose="020F0502020204030204" pitchFamily="34" charset="0"/>
              </a:rPr>
              <a:t>However </a:t>
            </a:r>
            <a:r>
              <a:rPr lang="en-US" sz="2500" b="1" dirty="0">
                <a:latin typeface="Calibri" panose="020F0502020204030204" pitchFamily="34" charset="0"/>
                <a:cs typeface="Calibri" panose="020F0502020204030204" pitchFamily="34" charset="0"/>
              </a:rPr>
              <a:t>low copy number </a:t>
            </a:r>
            <a:r>
              <a:rPr lang="en-US" sz="2500" dirty="0">
                <a:latin typeface="Calibri" panose="020F0502020204030204" pitchFamily="34" charset="0"/>
                <a:cs typeface="Calibri" panose="020F0502020204030204" pitchFamily="34" charset="0"/>
              </a:rPr>
              <a:t>plasmids may be preferably used in certain circumstances, for example, when the protein from the cloned gene is toxic to the cells.</a:t>
            </a:r>
          </a:p>
          <a:p>
            <a:pPr algn="justLow"/>
            <a:r>
              <a:rPr lang="en-US" sz="2500" b="1" dirty="0">
                <a:latin typeface="Calibri" panose="020F0502020204030204" pitchFamily="34" charset="0"/>
                <a:cs typeface="Calibri" panose="020F0502020204030204" pitchFamily="34" charset="0"/>
              </a:rPr>
              <a:t>Example: pBR322, pUC18, F plasmid, Col Plasmid etc.</a:t>
            </a:r>
          </a:p>
          <a:p>
            <a:pPr marL="0" indent="0" algn="justLow">
              <a:buNone/>
            </a:pPr>
            <a:endParaRPr lang="en-US" sz="25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037012" y="152400"/>
            <a:ext cx="7085251" cy="838200"/>
          </a:xfrm>
        </p:spPr>
        <p:txBody>
          <a:bodyPr>
            <a:noAutofit/>
          </a:bodyPr>
          <a:lstStyle/>
          <a:p>
            <a:r>
              <a:rPr lang="en-US" sz="60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Plasmid</a:t>
            </a:r>
          </a:p>
        </p:txBody>
      </p:sp>
    </p:spTree>
    <p:extLst>
      <p:ext uri="{BB962C8B-B14F-4D97-AF65-F5344CB8AC3E}">
        <p14:creationId xmlns:p14="http://schemas.microsoft.com/office/powerpoint/2010/main" val="3009325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email">
            <a:alphaModFix amt="62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12615" y="1295400"/>
            <a:ext cx="5753197" cy="5029200"/>
          </a:xfrm>
        </p:spPr>
        <p:txBody>
          <a:bodyPr>
            <a:normAutofit/>
          </a:bodyPr>
          <a:lstStyle/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name ‘pBR322’ conforms with the standard rules for vector nomenclature.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‘p’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indicates that this is indeed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plasmid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‘BR’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identified the laboratory in which the vector was originally constructed (BR stands for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Bolivar and Rodriguez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two researchers who developed pBR322)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‘322’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distinguishes this plasmid from others developed in the same laboratory (there are also plasmid called pBR325, pBR327 etc.)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1812" y="76200"/>
            <a:ext cx="11429999" cy="838200"/>
          </a:xfrm>
          <a:ln>
            <a:noFill/>
          </a:ln>
        </p:spPr>
        <p:txBody>
          <a:bodyPr>
            <a:noAutofit/>
          </a:bodyPr>
          <a:lstStyle/>
          <a:p>
            <a:r>
              <a:rPr lang="en-US" b="1" u="sng" dirty="0">
                <a:ln w="10541" cmpd="sng">
                  <a:noFill/>
                  <a:prstDash val="solid"/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Nomenclature of Plasmid Cloning Vector</a:t>
            </a:r>
            <a:endParaRPr lang="en-US" u="sng" dirty="0">
              <a:ln w="10541" cmpd="sng">
                <a:noFill/>
                <a:prstDash val="solid"/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32095" y="1198098"/>
            <a:ext cx="5944115" cy="5492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862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731BA149-23EB-692C-3298-222A4B2464A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428206" y="0"/>
            <a:ext cx="5332412" cy="792162"/>
          </a:xfrm>
          <a:solidFill>
            <a:srgbClr val="CCFFFF"/>
          </a:solidFill>
          <a:ln>
            <a:solidFill>
              <a:schemeClr val="accent2"/>
            </a:solidFill>
            <a:miter lim="800000"/>
            <a:headEnd/>
            <a:tailEnd/>
          </a:ln>
        </p:spPr>
        <p:txBody>
          <a:bodyPr>
            <a:normAutofit/>
          </a:bodyPr>
          <a:lstStyle/>
          <a:p>
            <a:pPr eaLnBrk="1" hangingPunct="1"/>
            <a:r>
              <a:rPr lang="en-US" altLang="en-US" sz="3800" b="1" dirty="0"/>
              <a:t>STRUCTURE OF pBR322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8F0E2F7B-F268-D60F-09B1-1844AE4A5C2D}"/>
              </a:ext>
            </a:extLst>
          </p:cNvPr>
          <p:cNvSpPr txBox="1">
            <a:spLocks noChangeArrowheads="1"/>
          </p:cNvSpPr>
          <p:nvPr/>
        </p:nvSpPr>
        <p:spPr>
          <a:xfrm>
            <a:off x="303212" y="990600"/>
            <a:ext cx="11506200" cy="5638800"/>
          </a:xfrm>
          <a:prstGeom prst="rect">
            <a:avLst/>
          </a:prstGeom>
          <a:solidFill>
            <a:srgbClr val="CCFFCC"/>
          </a:solidFill>
          <a:ln>
            <a:solidFill>
              <a:schemeClr val="accent2"/>
            </a:solidFill>
            <a:miter lim="800000"/>
            <a:headEnd/>
            <a:tailEnd/>
          </a:ln>
        </p:spPr>
        <p:txBody>
          <a:bodyPr vert="horz" lIns="121899" tIns="60949" rIns="121899" bIns="60949" rtlCol="0">
            <a:normAutofit/>
          </a:bodyPr>
          <a:lstStyle>
            <a:lvl1pPr marL="304747" indent="-304747" algn="l" defTabSz="1218987" rtl="0" eaLnBrk="1" latinLnBrk="0" hangingPunct="1">
              <a:lnSpc>
                <a:spcPct val="95000"/>
              </a:lnSpc>
              <a:spcBef>
                <a:spcPts val="1866"/>
              </a:spcBef>
              <a:buClr>
                <a:schemeClr val="accent6">
                  <a:lumMod val="75000"/>
                </a:schemeClr>
              </a:buClr>
              <a:buSzPct val="100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1392" indent="-304747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Clr>
                <a:schemeClr val="accent6">
                  <a:lumMod val="75000"/>
                </a:schemeClr>
              </a:buClr>
              <a:buSzPct val="100000"/>
              <a:buFont typeface="Century Gothic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58037" indent="-304747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Clr>
                <a:schemeClr val="accent6">
                  <a:lumMod val="75000"/>
                </a:schemeClr>
              </a:buClr>
              <a:buSzPct val="100000"/>
              <a:buFont typeface="Century Gothic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84683" indent="-304747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Clr>
                <a:schemeClr val="accent6">
                  <a:lumMod val="75000"/>
                </a:schemeClr>
              </a:buClr>
              <a:buSzPct val="100000"/>
              <a:buFont typeface="Century Gothic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11328" indent="-304747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Clr>
                <a:schemeClr val="accent6">
                  <a:lumMod val="75000"/>
                </a:schemeClr>
              </a:buClr>
              <a:buSzPct val="100000"/>
              <a:buFont typeface="Century Gothic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37973" indent="-304747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Clr>
                <a:schemeClr val="accent6">
                  <a:lumMod val="75000"/>
                </a:schemeClr>
              </a:buClr>
              <a:buSzPct val="90000"/>
              <a:buFont typeface="Century Gothic" pitchFamily="34" charset="0"/>
              <a:buChar char="–"/>
              <a:defRPr sz="18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864619" indent="-304747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Clr>
                <a:schemeClr val="accent6">
                  <a:lumMod val="75000"/>
                </a:schemeClr>
              </a:buClr>
              <a:buSzPct val="90000"/>
              <a:buFont typeface="Century Gothic" pitchFamily="34" charset="0"/>
              <a:buChar char="–"/>
              <a:defRPr sz="1800" kern="1200" baseline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91264" indent="-304747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Clr>
                <a:schemeClr val="accent6">
                  <a:lumMod val="75000"/>
                </a:schemeClr>
              </a:buClr>
              <a:buSzPct val="90000"/>
              <a:buFont typeface="Century Gothic" pitchFamily="34" charset="0"/>
              <a:buChar char="–"/>
              <a:defRPr sz="1800" kern="1200" baseline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778859" indent="-304747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Clr>
                <a:schemeClr val="accent6">
                  <a:lumMod val="75000"/>
                </a:schemeClr>
              </a:buClr>
              <a:buSzPct val="90000"/>
              <a:buFont typeface="Century Gothic" pitchFamily="34" charset="0"/>
              <a:buChar char="–"/>
              <a:defRPr sz="1800" kern="1200" baseline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Low"/>
            <a:r>
              <a:rPr lang="en-US" altLang="en-US" sz="2600" b="1" dirty="0">
                <a:latin typeface="Calibri" panose="020F0502020204030204" pitchFamily="34" charset="0"/>
                <a:cs typeface="Calibri" panose="020F0502020204030204" pitchFamily="34" charset="0"/>
              </a:rPr>
              <a:t>pBR322 DNA is a commonly used plasmid cloning vector. </a:t>
            </a:r>
          </a:p>
          <a:p>
            <a:pPr algn="justLow"/>
            <a:r>
              <a:rPr lang="en-US" altLang="en-US" sz="2600" b="1" dirty="0">
                <a:latin typeface="Calibri" panose="020F0502020204030204" pitchFamily="34" charset="0"/>
                <a:cs typeface="Calibri" panose="020F0502020204030204" pitchFamily="34" charset="0"/>
              </a:rPr>
              <a:t>pBR322 DNA is isolated from </a:t>
            </a:r>
            <a:r>
              <a:rPr lang="en-US" altLang="en-US" sz="2600" b="1" i="1" dirty="0">
                <a:latin typeface="Calibri" panose="020F0502020204030204" pitchFamily="34" charset="0"/>
                <a:cs typeface="Calibri" panose="020F0502020204030204" pitchFamily="34" charset="0"/>
              </a:rPr>
              <a:t>E.coli</a:t>
            </a:r>
            <a:r>
              <a:rPr lang="en-US" altLang="en-US" sz="2600" b="1" dirty="0">
                <a:latin typeface="Calibri" panose="020F0502020204030204" pitchFamily="34" charset="0"/>
                <a:cs typeface="Calibri" panose="020F0502020204030204" pitchFamily="34" charset="0"/>
              </a:rPr>
              <a:t> by ion exchange chromatography. </a:t>
            </a:r>
          </a:p>
          <a:p>
            <a:pPr algn="justLow"/>
            <a:r>
              <a:rPr lang="en-US" altLang="en-US" sz="2600" b="1" dirty="0">
                <a:latin typeface="Calibri" panose="020F0502020204030204" pitchFamily="34" charset="0"/>
                <a:cs typeface="Calibri" panose="020F0502020204030204" pitchFamily="34" charset="0"/>
              </a:rPr>
              <a:t>The molecule is a double-stranded circle, 4361 base pairs in length. </a:t>
            </a:r>
          </a:p>
          <a:p>
            <a:pPr algn="justLow" eaLnBrk="1" hangingPunct="1">
              <a:lnSpc>
                <a:spcPct val="80000"/>
              </a:lnSpc>
            </a:pPr>
            <a:r>
              <a:rPr lang="en-US" altLang="en-US" sz="2600" b="1" dirty="0">
                <a:latin typeface="Calibri" panose="020F0502020204030204" pitchFamily="34" charset="0"/>
                <a:cs typeface="Calibri" panose="020F0502020204030204" pitchFamily="34" charset="0"/>
              </a:rPr>
              <a:t>pBR322 is 4361 bp in length and contains: </a:t>
            </a:r>
          </a:p>
          <a:p>
            <a:pPr algn="justLow" eaLnBrk="1" hangingPunct="1">
              <a:lnSpc>
                <a:spcPct val="80000"/>
              </a:lnSpc>
              <a:buFontTx/>
              <a:buNone/>
            </a:pPr>
            <a:r>
              <a:rPr lang="en-US" altLang="en-US" sz="2600" b="1" dirty="0">
                <a:latin typeface="Calibri" panose="020F0502020204030204" pitchFamily="34" charset="0"/>
                <a:cs typeface="Calibri" panose="020F0502020204030204" pitchFamily="34" charset="0"/>
              </a:rPr>
              <a:t>    (1) the replicon (</a:t>
            </a:r>
            <a:r>
              <a:rPr lang="en-US" altLang="en-US" sz="2600" b="1" i="1" dirty="0">
                <a:latin typeface="Calibri" panose="020F0502020204030204" pitchFamily="34" charset="0"/>
                <a:cs typeface="Calibri" panose="020F0502020204030204" pitchFamily="34" charset="0"/>
              </a:rPr>
              <a:t>rep</a:t>
            </a:r>
            <a:r>
              <a:rPr lang="en-US" altLang="en-US" sz="2600" b="1" dirty="0">
                <a:latin typeface="Calibri" panose="020F0502020204030204" pitchFamily="34" charset="0"/>
                <a:cs typeface="Calibri" panose="020F0502020204030204" pitchFamily="34" charset="0"/>
              </a:rPr>
              <a:t>) responsible for the replication of plasmid.</a:t>
            </a:r>
          </a:p>
          <a:p>
            <a:pPr algn="justLow" eaLnBrk="1" hangingPunct="1">
              <a:lnSpc>
                <a:spcPct val="80000"/>
              </a:lnSpc>
              <a:buFontTx/>
              <a:buNone/>
            </a:pPr>
            <a:r>
              <a:rPr lang="en-US" altLang="en-US" sz="2600" b="1" dirty="0">
                <a:latin typeface="Calibri" panose="020F0502020204030204" pitchFamily="34" charset="0"/>
                <a:cs typeface="Calibri" panose="020F0502020204030204" pitchFamily="34" charset="0"/>
              </a:rPr>
              <a:t>   (2) </a:t>
            </a:r>
            <a:r>
              <a:rPr lang="en-US" altLang="en-US" sz="26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rop</a:t>
            </a:r>
            <a:r>
              <a:rPr lang="en-US" altLang="en-US" sz="2600" b="1" dirty="0">
                <a:latin typeface="Calibri" panose="020F0502020204030204" pitchFamily="34" charset="0"/>
                <a:cs typeface="Calibri" panose="020F0502020204030204" pitchFamily="34" charset="0"/>
              </a:rPr>
              <a:t> gene coding for the </a:t>
            </a:r>
            <a:r>
              <a:rPr lang="en-US" altLang="en-US" sz="2600" b="1" dirty="0" err="1">
                <a:latin typeface="Calibri" panose="020F0502020204030204" pitchFamily="34" charset="0"/>
                <a:cs typeface="Calibri" panose="020F0502020204030204" pitchFamily="34" charset="0"/>
              </a:rPr>
              <a:t>Rop</a:t>
            </a:r>
            <a:r>
              <a:rPr lang="en-US" altLang="en-US" sz="2600" b="1" dirty="0">
                <a:latin typeface="Calibri" panose="020F0502020204030204" pitchFamily="34" charset="0"/>
                <a:cs typeface="Calibri" panose="020F0502020204030204" pitchFamily="34" charset="0"/>
              </a:rPr>
              <a:t> protein, which promotes conversion of the unstable RNA I - RNA II complex to a stable complex and serves to decrease copy number.</a:t>
            </a:r>
          </a:p>
          <a:p>
            <a:pPr algn="justLow" eaLnBrk="1" hangingPunct="1">
              <a:lnSpc>
                <a:spcPct val="80000"/>
              </a:lnSpc>
              <a:buFontTx/>
              <a:buNone/>
            </a:pPr>
            <a:r>
              <a:rPr lang="en-US" altLang="en-US" sz="2600" b="1" dirty="0">
                <a:latin typeface="Calibri" panose="020F0502020204030204" pitchFamily="34" charset="0"/>
                <a:cs typeface="Calibri" panose="020F0502020204030204" pitchFamily="34" charset="0"/>
              </a:rPr>
              <a:t>   (3) </a:t>
            </a:r>
            <a:r>
              <a:rPr lang="en-US" altLang="en-US" sz="26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bla</a:t>
            </a:r>
            <a:r>
              <a:rPr lang="en-US" altLang="en-US" sz="2600" b="1" dirty="0">
                <a:latin typeface="Calibri" panose="020F0502020204030204" pitchFamily="34" charset="0"/>
                <a:cs typeface="Calibri" panose="020F0502020204030204" pitchFamily="34" charset="0"/>
              </a:rPr>
              <a:t> gene, coding for beta-lactamase that confers resistance to ampicillin </a:t>
            </a:r>
          </a:p>
          <a:p>
            <a:pPr algn="justLow" eaLnBrk="1" hangingPunct="1">
              <a:lnSpc>
                <a:spcPct val="80000"/>
              </a:lnSpc>
              <a:buFontTx/>
              <a:buNone/>
            </a:pPr>
            <a:r>
              <a:rPr lang="en-US" altLang="en-US" sz="2600" b="1" dirty="0">
                <a:latin typeface="Calibri" panose="020F0502020204030204" pitchFamily="34" charset="0"/>
                <a:cs typeface="Calibri" panose="020F0502020204030204" pitchFamily="34" charset="0"/>
              </a:rPr>
              <a:t>   (4) </a:t>
            </a:r>
            <a:r>
              <a:rPr lang="en-US" altLang="en-US" sz="26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tet</a:t>
            </a:r>
            <a:r>
              <a:rPr lang="en-US" altLang="en-US" sz="2600" b="1" dirty="0">
                <a:latin typeface="Calibri" panose="020F0502020204030204" pitchFamily="34" charset="0"/>
                <a:cs typeface="Calibri" panose="020F0502020204030204" pitchFamily="34" charset="0"/>
              </a:rPr>
              <a:t> gene, encoding tetracycline resistance protein.</a:t>
            </a:r>
          </a:p>
          <a:p>
            <a:pPr algn="justLow"/>
            <a:endParaRPr lang="en-US" altLang="en-US" sz="2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1729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mappbr322">
            <a:extLst>
              <a:ext uri="{FF2B5EF4-FFF2-40B4-BE49-F238E27FC236}">
                <a16:creationId xmlns:a16="http://schemas.microsoft.com/office/drawing/2014/main" id="{D45F59FD-E3D2-9794-3CAD-2A6BE946E7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2412" y="3175"/>
            <a:ext cx="9144000" cy="685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7319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38F7B58C-6E57-8F41-3D4A-F8F6AA0D03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970212" y="0"/>
            <a:ext cx="6629400" cy="883920"/>
          </a:xfrm>
          <a:solidFill>
            <a:srgbClr val="CCFFFF"/>
          </a:solidFill>
          <a:ln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b="1" dirty="0"/>
              <a:t>STRUCTURE OF pUC19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345FC27F-2AB3-8883-C71B-F89D84A1B68F}"/>
              </a:ext>
            </a:extLst>
          </p:cNvPr>
          <p:cNvSpPr txBox="1">
            <a:spLocks noChangeArrowheads="1"/>
          </p:cNvSpPr>
          <p:nvPr/>
        </p:nvSpPr>
        <p:spPr>
          <a:xfrm>
            <a:off x="303212" y="1143000"/>
            <a:ext cx="11582400" cy="5334000"/>
          </a:xfrm>
          <a:prstGeom prst="rect">
            <a:avLst/>
          </a:prstGeom>
          <a:solidFill>
            <a:srgbClr val="CCFFCC"/>
          </a:solidFill>
          <a:ln>
            <a:solidFill>
              <a:schemeClr val="accent2"/>
            </a:solidFill>
            <a:miter lim="800000"/>
            <a:headEnd/>
            <a:tailEnd/>
          </a:ln>
        </p:spPr>
        <p:txBody>
          <a:bodyPr vert="horz" lIns="121899" tIns="60949" rIns="121899" bIns="60949" rtlCol="0">
            <a:noAutofit/>
          </a:bodyPr>
          <a:lstStyle>
            <a:lvl1pPr marL="304747" indent="-304747" algn="l" defTabSz="1218987" rtl="0" eaLnBrk="1" latinLnBrk="0" hangingPunct="1">
              <a:lnSpc>
                <a:spcPct val="95000"/>
              </a:lnSpc>
              <a:spcBef>
                <a:spcPts val="1866"/>
              </a:spcBef>
              <a:buClr>
                <a:schemeClr val="accent6">
                  <a:lumMod val="75000"/>
                </a:schemeClr>
              </a:buClr>
              <a:buSzPct val="100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1392" indent="-304747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Clr>
                <a:schemeClr val="accent6">
                  <a:lumMod val="75000"/>
                </a:schemeClr>
              </a:buClr>
              <a:buSzPct val="100000"/>
              <a:buFont typeface="Century Gothic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58037" indent="-304747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Clr>
                <a:schemeClr val="accent6">
                  <a:lumMod val="75000"/>
                </a:schemeClr>
              </a:buClr>
              <a:buSzPct val="100000"/>
              <a:buFont typeface="Century Gothic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84683" indent="-304747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Clr>
                <a:schemeClr val="accent6">
                  <a:lumMod val="75000"/>
                </a:schemeClr>
              </a:buClr>
              <a:buSzPct val="100000"/>
              <a:buFont typeface="Century Gothic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11328" indent="-304747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Clr>
                <a:schemeClr val="accent6">
                  <a:lumMod val="75000"/>
                </a:schemeClr>
              </a:buClr>
              <a:buSzPct val="100000"/>
              <a:buFont typeface="Century Gothic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37973" indent="-304747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Clr>
                <a:schemeClr val="accent6">
                  <a:lumMod val="75000"/>
                </a:schemeClr>
              </a:buClr>
              <a:buSzPct val="90000"/>
              <a:buFont typeface="Century Gothic" pitchFamily="34" charset="0"/>
              <a:buChar char="–"/>
              <a:defRPr sz="18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864619" indent="-304747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Clr>
                <a:schemeClr val="accent6">
                  <a:lumMod val="75000"/>
                </a:schemeClr>
              </a:buClr>
              <a:buSzPct val="90000"/>
              <a:buFont typeface="Century Gothic" pitchFamily="34" charset="0"/>
              <a:buChar char="–"/>
              <a:defRPr sz="1800" kern="1200" baseline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91264" indent="-304747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Clr>
                <a:schemeClr val="accent6">
                  <a:lumMod val="75000"/>
                </a:schemeClr>
              </a:buClr>
              <a:buSzPct val="90000"/>
              <a:buFont typeface="Century Gothic" pitchFamily="34" charset="0"/>
              <a:buChar char="–"/>
              <a:defRPr sz="1800" kern="1200" baseline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778859" indent="-304747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Clr>
                <a:schemeClr val="accent6">
                  <a:lumMod val="75000"/>
                </a:schemeClr>
              </a:buClr>
              <a:buSzPct val="90000"/>
              <a:buFont typeface="Century Gothic" pitchFamily="34" charset="0"/>
              <a:buChar char="–"/>
              <a:defRPr sz="1800" kern="1200" baseline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Low" eaLnBrk="1" hangingPunct="1">
              <a:lnSpc>
                <a:spcPct val="80000"/>
              </a:lnSpc>
            </a:pPr>
            <a:r>
              <a:rPr lang="en-US" altLang="en-US" sz="2600" b="1" dirty="0">
                <a:latin typeface="Calibri" panose="020F0502020204030204" pitchFamily="34" charset="0"/>
                <a:cs typeface="Calibri" panose="020F0502020204030204" pitchFamily="34" charset="0"/>
              </a:rPr>
              <a:t>pUC19 DNA is a commonly used plasmid cloning vector in </a:t>
            </a:r>
            <a:r>
              <a:rPr lang="en-US" altLang="en-US" sz="2600" b="1" i="1" dirty="0">
                <a:latin typeface="Calibri" panose="020F0502020204030204" pitchFamily="34" charset="0"/>
                <a:cs typeface="Calibri" panose="020F0502020204030204" pitchFamily="34" charset="0"/>
              </a:rPr>
              <a:t>E.coli</a:t>
            </a:r>
            <a:r>
              <a:rPr lang="en-US" altLang="en-US" sz="2600" b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justLow" eaLnBrk="1" hangingPunct="1">
              <a:lnSpc>
                <a:spcPct val="80000"/>
              </a:lnSpc>
            </a:pPr>
            <a:r>
              <a:rPr lang="en-US" altLang="en-US" sz="2600" b="1" dirty="0">
                <a:latin typeface="Calibri" panose="020F0502020204030204" pitchFamily="34" charset="0"/>
                <a:cs typeface="Calibri" panose="020F0502020204030204" pitchFamily="34" charset="0"/>
              </a:rPr>
              <a:t>Isolated from </a:t>
            </a:r>
            <a:r>
              <a:rPr lang="en-US" altLang="en-US" sz="2600" b="1" i="1" dirty="0">
                <a:latin typeface="Calibri" panose="020F0502020204030204" pitchFamily="34" charset="0"/>
                <a:cs typeface="Calibri" panose="020F0502020204030204" pitchFamily="34" charset="0"/>
              </a:rPr>
              <a:t>E.coli</a:t>
            </a:r>
            <a:r>
              <a:rPr lang="en-US" altLang="en-US" sz="2600" b="1" dirty="0">
                <a:latin typeface="Calibri" panose="020F0502020204030204" pitchFamily="34" charset="0"/>
                <a:cs typeface="Calibri" panose="020F0502020204030204" pitchFamily="34" charset="0"/>
              </a:rPr>
              <a:t> by ion exchange chromatography. </a:t>
            </a:r>
          </a:p>
          <a:p>
            <a:pPr algn="justLow" eaLnBrk="1" hangingPunct="1">
              <a:lnSpc>
                <a:spcPct val="80000"/>
              </a:lnSpc>
            </a:pPr>
            <a:r>
              <a:rPr lang="en-US" altLang="en-US" sz="2600" b="1" dirty="0">
                <a:latin typeface="Calibri" panose="020F0502020204030204" pitchFamily="34" charset="0"/>
                <a:cs typeface="Calibri" panose="020F0502020204030204" pitchFamily="34" charset="0"/>
              </a:rPr>
              <a:t>The molecule is a double-stranded circle, 2686 base pairs in length.</a:t>
            </a:r>
          </a:p>
          <a:p>
            <a:pPr algn="justLow">
              <a:lnSpc>
                <a:spcPct val="80000"/>
              </a:lnSpc>
            </a:pPr>
            <a:r>
              <a:rPr lang="en-US" altLang="en-US" sz="2600" b="1" dirty="0">
                <a:latin typeface="Calibri" panose="020F0502020204030204" pitchFamily="34" charset="0"/>
                <a:cs typeface="Calibri" panose="020F0502020204030204" pitchFamily="34" charset="0"/>
              </a:rPr>
              <a:t>pUC19 plasmids contain: </a:t>
            </a:r>
          </a:p>
          <a:p>
            <a:pPr algn="justLow">
              <a:lnSpc>
                <a:spcPct val="80000"/>
              </a:lnSpc>
              <a:buFontTx/>
              <a:buNone/>
            </a:pPr>
            <a:r>
              <a:rPr lang="en-US" altLang="en-US" sz="2600" b="1" dirty="0">
                <a:latin typeface="Calibri" panose="020F0502020204030204" pitchFamily="34" charset="0"/>
                <a:cs typeface="Calibri" panose="020F0502020204030204" pitchFamily="34" charset="0"/>
              </a:rPr>
              <a:t>   (1) the pMB1 replicon (</a:t>
            </a:r>
            <a:r>
              <a:rPr lang="en-US" altLang="en-US" sz="2600" b="1" i="1" dirty="0">
                <a:latin typeface="Calibri" panose="020F0502020204030204" pitchFamily="34" charset="0"/>
                <a:cs typeface="Calibri" panose="020F0502020204030204" pitchFamily="34" charset="0"/>
              </a:rPr>
              <a:t>rep</a:t>
            </a:r>
            <a:r>
              <a:rPr lang="en-US" altLang="en-US" sz="2600" b="1" dirty="0">
                <a:latin typeface="Calibri" panose="020F0502020204030204" pitchFamily="34" charset="0"/>
                <a:cs typeface="Calibri" panose="020F0502020204030204" pitchFamily="34" charset="0"/>
              </a:rPr>
              <a:t>) responsible for the replication of plasmid.</a:t>
            </a:r>
          </a:p>
          <a:p>
            <a:pPr algn="justLow">
              <a:lnSpc>
                <a:spcPct val="80000"/>
              </a:lnSpc>
              <a:buFontTx/>
              <a:buNone/>
            </a:pPr>
            <a:r>
              <a:rPr lang="en-US" altLang="en-US" sz="2600" b="1" dirty="0">
                <a:latin typeface="Calibri" panose="020F0502020204030204" pitchFamily="34" charset="0"/>
                <a:cs typeface="Calibri" panose="020F0502020204030204" pitchFamily="34" charset="0"/>
              </a:rPr>
              <a:t>  (2) </a:t>
            </a:r>
            <a:r>
              <a:rPr lang="en-US" altLang="en-US" sz="26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bla</a:t>
            </a:r>
            <a:r>
              <a:rPr lang="en-US" altLang="en-US" sz="2600" b="1" dirty="0">
                <a:latin typeface="Calibri" panose="020F0502020204030204" pitchFamily="34" charset="0"/>
                <a:cs typeface="Calibri" panose="020F0502020204030204" pitchFamily="34" charset="0"/>
              </a:rPr>
              <a:t> gene, coding for beta-lactamase that confers resistance to ampicillin. It differs from that of pBR322 by single point mutation, </a:t>
            </a:r>
            <a:r>
              <a:rPr lang="en-US" sz="2600" b="1" dirty="0">
                <a:latin typeface="Calibri" panose="020F0502020204030204" pitchFamily="34" charset="0"/>
                <a:cs typeface="Calibri" panose="020F0502020204030204" pitchFamily="34" charset="0"/>
              </a:rPr>
              <a:t>which results in a higher copy number for pUC19 due to disruption of the gene involved in replication control.</a:t>
            </a:r>
            <a:endParaRPr lang="en-US" altLang="en-US" sz="2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Low">
              <a:lnSpc>
                <a:spcPct val="80000"/>
              </a:lnSpc>
              <a:buFontTx/>
              <a:buNone/>
            </a:pPr>
            <a:r>
              <a:rPr lang="en-US" altLang="en-US" sz="2600" b="1" dirty="0">
                <a:latin typeface="Calibri" panose="020F0502020204030204" pitchFamily="34" charset="0"/>
                <a:cs typeface="Calibri" panose="020F0502020204030204" pitchFamily="34" charset="0"/>
              </a:rPr>
              <a:t>  (3) It contains region of </a:t>
            </a:r>
            <a:r>
              <a:rPr lang="en-US" altLang="en-US" sz="2600" b="1" i="1" dirty="0">
                <a:latin typeface="Calibri" panose="020F0502020204030204" pitchFamily="34" charset="0"/>
                <a:cs typeface="Calibri" panose="020F0502020204030204" pitchFamily="34" charset="0"/>
              </a:rPr>
              <a:t>E.coli</a:t>
            </a:r>
            <a:r>
              <a:rPr lang="en-US" altLang="en-US" sz="2600" b="1" dirty="0">
                <a:latin typeface="Calibri" panose="020F0502020204030204" pitchFamily="34" charset="0"/>
                <a:cs typeface="Calibri" panose="020F0502020204030204" pitchFamily="34" charset="0"/>
              </a:rPr>
              <a:t> operon </a:t>
            </a:r>
            <a:r>
              <a:rPr lang="en-US" altLang="en-US" sz="2600" b="1" i="1" dirty="0">
                <a:latin typeface="Calibri" panose="020F0502020204030204" pitchFamily="34" charset="0"/>
                <a:cs typeface="Calibri" panose="020F0502020204030204" pitchFamily="34" charset="0"/>
              </a:rPr>
              <a:t>lac</a:t>
            </a:r>
            <a:r>
              <a:rPr lang="en-US" altLang="en-US" sz="2600" b="1" dirty="0">
                <a:latin typeface="Calibri" panose="020F0502020204030204" pitchFamily="34" charset="0"/>
                <a:cs typeface="Calibri" panose="020F0502020204030204" pitchFamily="34" charset="0"/>
              </a:rPr>
              <a:t> containing CAP protein binding site, promoter, </a:t>
            </a:r>
            <a:r>
              <a:rPr lang="en-US" altLang="en-US" sz="2600" b="1" i="1" dirty="0">
                <a:latin typeface="Calibri" panose="020F0502020204030204" pitchFamily="34" charset="0"/>
                <a:cs typeface="Calibri" panose="020F0502020204030204" pitchFamily="34" charset="0"/>
              </a:rPr>
              <a:t>lac</a:t>
            </a:r>
            <a:r>
              <a:rPr lang="en-US" altLang="en-US" sz="2600" b="1" dirty="0">
                <a:latin typeface="Calibri" panose="020F0502020204030204" pitchFamily="34" charset="0"/>
                <a:cs typeface="Calibri" panose="020F0502020204030204" pitchFamily="34" charset="0"/>
              </a:rPr>
              <a:t> repressor binding site and 5'-terminal part of the </a:t>
            </a:r>
            <a:r>
              <a:rPr lang="en-US" altLang="en-US" sz="2600" b="1" i="1" dirty="0">
                <a:latin typeface="Calibri" panose="020F0502020204030204" pitchFamily="34" charset="0"/>
                <a:cs typeface="Calibri" panose="020F0502020204030204" pitchFamily="34" charset="0"/>
              </a:rPr>
              <a:t>lacZ</a:t>
            </a:r>
            <a:r>
              <a:rPr lang="en-US" altLang="en-US" sz="2600" b="1" dirty="0">
                <a:latin typeface="Calibri" panose="020F0502020204030204" pitchFamily="34" charset="0"/>
                <a:cs typeface="Calibri" panose="020F0502020204030204" pitchFamily="34" charset="0"/>
              </a:rPr>
              <a:t> gene encoding the N-terminal fragment of beta-galactosidase . </a:t>
            </a:r>
          </a:p>
        </p:txBody>
      </p:sp>
    </p:spTree>
    <p:extLst>
      <p:ext uri="{BB962C8B-B14F-4D97-AF65-F5344CB8AC3E}">
        <p14:creationId xmlns:p14="http://schemas.microsoft.com/office/powerpoint/2010/main" val="3225857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mappuc1819">
            <a:extLst>
              <a:ext uri="{FF2B5EF4-FFF2-40B4-BE49-F238E27FC236}">
                <a16:creationId xmlns:a16="http://schemas.microsoft.com/office/drawing/2014/main" id="{8B8B0B5E-3379-518E-F91A-7B09D6B6B6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2412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6054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email">
            <a:alphaModFix amt="61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98612" y="533400"/>
            <a:ext cx="9144000" cy="5943600"/>
          </a:xfrm>
        </p:spPr>
        <p:txBody>
          <a:bodyPr/>
          <a:lstStyle/>
          <a:p>
            <a:pPr marL="0" indent="0">
              <a:buNone/>
            </a:pPr>
            <a:r>
              <a:rPr lang="en-US" sz="3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Why Plasmids are Good Cloning Vectors: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Small size (easy to manipulate and isolate).</a:t>
            </a:r>
          </a:p>
          <a:p>
            <a:pPr>
              <a:spcBef>
                <a:spcPts val="600"/>
              </a:spcBef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Circular (more stable). </a:t>
            </a:r>
          </a:p>
          <a:p>
            <a:pPr>
              <a:spcBef>
                <a:spcPts val="600"/>
              </a:spcBef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Replication independent of host cell. </a:t>
            </a:r>
          </a:p>
          <a:p>
            <a:pPr>
              <a:spcBef>
                <a:spcPts val="600"/>
              </a:spcBef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Several copies may be present (facilitates replication).</a:t>
            </a:r>
          </a:p>
          <a:p>
            <a:pPr>
              <a:spcBef>
                <a:spcPts val="600"/>
              </a:spcBef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Frequently have antibiotic resistance (detection easy).</a:t>
            </a:r>
          </a:p>
          <a:p>
            <a:pPr marL="0" indent="0">
              <a:spcBef>
                <a:spcPts val="600"/>
              </a:spcBef>
              <a:buNone/>
            </a:pPr>
            <a:endParaRPr lang="en-Z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ZA" sz="3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Disadvantages Using Plasmids:</a:t>
            </a:r>
          </a:p>
          <a:p>
            <a:pPr>
              <a:spcBef>
                <a:spcPts val="600"/>
              </a:spcBef>
            </a:pPr>
            <a:r>
              <a:rPr lang="en-ZA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Cannot accept large fragments.</a:t>
            </a:r>
          </a:p>
          <a:p>
            <a:pPr>
              <a:spcBef>
                <a:spcPts val="600"/>
              </a:spcBef>
            </a:pPr>
            <a:r>
              <a:rPr lang="en-ZA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Sizes range from 0 – 10kb.</a:t>
            </a:r>
          </a:p>
          <a:p>
            <a:pPr>
              <a:spcBef>
                <a:spcPts val="600"/>
              </a:spcBef>
            </a:pPr>
            <a:r>
              <a:rPr lang="en-ZA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Standard methods of transformation are inefficient.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1067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3213" y="1371600"/>
            <a:ext cx="5867400" cy="5029200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bacteriophages used for cloning are the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phage λ and M13 phage.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is an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upper limit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the amount of DNA that can be packed into a phage (a maximum of 53 kb).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is also a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lower size limit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DNA that can be packed into a phage, and vector DNA that is too small cannot be properly packaged into the phage.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579811" y="228600"/>
            <a:ext cx="7694851" cy="762000"/>
          </a:xfrm>
        </p:spPr>
        <p:txBody>
          <a:bodyPr>
            <a:noAutofit/>
          </a:bodyPr>
          <a:lstStyle/>
          <a:p>
            <a:r>
              <a:rPr lang="en-US" sz="54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Bacteriophage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23012" y="1143000"/>
            <a:ext cx="5715001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7296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email">
            <a:alphaModFix amt="69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79412" y="990600"/>
            <a:ext cx="11430000" cy="5638800"/>
          </a:xfrm>
        </p:spPr>
        <p:txBody>
          <a:bodyPr>
            <a:noAutofit/>
          </a:bodyPr>
          <a:lstStyle/>
          <a:p>
            <a:pPr algn="justLow">
              <a:spcBef>
                <a:spcPts val="1000"/>
              </a:spcBef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Phage lambda is a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bacteriophage or phage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i.e. bacterial virus, that uses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E. coli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 host.  </a:t>
            </a:r>
          </a:p>
          <a:p>
            <a:pPr algn="justLow">
              <a:spcBef>
                <a:spcPts val="1000"/>
              </a:spcBef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Its structure is that of a typical phage: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head, tail, tail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fibres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</a:p>
          <a:p>
            <a:pPr algn="justLow">
              <a:spcBef>
                <a:spcPts val="1000"/>
              </a:spcBef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Lambda viral genome: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48.5 kb DNA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a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 base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ssDNA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"sticky end"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 both ends; these ends are complementary in sequence and can hybridize to each other (this is the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cos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site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cohesive ends).  </a:t>
            </a:r>
          </a:p>
          <a:p>
            <a:pPr algn="justLow">
              <a:spcBef>
                <a:spcPts val="1000"/>
              </a:spcBef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Infection: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lambda tail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fibres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adsorb to a cell surface receptor, the tail contracts, and the DNA is injected.  </a:t>
            </a:r>
          </a:p>
          <a:p>
            <a:pPr algn="justLow">
              <a:spcBef>
                <a:spcPts val="1000"/>
              </a:spcBef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DNA circularizes and lambda begins its life cycle in the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E. coli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host.</a:t>
            </a:r>
          </a:p>
          <a:p>
            <a:pPr algn="justLow">
              <a:spcBef>
                <a:spcPts val="1000"/>
              </a:spcBef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are two kinds of λ phage vectors -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insertion vector and replacement vector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lvl="1" algn="justLow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Insertion vectors contain a unique cleavage site whereby foreign DNA with size of 5–11 kb may be inserted. </a:t>
            </a:r>
          </a:p>
          <a:p>
            <a:pPr lvl="1" algn="justLow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replacement vectors, the cleavage sites flank a region containing genes not essential for the lytic cycle may be deleted and replaced by the DNA insert in the cloning process.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427413" y="76200"/>
            <a:ext cx="7847250" cy="838200"/>
          </a:xfrm>
        </p:spPr>
        <p:txBody>
          <a:bodyPr>
            <a:normAutofit/>
          </a:bodyPr>
          <a:lstStyle/>
          <a:p>
            <a:r>
              <a:rPr lang="en-US" sz="54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Phage Lambda</a:t>
            </a:r>
          </a:p>
        </p:txBody>
      </p:sp>
    </p:spTree>
    <p:extLst>
      <p:ext uri="{BB962C8B-B14F-4D97-AF65-F5344CB8AC3E}">
        <p14:creationId xmlns:p14="http://schemas.microsoft.com/office/powerpoint/2010/main" val="1634646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email">
            <a:alphaModFix amt="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3212" y="914400"/>
            <a:ext cx="5257800" cy="4876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3012" y="0"/>
            <a:ext cx="5486400" cy="678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286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email">
            <a:alphaModFix amt="89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-77788" y="1097757"/>
            <a:ext cx="4758914" cy="5029200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M13 vectors are used for obtaining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ss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copies of cloned DNA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which are suited for DNA sequencing and in vitro mutagenesis.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They are derived from the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6.4 kb genome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the filamentous bacteriophage M13.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Very large inserts can be cloned.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Pure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copies of DNA of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dsDNA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inserts are obtained.</a:t>
            </a:r>
          </a:p>
          <a:p>
            <a:pPr marL="0" indent="0">
              <a:buNone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817812" y="76200"/>
            <a:ext cx="8456850" cy="990600"/>
          </a:xfrm>
        </p:spPr>
        <p:txBody>
          <a:bodyPr>
            <a:normAutofit/>
          </a:bodyPr>
          <a:lstStyle/>
          <a:p>
            <a:r>
              <a:rPr lang="en-US" sz="54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M13 Phage Vector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0412" y="1219200"/>
            <a:ext cx="7496171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942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email">
            <a:alphaModFix amt="51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5612" y="1600200"/>
            <a:ext cx="5791200" cy="4800600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phagemid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phasmid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a plasmid that contains an f1 origin of replication from an f1 phage. 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can be used as a type of cloning vector in combination with filamentous phage M13. 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phagemid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can be replicated as a plasmid, and also be packaged as single stranded DNA in viral particles.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84612" y="76200"/>
            <a:ext cx="7390050" cy="914400"/>
          </a:xfrm>
        </p:spPr>
        <p:txBody>
          <a:bodyPr>
            <a:noAutofit/>
          </a:bodyPr>
          <a:lstStyle/>
          <a:p>
            <a:r>
              <a:rPr lang="en-US" sz="6000" b="1" u="sng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Phagemid</a:t>
            </a:r>
            <a:endParaRPr lang="en-US" sz="6000" b="1" u="sn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51612" y="1143001"/>
            <a:ext cx="4723050" cy="541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797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email">
            <a:alphaModFix amt="66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79413" y="838200"/>
            <a:ext cx="11506200" cy="5334000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buFont typeface="Wingdings" pitchFamily="2" charset="2"/>
              <a:buNone/>
            </a:pPr>
            <a:r>
              <a:rPr lang="en-US" sz="3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Phage Vectors Present Two Advantages Over Plasmid Vectors-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None/>
            </a:pPr>
            <a:endParaRPr lang="en-US" sz="32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They are more efficient than plasmids for cloning of large DNA fragments; the largest cloned insert in lambda phage is 24 kb, while for plasmid vector it is less than 15 kb.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easier to screen a large number of phage plaques than bacterial colonies for identification of recombinant vectors.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1609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email">
            <a:alphaModFix amt="27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5612" y="838200"/>
            <a:ext cx="8229600" cy="5715000"/>
          </a:xfrm>
        </p:spPr>
        <p:txBody>
          <a:bodyPr>
            <a:normAutofit fontScale="92500" lnSpcReduction="20000"/>
          </a:bodyPr>
          <a:lstStyle/>
          <a:p>
            <a:pPr>
              <a:spcBef>
                <a:spcPts val="1200"/>
              </a:spcBef>
            </a:pP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Cosmids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are plasmids that incorporate a segment of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bacteriophage λ DNA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that has the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cohesive end site (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cos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which contains elements required for packaging DNA into λ particles.</a:t>
            </a:r>
          </a:p>
          <a:p>
            <a:pPr>
              <a:spcBef>
                <a:spcPts val="1200"/>
              </a:spcBef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normally used to clone large DNA fragments between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 and 45 Kb.</a:t>
            </a:r>
          </a:p>
          <a:p>
            <a:pPr>
              <a:spcBef>
                <a:spcPts val="1200"/>
              </a:spcBef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They can replicate as plasmids if they have a suitable origin of replication.</a:t>
            </a: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ts val="1200"/>
              </a:spcBef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They can also be packaged in phage capsids, which allows the foreign genes to be transferred into cells by 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transduction. </a:t>
            </a:r>
          </a:p>
          <a:p>
            <a:pPr marL="0" indent="0">
              <a:buNone/>
              <a:defRPr/>
            </a:pPr>
            <a:r>
              <a:rPr lang="en-IN" sz="3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Advantages :</a:t>
            </a:r>
          </a:p>
          <a:p>
            <a:pPr>
              <a:spcBef>
                <a:spcPts val="1200"/>
              </a:spcBef>
              <a:defRPr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 transformation efficiency. </a:t>
            </a: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1200"/>
              </a:spcBef>
              <a:defRPr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cosmid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vector can carry up to 45 kb whereas plasmid and Lambda phage vectors are limited to 25 kb. </a:t>
            </a: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341811" y="76200"/>
            <a:ext cx="6932851" cy="762000"/>
          </a:xfrm>
        </p:spPr>
        <p:txBody>
          <a:bodyPr>
            <a:noAutofit/>
          </a:bodyPr>
          <a:lstStyle/>
          <a:p>
            <a:r>
              <a:rPr lang="en-US" sz="5400" b="1" u="sng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Cosmid</a:t>
            </a:r>
            <a:endParaRPr lang="en-US" sz="5400" b="1" u="sn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23213" y="1219200"/>
            <a:ext cx="4114800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971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email">
            <a:alphaModFix amt="67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-5275" y="1066800"/>
            <a:ext cx="6480687" cy="5410200"/>
          </a:xfrm>
        </p:spPr>
        <p:txBody>
          <a:bodyPr>
            <a:normAutofit fontScale="85000" lnSpcReduction="10000"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yeast artificial chromosome (YAC) vector is capable of carrying a large DNA fragment (up to 200 Kb), but its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transformation efficiency is very low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Z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Cloning vehicles that </a:t>
            </a:r>
            <a:r>
              <a:rPr lang="en-Z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propogate</a:t>
            </a:r>
            <a:r>
              <a:rPr lang="en-Z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eukaryotic cell hosts as eukaryotic chromosomes.</a:t>
            </a:r>
          </a:p>
          <a:p>
            <a:r>
              <a:rPr lang="en-Z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Final chimeric DNA is a linear DNA molecule with </a:t>
            </a:r>
            <a:r>
              <a:rPr lang="en-Z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telomeric</a:t>
            </a:r>
            <a:r>
              <a:rPr lang="en-Z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ends: </a:t>
            </a:r>
            <a:r>
              <a:rPr lang="en-Z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Artificial Chromosome.</a:t>
            </a:r>
            <a:endParaRPr lang="en-Z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en-Z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YAC cloning vehicles often have a bacterial origin of DNA replication (</a:t>
            </a:r>
            <a:r>
              <a:rPr lang="en-ZA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ori</a:t>
            </a:r>
            <a:r>
              <a:rPr lang="en-Z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and a selection marker for </a:t>
            </a:r>
            <a:r>
              <a:rPr lang="en-Z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propogation</a:t>
            </a:r>
            <a:r>
              <a:rPr lang="en-Z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the YAC through bacteria.</a:t>
            </a:r>
          </a:p>
          <a:p>
            <a:pPr>
              <a:lnSpc>
                <a:spcPct val="90000"/>
              </a:lnSpc>
            </a:pPr>
            <a:r>
              <a:rPr lang="en-Z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YAC can use both yeast and bacteria as a host.</a:t>
            </a:r>
          </a:p>
          <a:p>
            <a:endParaRPr lang="en-ZA" b="1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27212" y="152400"/>
            <a:ext cx="9623954" cy="838200"/>
          </a:xfrm>
        </p:spPr>
        <p:txBody>
          <a:bodyPr>
            <a:normAutofit fontScale="90000"/>
          </a:bodyPr>
          <a:lstStyle/>
          <a:p>
            <a:br>
              <a:rPr lang="en-US" b="1" dirty="0"/>
            </a:br>
            <a:br>
              <a:rPr lang="en-US" b="1" dirty="0"/>
            </a:br>
            <a:br>
              <a:rPr lang="en-US" b="1" dirty="0"/>
            </a:br>
            <a:br>
              <a:rPr lang="en-US" b="1" dirty="0"/>
            </a:br>
            <a:r>
              <a:rPr lang="en-US" sz="53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Yeast Artificial Chromosome (YAC)</a:t>
            </a:r>
            <a:endParaRPr lang="en-US" u="sn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75412" y="990600"/>
            <a:ext cx="5103813" cy="5757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778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0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6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email">
            <a:alphaModFix amt="78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5613" y="1143000"/>
            <a:ext cx="11353799" cy="5562600"/>
          </a:xfrm>
        </p:spPr>
        <p:txBody>
          <a:bodyPr>
            <a:no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BAC vectors are similar to standard 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E. coli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plasmid vectors.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Contain the origin and genes encoding the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binding proteins required for plasmid replication.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Derived from a naturally occurring large plasmid,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Fʹ plasmid.</a:t>
            </a:r>
          </a:p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Low copy number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(1-2 copies per cell)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bacterial artificial chromosome's usual insert size is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150-350 kb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BACs are preferred for different kind of genetic studies of inherited or infectious diseases because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they accommodate much larger sequences without the risk of rearrangement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and are therefore more stable than other types of cloning vectors.</a:t>
            </a:r>
          </a:p>
          <a:p>
            <a:endParaRPr lang="en-US" sz="3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446213" y="76200"/>
            <a:ext cx="9828450" cy="914400"/>
          </a:xfrm>
        </p:spPr>
        <p:txBody>
          <a:bodyPr>
            <a:noAutofit/>
          </a:bodyPr>
          <a:lstStyle/>
          <a:p>
            <a:r>
              <a:rPr lang="en-US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Bacterial Artificial Chromosome (BAC)</a:t>
            </a:r>
          </a:p>
        </p:txBody>
      </p:sp>
    </p:spTree>
    <p:extLst>
      <p:ext uri="{BB962C8B-B14F-4D97-AF65-F5344CB8AC3E}">
        <p14:creationId xmlns:p14="http://schemas.microsoft.com/office/powerpoint/2010/main" val="3647159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email">
            <a:alphaModFix amt="11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0812" y="533400"/>
            <a:ext cx="4724400" cy="54868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61012" y="19928"/>
            <a:ext cx="6210300" cy="6838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740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email">
            <a:alphaModFix amt="83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3212" y="381000"/>
            <a:ext cx="11582400" cy="57150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4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Advantages of BACs compared to YACs</a:t>
            </a:r>
            <a:endParaRPr lang="en-US" sz="52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1200"/>
              </a:spcBef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Stable</a:t>
            </a:r>
          </a:p>
          <a:p>
            <a:pPr>
              <a:spcBef>
                <a:spcPts val="1200"/>
              </a:spcBef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Ease to transformation</a:t>
            </a:r>
          </a:p>
          <a:p>
            <a:pPr>
              <a:spcBef>
                <a:spcPts val="1200"/>
              </a:spcBef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Speed of growth of E. coli host</a:t>
            </a:r>
          </a:p>
          <a:p>
            <a:pPr>
              <a:spcBef>
                <a:spcPts val="1200"/>
              </a:spcBef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Simpler to purify</a:t>
            </a:r>
          </a:p>
          <a:p>
            <a:pPr>
              <a:spcBef>
                <a:spcPts val="1200"/>
              </a:spcBef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More user friendly</a:t>
            </a:r>
          </a:p>
          <a:p>
            <a:pPr>
              <a:spcBef>
                <a:spcPts val="1200"/>
              </a:spcBef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They are helpful in the development of vaccines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0533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email">
            <a:alphaModFix amt="9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4612" y="685800"/>
            <a:ext cx="11963400" cy="5410200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Human artificial chromosome may be potentially useful as a gene transfer vectors for gene delivery into human cells.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a tool for expression studies and determining human chromosome function. 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can carry very large DNA fragment (there is no upper limit on size for practical purposes), therefore it does not have the problem of limited cloning capacity of other vectors.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also avoids possible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insertional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mutagenesis caused by integration into host chromosomes by viral vector.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17309" y="-76200"/>
            <a:ext cx="10463503" cy="838200"/>
          </a:xfrm>
        </p:spPr>
        <p:txBody>
          <a:bodyPr>
            <a:noAutofit/>
          </a:bodyPr>
          <a:lstStyle/>
          <a:p>
            <a:r>
              <a:rPr lang="en-US" sz="48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Human Artificial Chromosome (HAC)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03812" y="4343400"/>
            <a:ext cx="6857999" cy="241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277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email">
            <a:alphaModFix amt="49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0812" y="1112165"/>
            <a:ext cx="11887200" cy="2469235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80000"/>
              </a:lnSpc>
            </a:pPr>
            <a:r>
              <a:rPr lang="en-Z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Retroviral vectors are used to introduce new or altered genes into the genomes of human and animal cells.</a:t>
            </a:r>
          </a:p>
          <a:p>
            <a:pPr>
              <a:lnSpc>
                <a:spcPct val="80000"/>
              </a:lnSpc>
            </a:pPr>
            <a:r>
              <a:rPr lang="en-Z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Retroviruses are RNA viruses. </a:t>
            </a:r>
          </a:p>
          <a:p>
            <a:pPr>
              <a:lnSpc>
                <a:spcPct val="80000"/>
              </a:lnSpc>
            </a:pPr>
            <a:r>
              <a:rPr lang="en-Z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viral RNA is converted into DNA by the viral reverse transcriptase and then is efficiently integrated into the host genome</a:t>
            </a:r>
          </a:p>
          <a:p>
            <a:pPr>
              <a:lnSpc>
                <a:spcPct val="80000"/>
              </a:lnSpc>
            </a:pPr>
            <a:r>
              <a:rPr lang="en-Z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Any foreign or mutated host gene introduced into the retroviral genome will be integrated into the host chromosome and can reside there practically indefinitely. </a:t>
            </a:r>
          </a:p>
          <a:p>
            <a:pPr>
              <a:lnSpc>
                <a:spcPct val="80000"/>
              </a:lnSpc>
            </a:pPr>
            <a:r>
              <a:rPr lang="en-Z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Retroviral vectors are widely used to study oncogenes and other human genes.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741612" y="-7690"/>
            <a:ext cx="8456850" cy="990600"/>
          </a:xfrm>
        </p:spPr>
        <p:txBody>
          <a:bodyPr>
            <a:noAutofit/>
          </a:bodyPr>
          <a:lstStyle/>
          <a:p>
            <a:r>
              <a:rPr lang="en-ZA" sz="66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Retroviral Vectors</a:t>
            </a:r>
            <a:endParaRPr lang="en-US" sz="6600" u="sn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13906" y="3717646"/>
            <a:ext cx="5561012" cy="2977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524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email">
            <a:alphaModFix amt="6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6612" y="1676400"/>
            <a:ext cx="4291303" cy="4470400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Insert size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Vector size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Restriction size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Cloning efficiency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762000"/>
          </a:xfrm>
        </p:spPr>
        <p:txBody>
          <a:bodyPr>
            <a:normAutofit/>
          </a:bodyPr>
          <a:lstStyle/>
          <a:p>
            <a:r>
              <a:rPr lang="en-US" sz="48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Determines Choice of Vector?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4045906"/>
              </p:ext>
            </p:extLst>
          </p:nvPr>
        </p:nvGraphicFramePr>
        <p:xfrm>
          <a:off x="5559663" y="1676400"/>
          <a:ext cx="5715000" cy="3004458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2971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0743">
                <a:tc>
                  <a:txBody>
                    <a:bodyPr/>
                    <a:lstStyle/>
                    <a:p>
                      <a:r>
                        <a:rPr lang="en-US" dirty="0"/>
                        <a:t>Vector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Insert size (kb)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0743"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Plasmid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&lt;10 kb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0743"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Bacteriophage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– 15 kb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0743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Cosmids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– 45 kb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0743"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BACs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≤ 300 kb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0743"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YACs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r>
                        <a:rPr lang="en-US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3000 kb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1305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email">
            <a:alphaModFix amt="58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562" y="1251222"/>
            <a:ext cx="6719650" cy="4572000"/>
          </a:xfrm>
        </p:spPr>
        <p:txBody>
          <a:bodyPr>
            <a:normAutofit lnSpcReduction="10000"/>
          </a:bodyPr>
          <a:lstStyle/>
          <a:p>
            <a:pPr lvl="0"/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Prepare the vector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DNA to be cloned by digestion with restriction enzymes to generate complementary ends. </a:t>
            </a:r>
          </a:p>
          <a:p>
            <a:pPr lvl="0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Ligate the foreign DNA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into the vector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the enzyme DNA ligase </a:t>
            </a:r>
          </a:p>
          <a:p>
            <a:pPr lvl="0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Introduce the DNA into bacterial cells (or yeast cells for YACs) by transformation </a:t>
            </a:r>
          </a:p>
          <a:p>
            <a:pPr lvl="0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Select cells containing foreign DNA by screening for selectable markers (usually drug resistance).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22411" y="76200"/>
            <a:ext cx="9752251" cy="914400"/>
          </a:xfrm>
        </p:spPr>
        <p:txBody>
          <a:bodyPr>
            <a:normAutofit/>
          </a:bodyPr>
          <a:lstStyle/>
          <a:p>
            <a:r>
              <a:rPr lang="en-US" sz="48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Vector in Molecular Gene Cloning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08812" y="1251222"/>
            <a:ext cx="4839628" cy="492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526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8012" y="990600"/>
            <a:ext cx="11201400" cy="5638800"/>
          </a:xfrm>
        </p:spPr>
        <p:txBody>
          <a:bodyPr>
            <a:normAutofit fontScale="85000" lnSpcReduction="20000"/>
          </a:bodyPr>
          <a:lstStyle/>
          <a:p>
            <a:r>
              <a:rPr lang="en-US" b="1" dirty="0"/>
              <a:t>Wikipedia</a:t>
            </a:r>
            <a:endParaRPr lang="en-US" b="1" dirty="0">
              <a:hlinkClick r:id="rId2"/>
            </a:endParaRPr>
          </a:p>
          <a:p>
            <a:r>
              <a:rPr lang="en-US" b="1" dirty="0">
                <a:hlinkClick r:id="rId2"/>
              </a:rPr>
              <a:t>https://www.neb.com/tools-and-resources/feature-articles/foundations-of-molecular-cloning-past-present-and-future</a:t>
            </a:r>
            <a:r>
              <a:rPr lang="en-US" b="1" dirty="0"/>
              <a:t> </a:t>
            </a:r>
          </a:p>
          <a:p>
            <a:r>
              <a:rPr lang="en-US" b="1" dirty="0">
                <a:hlinkClick r:id="rId3"/>
              </a:rPr>
              <a:t>http://www.slideshare.net/SauravDas4/cloning-vector</a:t>
            </a:r>
            <a:r>
              <a:rPr lang="en-US" b="1" dirty="0"/>
              <a:t> </a:t>
            </a:r>
          </a:p>
          <a:p>
            <a:r>
              <a:rPr lang="en-US" b="1" dirty="0">
                <a:hlinkClick r:id="rId4"/>
              </a:rPr>
              <a:t>http://slideplayer.com/slide/6856299/</a:t>
            </a:r>
            <a:r>
              <a:rPr lang="en-US" b="1" dirty="0"/>
              <a:t> </a:t>
            </a:r>
          </a:p>
          <a:p>
            <a:r>
              <a:rPr lang="en-US" b="1" dirty="0">
                <a:hlinkClick r:id="rId5"/>
              </a:rPr>
              <a:t>http://shomusbiology.weebly.com/cloning_vector/</a:t>
            </a:r>
            <a:r>
              <a:rPr lang="en-US" b="1" dirty="0"/>
              <a:t> </a:t>
            </a:r>
          </a:p>
          <a:p>
            <a:r>
              <a:rPr lang="en-US" b="1" i="1" dirty="0">
                <a:hlinkClick r:id="rId6"/>
              </a:rPr>
              <a:t>www.aun.edu.eg/</a:t>
            </a:r>
            <a:r>
              <a:rPr lang="en-US" b="1" i="1" dirty="0" err="1">
                <a:hlinkClick r:id="rId6"/>
              </a:rPr>
              <a:t>molecular_biology</a:t>
            </a:r>
            <a:r>
              <a:rPr lang="en-US" b="1" i="1" dirty="0">
                <a:hlinkClick r:id="rId6"/>
              </a:rPr>
              <a:t>/.../2%20Cloning%20vectors.pdf</a:t>
            </a:r>
            <a:endParaRPr lang="en-US" b="1" i="1" dirty="0"/>
          </a:p>
          <a:p>
            <a:r>
              <a:rPr lang="en-US" b="1" i="1" dirty="0"/>
              <a:t> </a:t>
            </a:r>
            <a:r>
              <a:rPr lang="en-US" b="1" dirty="0">
                <a:hlinkClick r:id="rId7"/>
              </a:rPr>
              <a:t>www.</a:t>
            </a:r>
            <a:r>
              <a:rPr lang="en-US" b="1" i="1" dirty="0">
                <a:hlinkClick r:id="rId7"/>
              </a:rPr>
              <a:t>uenf.br/</a:t>
            </a:r>
            <a:r>
              <a:rPr lang="en-US" b="1" i="1" dirty="0" err="1">
                <a:hlinkClick r:id="rId7"/>
              </a:rPr>
              <a:t>cbb</a:t>
            </a:r>
            <a:r>
              <a:rPr lang="en-US" b="1" i="1" dirty="0">
                <a:hlinkClick r:id="rId7"/>
              </a:rPr>
              <a:t>/</a:t>
            </a:r>
            <a:r>
              <a:rPr lang="en-US" b="1" i="1" dirty="0" err="1">
                <a:hlinkClick r:id="rId7"/>
              </a:rPr>
              <a:t>lbt</a:t>
            </a:r>
            <a:r>
              <a:rPr lang="en-US" b="1" i="1" dirty="0">
                <a:hlinkClick r:id="rId7"/>
              </a:rPr>
              <a:t>/files/.../Cloning-vectors.pdf</a:t>
            </a:r>
            <a:r>
              <a:rPr lang="en-US" b="1" i="1" dirty="0"/>
              <a:t> </a:t>
            </a:r>
          </a:p>
          <a:p>
            <a:r>
              <a:rPr lang="en-US" b="1" i="1" dirty="0">
                <a:hlinkClick r:id="rId8"/>
              </a:rPr>
              <a:t>http://yoanx7.blogspot.com/2013/05/dna-cloning-and-its-applications-preview.html</a:t>
            </a:r>
            <a:r>
              <a:rPr lang="en-US" b="1" i="1" dirty="0"/>
              <a:t> </a:t>
            </a:r>
          </a:p>
          <a:p>
            <a:r>
              <a:rPr lang="en-US" b="1" i="1" dirty="0">
                <a:hlinkClick r:id="rId9"/>
              </a:rPr>
              <a:t>https://www.emaze.com/@AOFQRWCO/BioTechnology</a:t>
            </a:r>
            <a:endParaRPr lang="en-US" b="1" i="1" dirty="0"/>
          </a:p>
          <a:p>
            <a:r>
              <a:rPr lang="en-US" b="1" i="1" dirty="0">
                <a:hlinkClick r:id="rId10"/>
              </a:rPr>
              <a:t>https://www.ndsu.edu/pubweb/~mcclean/plsc431/cloning/clone3.htm</a:t>
            </a:r>
            <a:endParaRPr lang="en-US" b="1" i="1" dirty="0"/>
          </a:p>
          <a:p>
            <a:r>
              <a:rPr lang="en-US" b="1" i="1" dirty="0">
                <a:hlinkClick r:id="rId11"/>
              </a:rPr>
              <a:t>http://www.chemistrylearning.com/cloning-vector/</a:t>
            </a:r>
            <a:r>
              <a:rPr lang="en-US" b="1" i="1" dirty="0"/>
              <a:t>      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8411" y="76200"/>
            <a:ext cx="7466251" cy="914400"/>
          </a:xfrm>
        </p:spPr>
        <p:txBody>
          <a:bodyPr>
            <a:normAutofit/>
          </a:bodyPr>
          <a:lstStyle/>
          <a:p>
            <a:r>
              <a:rPr lang="en-US" sz="54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</a:p>
        </p:txBody>
      </p:sp>
    </p:spTree>
    <p:extLst>
      <p:ext uri="{BB962C8B-B14F-4D97-AF65-F5344CB8AC3E}">
        <p14:creationId xmlns:p14="http://schemas.microsoft.com/office/powerpoint/2010/main" val="1097249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167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57516" y="-76199"/>
            <a:ext cx="12357601" cy="6928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8012" y="2514600"/>
            <a:ext cx="4956478" cy="335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702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Class open house pre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>
    <a:spDef>
      <a:spPr>
        <a:ln/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miter lim="800000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5000"/>
          </a:lnSpc>
          <a:defRPr/>
        </a:defPPr>
      </a:lstStyle>
    </a:txDef>
  </a:objectDefaults>
  <a:extraClrSchemeLst/>
  <a:extLst>
    <a:ext uri="{05A4C25C-085E-4340-85A3-A5531E510DB2}">
      <thm15:themeFamily xmlns:thm15="http://schemas.microsoft.com/office/thememl/2012/main" name="Class open house presentation" id="{ED6F853E-23FC-44AA-826D-3EFB5E0A4D17}" vid="{6E8FE5FC-8933-4D10-AAA1-772E0561EDC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B34B7CA8-998B-4F57-AEE2-A1ADF5E9D3A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Classroom open house presentation</Template>
  <TotalTime>11</TotalTime>
  <Words>2427</Words>
  <Application>Microsoft Office PowerPoint</Application>
  <PresentationFormat>Custom</PresentationFormat>
  <Paragraphs>199</Paragraphs>
  <Slides>36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2" baseType="lpstr">
      <vt:lpstr>Arial</vt:lpstr>
      <vt:lpstr>Calibri</vt:lpstr>
      <vt:lpstr>Century Gothic</vt:lpstr>
      <vt:lpstr>Times New Roman</vt:lpstr>
      <vt:lpstr>Wingdings</vt:lpstr>
      <vt:lpstr>Class open house presentation</vt:lpstr>
      <vt:lpstr>PowerPoint Presentation</vt:lpstr>
      <vt:lpstr>Cloning Vector</vt:lpstr>
      <vt:lpstr>Why Cloning Vector? </vt:lpstr>
      <vt:lpstr>PowerPoint Presentation</vt:lpstr>
      <vt:lpstr>History</vt:lpstr>
      <vt:lpstr>PowerPoint Presentation</vt:lpstr>
      <vt:lpstr>Features of A Cloning Vector</vt:lpstr>
      <vt:lpstr>PowerPoint Presentation</vt:lpstr>
      <vt:lpstr>PowerPoint Presentation</vt:lpstr>
      <vt:lpstr> Types of Cloning Vectors</vt:lpstr>
      <vt:lpstr>PowerPoint Presentation</vt:lpstr>
      <vt:lpstr>Plasmid</vt:lpstr>
      <vt:lpstr>The Nomenclature of Plasmid Cloning Vector</vt:lpstr>
      <vt:lpstr>STRUCTURE OF pBR322</vt:lpstr>
      <vt:lpstr>PowerPoint Presentation</vt:lpstr>
      <vt:lpstr>STRUCTURE OF pUC19</vt:lpstr>
      <vt:lpstr>PowerPoint Presentation</vt:lpstr>
      <vt:lpstr>PowerPoint Presentation</vt:lpstr>
      <vt:lpstr>Bacteriophage</vt:lpstr>
      <vt:lpstr>Phage Lambda</vt:lpstr>
      <vt:lpstr>PowerPoint Presentation</vt:lpstr>
      <vt:lpstr>M13 Phage Vector</vt:lpstr>
      <vt:lpstr>Phagemid</vt:lpstr>
      <vt:lpstr>PowerPoint Presentation</vt:lpstr>
      <vt:lpstr>Cosmid</vt:lpstr>
      <vt:lpstr>    Yeast Artificial Chromosome (YAC)</vt:lpstr>
      <vt:lpstr>Bacterial Artificial Chromosome (BAC)</vt:lpstr>
      <vt:lpstr>PowerPoint Presentation</vt:lpstr>
      <vt:lpstr>PowerPoint Presentation</vt:lpstr>
      <vt:lpstr>Human Artificial Chromosome (HAC)</vt:lpstr>
      <vt:lpstr>Retroviral Vectors</vt:lpstr>
      <vt:lpstr>What Determines Choice of Vector?</vt:lpstr>
      <vt:lpstr>Vector in Molecular Gene Cloning</vt:lpstr>
      <vt:lpstr>References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Sadiqul Ahmed</dc:creator>
  <cp:keywords/>
  <cp:lastModifiedBy>Sadiqul Ahmed</cp:lastModifiedBy>
  <cp:revision>3</cp:revision>
  <dcterms:created xsi:type="dcterms:W3CDTF">2016-09-28T14:31:43Z</dcterms:created>
  <dcterms:modified xsi:type="dcterms:W3CDTF">2026-04-07T11:41:53Z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TC034605079991</vt:lpwstr>
  </property>
</Properties>
</file>