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83" r:id="rId3"/>
    <p:sldId id="285" r:id="rId4"/>
    <p:sldId id="284" r:id="rId5"/>
    <p:sldId id="279" r:id="rId6"/>
    <p:sldId id="280" r:id="rId7"/>
    <p:sldId id="281" r:id="rId8"/>
    <p:sldId id="28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33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C1A4373-13E2-429C-9EDF-0DBB7F2F74BF}"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1A4373-13E2-429C-9EDF-0DBB7F2F74BF}"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1A4373-13E2-429C-9EDF-0DBB7F2F74BF}"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1A4373-13E2-429C-9EDF-0DBB7F2F74BF}" type="datetimeFigureOut">
              <a:rPr lang="en-US" smtClean="0"/>
              <a:pPr/>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1A4373-13E2-429C-9EDF-0DBB7F2F74BF}" type="datetimeFigureOut">
              <a:rPr lang="en-US" smtClean="0"/>
              <a:pPr/>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1A4373-13E2-429C-9EDF-0DBB7F2F74BF}" type="datetimeFigureOut">
              <a:rPr lang="en-US" smtClean="0"/>
              <a:pPr/>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1A4373-13E2-429C-9EDF-0DBB7F2F74BF}" type="datetimeFigureOut">
              <a:rPr lang="en-US" smtClean="0"/>
              <a:pPr/>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A4373-13E2-429C-9EDF-0DBB7F2F74BF}" type="datetimeFigureOut">
              <a:rPr lang="en-US" smtClean="0"/>
              <a:pPr/>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1A4373-13E2-429C-9EDF-0DBB7F2F74BF}" type="datetimeFigureOut">
              <a:rPr lang="en-US" smtClean="0"/>
              <a:pPr/>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1A4373-13E2-429C-9EDF-0DBB7F2F74BF}"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1A4373-13E2-429C-9EDF-0DBB7F2F74BF}" type="datetimeFigureOut">
              <a:rPr lang="en-US" smtClean="0"/>
              <a:pPr/>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D8CCBD-540F-4BB5-A5A8-54328AB83C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1A4373-13E2-429C-9EDF-0DBB7F2F74BF}" type="datetimeFigureOut">
              <a:rPr lang="en-US" smtClean="0"/>
              <a:pPr/>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8CCBD-540F-4BB5-A5A8-54328AB83C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52400"/>
            <a:ext cx="8610600" cy="677108"/>
          </a:xfrm>
          <a:prstGeom prst="rect">
            <a:avLst/>
          </a:prstGeom>
          <a:noFill/>
        </p:spPr>
        <p:txBody>
          <a:bodyPr wrap="square" rtlCol="0">
            <a:spAutoFit/>
          </a:bodyPr>
          <a:lstStyle/>
          <a:p>
            <a:pPr algn="ctr"/>
            <a:r>
              <a:rPr lang="en-US" sz="3800" b="1" dirty="0">
                <a:solidFill>
                  <a:schemeClr val="accent6">
                    <a:lumMod val="75000"/>
                  </a:schemeClr>
                </a:solidFill>
              </a:rPr>
              <a:t>Shuttle Vector</a:t>
            </a:r>
          </a:p>
        </p:txBody>
      </p:sp>
      <p:sp>
        <p:nvSpPr>
          <p:cNvPr id="3" name="TextBox 2">
            <a:extLst>
              <a:ext uri="{FF2B5EF4-FFF2-40B4-BE49-F238E27FC236}">
                <a16:creationId xmlns:a16="http://schemas.microsoft.com/office/drawing/2014/main" id="{F58F376D-23BD-B413-EF7C-65023F7312BD}"/>
              </a:ext>
            </a:extLst>
          </p:cNvPr>
          <p:cNvSpPr txBox="1"/>
          <p:nvPr/>
        </p:nvSpPr>
        <p:spPr>
          <a:xfrm>
            <a:off x="266700" y="843677"/>
            <a:ext cx="8610600" cy="3323987"/>
          </a:xfrm>
          <a:prstGeom prst="rect">
            <a:avLst/>
          </a:prstGeom>
          <a:noFill/>
        </p:spPr>
        <p:txBody>
          <a:bodyPr wrap="square">
            <a:spAutoFit/>
          </a:bodyPr>
          <a:lstStyle/>
          <a:p>
            <a:pPr marL="514350" indent="-514350" algn="just">
              <a:buFont typeface="+mj-lt"/>
              <a:buAutoNum type="arabicPeriod"/>
            </a:pPr>
            <a:r>
              <a:rPr lang="en-IN" sz="3000" dirty="0"/>
              <a:t>The plasmid cloning vector that can exist and replicate in two different organisms is called shuttle vectors.</a:t>
            </a:r>
          </a:p>
          <a:p>
            <a:pPr marL="514350" indent="-514350" algn="just">
              <a:buFont typeface="+mj-lt"/>
              <a:buAutoNum type="arabicPeriod"/>
            </a:pPr>
            <a:r>
              <a:rPr lang="en-IN" sz="3000" dirty="0"/>
              <a:t>It has two </a:t>
            </a:r>
            <a:r>
              <a:rPr lang="en-IN" sz="3000" dirty="0">
                <a:solidFill>
                  <a:srgbClr val="FF0000"/>
                </a:solidFill>
              </a:rPr>
              <a:t>origins of replication</a:t>
            </a:r>
            <a:r>
              <a:rPr lang="en-IN" sz="3000" dirty="0"/>
              <a:t>, each of which is specific to a host.</a:t>
            </a:r>
          </a:p>
          <a:p>
            <a:pPr marL="514350" indent="-514350" algn="just">
              <a:buFont typeface="+mj-lt"/>
              <a:buAutoNum type="arabicPeriod"/>
            </a:pPr>
            <a:r>
              <a:rPr lang="en-IN" sz="3000" dirty="0"/>
              <a:t>It is also called as </a:t>
            </a:r>
            <a:r>
              <a:rPr lang="en-IN" sz="3000" dirty="0">
                <a:solidFill>
                  <a:srgbClr val="FF0000"/>
                </a:solidFill>
              </a:rPr>
              <a:t>Bi-functional</a:t>
            </a:r>
            <a:r>
              <a:rPr lang="en-IN" sz="3000" dirty="0"/>
              <a:t> vectors.</a:t>
            </a:r>
          </a:p>
          <a:p>
            <a:pPr marL="514350" indent="-514350" algn="just">
              <a:buFont typeface="+mj-lt"/>
              <a:buAutoNum type="arabicPeriod"/>
            </a:pPr>
            <a:r>
              <a:rPr lang="en-IN" sz="3000" dirty="0"/>
              <a:t>It can exist in two different host.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C98B5BD-E6D9-7CD9-3D09-B26946496447}"/>
              </a:ext>
            </a:extLst>
          </p:cNvPr>
          <p:cNvSpPr txBox="1"/>
          <p:nvPr/>
        </p:nvSpPr>
        <p:spPr>
          <a:xfrm>
            <a:off x="228600" y="76200"/>
            <a:ext cx="8686800" cy="5139869"/>
          </a:xfrm>
          <a:prstGeom prst="rect">
            <a:avLst/>
          </a:prstGeom>
          <a:noFill/>
        </p:spPr>
        <p:txBody>
          <a:bodyPr wrap="square">
            <a:spAutoFit/>
          </a:bodyPr>
          <a:lstStyle/>
          <a:p>
            <a:pPr algn="ctr"/>
            <a:r>
              <a:rPr lang="en-IN" sz="3800" b="1" dirty="0">
                <a:solidFill>
                  <a:srgbClr val="FF0000"/>
                </a:solidFill>
              </a:rPr>
              <a:t>Types of Shuttle Vectors</a:t>
            </a:r>
          </a:p>
          <a:p>
            <a:pPr algn="ctr"/>
            <a:endParaRPr lang="en-IN" sz="3800" b="1" dirty="0">
              <a:solidFill>
                <a:srgbClr val="FF0000"/>
              </a:solidFill>
            </a:endParaRPr>
          </a:p>
          <a:p>
            <a:pPr marL="514350" indent="-514350" algn="just">
              <a:buAutoNum type="arabicPeriod"/>
            </a:pPr>
            <a:r>
              <a:rPr lang="en-IN" sz="2800" b="1" dirty="0">
                <a:solidFill>
                  <a:srgbClr val="0070C0"/>
                </a:solidFill>
              </a:rPr>
              <a:t>Eukaryotic – Prokaryotic Shuttle Vectors: </a:t>
            </a:r>
          </a:p>
          <a:p>
            <a:pPr algn="just"/>
            <a:r>
              <a:rPr lang="en-IN" sz="2800" dirty="0"/>
              <a:t>Vectors that can propagate in eukaryotes and prokaryotes. e.g., Yep, pJDB219, etc. vectors can be propagated in yeast (fungi) as well as in </a:t>
            </a:r>
            <a:r>
              <a:rPr lang="en-IN" sz="2800" i="1" dirty="0"/>
              <a:t>E. coli </a:t>
            </a:r>
            <a:r>
              <a:rPr lang="en-IN" sz="2800" dirty="0"/>
              <a:t>(bacteria).</a:t>
            </a:r>
          </a:p>
          <a:p>
            <a:pPr algn="just"/>
            <a:endParaRPr lang="en-IN" sz="2800" dirty="0"/>
          </a:p>
          <a:p>
            <a:pPr algn="just"/>
            <a:r>
              <a:rPr lang="en-IN" sz="2800" dirty="0"/>
              <a:t>2. </a:t>
            </a:r>
            <a:r>
              <a:rPr lang="en-IN" sz="2800" b="1" dirty="0">
                <a:solidFill>
                  <a:srgbClr val="0070C0"/>
                </a:solidFill>
              </a:rPr>
              <a:t>Prokaryotic – Prokaryotic Shuttle Vectors:</a:t>
            </a:r>
          </a:p>
          <a:p>
            <a:pPr algn="just"/>
            <a:r>
              <a:rPr lang="en-IN" sz="2800" dirty="0"/>
              <a:t>Vectors that can be propagated in two unrelated prokaryotic host cells, e.g., pHV14, pEB10, pHP3, etc. can replicate both in </a:t>
            </a:r>
            <a:r>
              <a:rPr lang="en-IN" sz="2800" i="1" dirty="0"/>
              <a:t>Bacillus subtilis </a:t>
            </a:r>
            <a:r>
              <a:rPr lang="en-IN" sz="2800" dirty="0"/>
              <a:t>and </a:t>
            </a:r>
            <a:r>
              <a:rPr lang="en-IN" sz="2800" i="1" dirty="0"/>
              <a:t>E.coli.</a:t>
            </a:r>
            <a:endParaRPr lang="en-IN" sz="2800" dirty="0"/>
          </a:p>
        </p:txBody>
      </p:sp>
    </p:spTree>
    <p:extLst>
      <p:ext uri="{BB962C8B-B14F-4D97-AF65-F5344CB8AC3E}">
        <p14:creationId xmlns:p14="http://schemas.microsoft.com/office/powerpoint/2010/main" val="3412252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huttle Vector - an overview | ScienceDirect Topics">
            <a:extLst>
              <a:ext uri="{FF2B5EF4-FFF2-40B4-BE49-F238E27FC236}">
                <a16:creationId xmlns:a16="http://schemas.microsoft.com/office/drawing/2014/main" id="{E59B67B2-1CA3-076D-0061-D33EB05B3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3540" y="457200"/>
            <a:ext cx="5836920" cy="53915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BCAB813-4C14-E5F5-866D-B89D53023899}"/>
              </a:ext>
            </a:extLst>
          </p:cNvPr>
          <p:cNvSpPr txBox="1"/>
          <p:nvPr/>
        </p:nvSpPr>
        <p:spPr>
          <a:xfrm>
            <a:off x="2933700" y="5878104"/>
            <a:ext cx="3276600" cy="369332"/>
          </a:xfrm>
          <a:prstGeom prst="rect">
            <a:avLst/>
          </a:prstGeom>
          <a:noFill/>
        </p:spPr>
        <p:txBody>
          <a:bodyPr wrap="square" rtlCol="0">
            <a:spAutoFit/>
          </a:bodyPr>
          <a:lstStyle/>
          <a:p>
            <a:r>
              <a:rPr lang="en-US" dirty="0"/>
              <a:t>Fig: Yeast Bacteria shuttle vector</a:t>
            </a:r>
            <a:endParaRPr lang="en-IN" dirty="0"/>
          </a:p>
        </p:txBody>
      </p:sp>
    </p:spTree>
    <p:extLst>
      <p:ext uri="{BB962C8B-B14F-4D97-AF65-F5344CB8AC3E}">
        <p14:creationId xmlns:p14="http://schemas.microsoft.com/office/powerpoint/2010/main" val="106123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F9921B-1C31-0A16-E1E4-7270A34FFF0D}"/>
              </a:ext>
            </a:extLst>
          </p:cNvPr>
          <p:cNvSpPr txBox="1"/>
          <p:nvPr/>
        </p:nvSpPr>
        <p:spPr>
          <a:xfrm>
            <a:off x="304800" y="228600"/>
            <a:ext cx="8610600" cy="5293757"/>
          </a:xfrm>
          <a:prstGeom prst="rect">
            <a:avLst/>
          </a:prstGeom>
          <a:noFill/>
        </p:spPr>
        <p:txBody>
          <a:bodyPr wrap="square">
            <a:spAutoFit/>
          </a:bodyPr>
          <a:lstStyle/>
          <a:p>
            <a:pPr algn="ctr"/>
            <a:r>
              <a:rPr lang="en-IN" sz="3800" b="1" dirty="0">
                <a:solidFill>
                  <a:schemeClr val="accent6">
                    <a:lumMod val="75000"/>
                  </a:schemeClr>
                </a:solidFill>
              </a:rPr>
              <a:t>Characters</a:t>
            </a:r>
          </a:p>
          <a:p>
            <a:pPr algn="just"/>
            <a:r>
              <a:rPr lang="en-IN" sz="3000" dirty="0"/>
              <a:t>According to </a:t>
            </a:r>
            <a:r>
              <a:rPr lang="en-IN" sz="3000" dirty="0">
                <a:solidFill>
                  <a:srgbClr val="FF0000"/>
                </a:solidFill>
              </a:rPr>
              <a:t>C.I. </a:t>
            </a:r>
            <a:r>
              <a:rPr lang="en-IN" sz="3000" dirty="0" err="1">
                <a:solidFill>
                  <a:srgbClr val="FF0000"/>
                </a:solidFill>
              </a:rPr>
              <a:t>Kado</a:t>
            </a:r>
            <a:r>
              <a:rPr lang="en-IN" sz="3000" dirty="0">
                <a:solidFill>
                  <a:srgbClr val="FF0000"/>
                </a:solidFill>
              </a:rPr>
              <a:t> </a:t>
            </a:r>
            <a:r>
              <a:rPr lang="en-IN" sz="3000" dirty="0"/>
              <a:t>and </a:t>
            </a:r>
            <a:r>
              <a:rPr lang="en-IN" sz="3000" dirty="0">
                <a:solidFill>
                  <a:srgbClr val="FF0000"/>
                </a:solidFill>
              </a:rPr>
              <a:t>R.C. Tait </a:t>
            </a:r>
            <a:r>
              <a:rPr lang="en-IN" sz="3000" dirty="0"/>
              <a:t>(1893), an ideal shuttle vector should have the following characters:</a:t>
            </a:r>
          </a:p>
          <a:p>
            <a:pPr algn="just"/>
            <a:r>
              <a:rPr lang="en-IN" sz="3000" dirty="0"/>
              <a:t> </a:t>
            </a:r>
          </a:p>
          <a:p>
            <a:pPr marL="514350" indent="-514350" algn="just">
              <a:buFont typeface="+mj-lt"/>
              <a:buAutoNum type="arabicPeriod"/>
            </a:pPr>
            <a:r>
              <a:rPr lang="en-IN" sz="3000" dirty="0"/>
              <a:t>It has origin of replication for two different hosts.</a:t>
            </a:r>
          </a:p>
          <a:p>
            <a:pPr marL="514350" indent="-514350" algn="just">
              <a:buFont typeface="+mj-lt"/>
              <a:buAutoNum type="arabicPeriod"/>
            </a:pPr>
            <a:r>
              <a:rPr lang="en-IN" sz="3000" dirty="0"/>
              <a:t>It must be small enough to carry large foreign DNA.</a:t>
            </a:r>
          </a:p>
          <a:p>
            <a:pPr marL="514350" indent="-514350" algn="just">
              <a:buFont typeface="+mj-lt"/>
              <a:buAutoNum type="arabicPeriod"/>
            </a:pPr>
            <a:r>
              <a:rPr lang="en-IN" sz="3000" dirty="0"/>
              <a:t>It must have suitable </a:t>
            </a:r>
            <a:r>
              <a:rPr lang="en-IN" sz="3000" dirty="0">
                <a:solidFill>
                  <a:srgbClr val="FF0000"/>
                </a:solidFill>
              </a:rPr>
              <a:t>genetic markers</a:t>
            </a:r>
            <a:r>
              <a:rPr lang="en-IN" sz="3000" dirty="0"/>
              <a:t>.</a:t>
            </a:r>
          </a:p>
          <a:p>
            <a:pPr marL="514350" indent="-514350" algn="just">
              <a:buFont typeface="+mj-lt"/>
              <a:buAutoNum type="arabicPeriod"/>
            </a:pPr>
            <a:r>
              <a:rPr lang="en-IN" sz="3000" dirty="0"/>
              <a:t>It must be easily propagatable in vivo.</a:t>
            </a:r>
          </a:p>
          <a:p>
            <a:pPr marL="514350" indent="-514350" algn="just">
              <a:buFont typeface="+mj-lt"/>
              <a:buAutoNum type="arabicPeriod"/>
            </a:pPr>
            <a:r>
              <a:rPr lang="en-IN" sz="3000" dirty="0"/>
              <a:t>Cloned gene expression must easily be detectable.</a:t>
            </a:r>
          </a:p>
          <a:p>
            <a:pPr marL="514350" indent="-514350" algn="just">
              <a:buFont typeface="+mj-lt"/>
              <a:buAutoNum type="arabicPeriod"/>
            </a:pPr>
            <a:r>
              <a:rPr lang="en-IN" sz="3000" dirty="0"/>
              <a:t>It must be non-pathogenic &amp; shouldn’t induce any stress in the host.</a:t>
            </a:r>
          </a:p>
        </p:txBody>
      </p:sp>
    </p:spTree>
    <p:extLst>
      <p:ext uri="{BB962C8B-B14F-4D97-AF65-F5344CB8AC3E}">
        <p14:creationId xmlns:p14="http://schemas.microsoft.com/office/powerpoint/2010/main" val="1243411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88166"/>
            <a:ext cx="8991600" cy="6848029"/>
          </a:xfrm>
          <a:prstGeom prst="rect">
            <a:avLst/>
          </a:prstGeom>
        </p:spPr>
        <p:txBody>
          <a:bodyPr wrap="square">
            <a:spAutoFit/>
          </a:bodyPr>
          <a:lstStyle/>
          <a:p>
            <a:pPr algn="ctr"/>
            <a:r>
              <a:rPr lang="en-US" sz="3900" b="1" dirty="0">
                <a:solidFill>
                  <a:schemeClr val="accent6">
                    <a:lumMod val="75000"/>
                  </a:schemeClr>
                </a:solidFill>
                <a:latin typeface="+mj-lt"/>
              </a:rPr>
              <a:t>Uses of Shuttle Vectors</a:t>
            </a:r>
          </a:p>
          <a:p>
            <a:pPr algn="just">
              <a:buFont typeface="+mj-lt"/>
              <a:buAutoNum type="arabicPeriod"/>
            </a:pPr>
            <a:r>
              <a:rPr lang="en-US" sz="2500" b="1" i="0" dirty="0">
                <a:solidFill>
                  <a:srgbClr val="7030A0"/>
                </a:solidFill>
                <a:effectLst/>
                <a:latin typeface="+mj-lt"/>
              </a:rPr>
              <a:t>Gene Cloning</a:t>
            </a:r>
            <a:r>
              <a:rPr lang="en-US" sz="2500" b="0" i="0" dirty="0">
                <a:solidFill>
                  <a:srgbClr val="7030A0"/>
                </a:solidFill>
                <a:effectLst/>
                <a:latin typeface="+mj-lt"/>
              </a:rPr>
              <a:t>: </a:t>
            </a:r>
            <a:r>
              <a:rPr lang="en-US" sz="2500" b="0" i="0" dirty="0">
                <a:solidFill>
                  <a:srgbClr val="0D0D0D"/>
                </a:solidFill>
                <a:effectLst/>
                <a:latin typeface="+mj-lt"/>
              </a:rPr>
              <a:t>Shuttle vectors are frequently used for cloning genes in bacteria and then transferring them into eukaryotic cells for further study. This is particularly useful when studying genes with eukaryotic-specific functions or when investigating gene expression in eukaryotic systems.</a:t>
            </a:r>
          </a:p>
          <a:p>
            <a:pPr algn="just">
              <a:buFont typeface="+mj-lt"/>
              <a:buAutoNum type="arabicPeriod"/>
            </a:pPr>
            <a:r>
              <a:rPr lang="en-US" sz="2500" b="1" dirty="0">
                <a:solidFill>
                  <a:srgbClr val="7030A0"/>
                </a:solidFill>
                <a:latin typeface="+mj-lt"/>
              </a:rPr>
              <a:t>Protein Expression: </a:t>
            </a:r>
            <a:r>
              <a:rPr lang="en-US" sz="2500" b="0" i="0" dirty="0">
                <a:solidFill>
                  <a:srgbClr val="0D0D0D"/>
                </a:solidFill>
                <a:effectLst/>
                <a:latin typeface="+mj-lt"/>
              </a:rPr>
              <a:t>Shuttle vectors can be engineered to contain promoters and other regulatory elements that drive gene expression in both bacterial and eukaryotic cells. This allows researchers to produce proteins of interest in both types of cells for functional studies or biotechnological applications.</a:t>
            </a:r>
          </a:p>
          <a:p>
            <a:pPr algn="just">
              <a:buFont typeface="+mj-lt"/>
              <a:buAutoNum type="arabicPeriod"/>
            </a:pPr>
            <a:r>
              <a:rPr lang="en-US" sz="2500" b="1" dirty="0">
                <a:solidFill>
                  <a:srgbClr val="7030A0"/>
                </a:solidFill>
                <a:latin typeface="+mj-lt"/>
              </a:rPr>
              <a:t>Gene Function Studies: </a:t>
            </a:r>
            <a:r>
              <a:rPr lang="en-US" sz="2500" b="0" i="0" dirty="0">
                <a:solidFill>
                  <a:srgbClr val="0D0D0D"/>
                </a:solidFill>
                <a:effectLst/>
                <a:latin typeface="+mj-lt"/>
              </a:rPr>
              <a:t>By introducing mutated or modified genes into both bacterial and eukaryotic cells, researchers can study the effects of these genetic alterations on cellular function and phenotype. This is crucial for understanding gene function in different cellular contexts.</a:t>
            </a:r>
          </a:p>
          <a:p>
            <a:pPr algn="just"/>
            <a:endParaRPr lang="en-US" sz="2500" b="1" dirty="0">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996360-FA6D-F481-91B0-47426B1398CD}"/>
              </a:ext>
            </a:extLst>
          </p:cNvPr>
          <p:cNvSpPr txBox="1"/>
          <p:nvPr/>
        </p:nvSpPr>
        <p:spPr>
          <a:xfrm>
            <a:off x="152400" y="474345"/>
            <a:ext cx="8839200" cy="5693866"/>
          </a:xfrm>
          <a:prstGeom prst="rect">
            <a:avLst/>
          </a:prstGeom>
          <a:noFill/>
        </p:spPr>
        <p:txBody>
          <a:bodyPr wrap="square">
            <a:spAutoFit/>
          </a:bodyPr>
          <a:lstStyle/>
          <a:p>
            <a:pPr algn="just"/>
            <a:r>
              <a:rPr lang="en-US" sz="2600" b="1" dirty="0"/>
              <a:t>4.</a:t>
            </a:r>
            <a:r>
              <a:rPr lang="en-US" sz="2500" b="1" dirty="0">
                <a:solidFill>
                  <a:srgbClr val="7030A0"/>
                </a:solidFill>
                <a:latin typeface="+mj-lt"/>
              </a:rPr>
              <a:t>Vaccine Development: </a:t>
            </a:r>
            <a:r>
              <a:rPr lang="en-US" sz="2600" b="0" i="0" dirty="0">
                <a:effectLst/>
              </a:rPr>
              <a:t>Shuttle vectors can be used to express antigens or other immunogenic proteins in both bacterial and eukaryotic cells. This enables the development of vaccines that can elicit immune responses in multiple host organisms, which is advantageous for vaccine efficacy and production.</a:t>
            </a:r>
          </a:p>
          <a:p>
            <a:pPr algn="just"/>
            <a:r>
              <a:rPr lang="en-US" sz="2600" b="1" i="0" dirty="0">
                <a:effectLst/>
              </a:rPr>
              <a:t>5.</a:t>
            </a:r>
            <a:r>
              <a:rPr lang="en-US" sz="2500" b="1" dirty="0">
                <a:solidFill>
                  <a:srgbClr val="7030A0"/>
                </a:solidFill>
                <a:latin typeface="+mj-lt"/>
              </a:rPr>
              <a:t>Gene Therapy: </a:t>
            </a:r>
            <a:r>
              <a:rPr lang="en-US" sz="2600" b="0" i="0" dirty="0">
                <a:effectLst/>
              </a:rPr>
              <a:t>In gene therapy applications, shuttle vectors can be used to deliver therapeutic genes into target cells, including both bacterial and eukaryotic cells. This is particularly important for diseases that affect multiple cell types or tissues.</a:t>
            </a:r>
          </a:p>
          <a:p>
            <a:pPr algn="just"/>
            <a:r>
              <a:rPr lang="en-US" sz="2600" b="1" i="0" dirty="0">
                <a:effectLst/>
              </a:rPr>
              <a:t>6.</a:t>
            </a:r>
            <a:r>
              <a:rPr lang="en-US" sz="2500" b="1" dirty="0">
                <a:solidFill>
                  <a:srgbClr val="7030A0"/>
                </a:solidFill>
                <a:latin typeface="+mj-lt"/>
              </a:rPr>
              <a:t>Bioremediation: </a:t>
            </a:r>
            <a:r>
              <a:rPr lang="en-US" sz="2600" b="0" i="0" dirty="0">
                <a:effectLst/>
              </a:rPr>
              <a:t>Shuttle vectors can be employed to introduce genes encoding enzymes involved in biodegradation pathways into both bacterial and eukaryotic cells. This enables the development of bioremediation strategies for cleaning up environmental pollutants.</a:t>
            </a:r>
          </a:p>
        </p:txBody>
      </p:sp>
    </p:spTree>
    <p:extLst>
      <p:ext uri="{BB962C8B-B14F-4D97-AF65-F5344CB8AC3E}">
        <p14:creationId xmlns:p14="http://schemas.microsoft.com/office/powerpoint/2010/main" val="1049480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503330-3ACC-6B8C-B719-938AEB695CAE}"/>
              </a:ext>
            </a:extLst>
          </p:cNvPr>
          <p:cNvSpPr txBox="1"/>
          <p:nvPr/>
        </p:nvSpPr>
        <p:spPr>
          <a:xfrm>
            <a:off x="76200" y="0"/>
            <a:ext cx="8839200" cy="6909584"/>
          </a:xfrm>
          <a:prstGeom prst="rect">
            <a:avLst/>
          </a:prstGeom>
          <a:noFill/>
        </p:spPr>
        <p:txBody>
          <a:bodyPr wrap="square">
            <a:spAutoFit/>
          </a:bodyPr>
          <a:lstStyle/>
          <a:p>
            <a:pPr algn="ctr"/>
            <a:r>
              <a:rPr lang="en-US" sz="3500" b="1" i="0" dirty="0">
                <a:solidFill>
                  <a:schemeClr val="accent6">
                    <a:lumMod val="75000"/>
                  </a:schemeClr>
                </a:solidFill>
                <a:effectLst/>
              </a:rPr>
              <a:t>Limitations of Shuttle Vectors</a:t>
            </a:r>
          </a:p>
          <a:p>
            <a:pPr algn="just">
              <a:buFont typeface="+mj-lt"/>
              <a:buAutoNum type="arabicPeriod"/>
            </a:pPr>
            <a:r>
              <a:rPr lang="en-US" sz="2400" b="1" i="0" dirty="0">
                <a:solidFill>
                  <a:srgbClr val="7030A0"/>
                </a:solidFill>
                <a:effectLst/>
              </a:rPr>
              <a:t>Size Constraints</a:t>
            </a:r>
            <a:r>
              <a:rPr lang="en-US" sz="2400" b="0" i="0" dirty="0">
                <a:solidFill>
                  <a:srgbClr val="7030A0"/>
                </a:solidFill>
                <a:effectLst/>
              </a:rPr>
              <a:t>: </a:t>
            </a:r>
            <a:r>
              <a:rPr lang="en-US" sz="2400" b="0" i="0" dirty="0">
                <a:solidFill>
                  <a:srgbClr val="0D0D0D"/>
                </a:solidFill>
                <a:effectLst/>
              </a:rPr>
              <a:t>Shuttle vectors are typically larger than vectors designed for use in a single host organism because they must contain the necessary elements for replication and maintenance in both bacterial and eukaryotic cells. This can limit the size of the DNA insert that can be accommodated, making them less suitable for cloning large DNA fragments.</a:t>
            </a:r>
          </a:p>
          <a:p>
            <a:pPr algn="just">
              <a:buFont typeface="+mj-lt"/>
              <a:buAutoNum type="arabicPeriod"/>
            </a:pPr>
            <a:r>
              <a:rPr lang="en-US" sz="2400" b="1" dirty="0">
                <a:solidFill>
                  <a:srgbClr val="7030A0"/>
                </a:solidFill>
              </a:rPr>
              <a:t>Replication Compatibility: </a:t>
            </a:r>
            <a:r>
              <a:rPr lang="en-US" sz="2400" b="0" i="0" dirty="0">
                <a:solidFill>
                  <a:srgbClr val="0D0D0D"/>
                </a:solidFill>
                <a:effectLst/>
              </a:rPr>
              <a:t>Not all bacterial and eukaryotic replication systems are compatible. Some shuttle vectors may not replicate efficiently in certain bacterial or eukaryotic hosts due to differences in replication origins, copy number control mechanisms, or other factors. This can restrict the choice of host organisms available for experiments.</a:t>
            </a:r>
          </a:p>
          <a:p>
            <a:pPr algn="just">
              <a:buFont typeface="+mj-lt"/>
              <a:buAutoNum type="arabicPeriod"/>
            </a:pPr>
            <a:r>
              <a:rPr lang="en-US" sz="2400" b="1" dirty="0">
                <a:solidFill>
                  <a:srgbClr val="7030A0"/>
                </a:solidFill>
              </a:rPr>
              <a:t>Selective Pressure: </a:t>
            </a:r>
            <a:r>
              <a:rPr lang="en-US" sz="2400" b="0" i="0" dirty="0">
                <a:solidFill>
                  <a:srgbClr val="0D0D0D"/>
                </a:solidFill>
                <a:effectLst/>
              </a:rPr>
              <a:t>Shuttle vectors often contain antibiotic resistance genes to facilitate selection in bacterial hosts. However, the use of antibiotics may not be feasible or desirable in certain eukaryotic cell systems, limiting the utility of shuttle vectors in those contexts.</a:t>
            </a:r>
          </a:p>
        </p:txBody>
      </p:sp>
    </p:spTree>
    <p:extLst>
      <p:ext uri="{BB962C8B-B14F-4D97-AF65-F5344CB8AC3E}">
        <p14:creationId xmlns:p14="http://schemas.microsoft.com/office/powerpoint/2010/main" val="3263981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A47A44-0BCD-A6B7-F9BB-72C8DE2EF809}"/>
              </a:ext>
            </a:extLst>
          </p:cNvPr>
          <p:cNvSpPr txBox="1"/>
          <p:nvPr/>
        </p:nvSpPr>
        <p:spPr>
          <a:xfrm>
            <a:off x="228600" y="366891"/>
            <a:ext cx="8763000" cy="6186309"/>
          </a:xfrm>
          <a:prstGeom prst="rect">
            <a:avLst/>
          </a:prstGeom>
          <a:noFill/>
        </p:spPr>
        <p:txBody>
          <a:bodyPr wrap="square">
            <a:spAutoFit/>
          </a:bodyPr>
          <a:lstStyle/>
          <a:p>
            <a:pPr algn="just"/>
            <a:r>
              <a:rPr lang="en-US" sz="2200" b="1" i="0" dirty="0">
                <a:effectLst/>
              </a:rPr>
              <a:t>4.</a:t>
            </a:r>
            <a:r>
              <a:rPr lang="en-US" sz="2200" b="1" i="0" dirty="0">
                <a:solidFill>
                  <a:srgbClr val="7030A0"/>
                </a:solidFill>
                <a:effectLst/>
              </a:rPr>
              <a:t>Stability Issues</a:t>
            </a:r>
            <a:r>
              <a:rPr lang="en-US" sz="2200" b="0" i="0" dirty="0">
                <a:solidFill>
                  <a:srgbClr val="7030A0"/>
                </a:solidFill>
                <a:effectLst/>
              </a:rPr>
              <a:t>: </a:t>
            </a:r>
            <a:r>
              <a:rPr lang="en-US" sz="2200" b="0" i="0" dirty="0">
                <a:effectLst/>
              </a:rPr>
              <a:t>Shuttle vectors may exhibit instability due to differences in replication and maintenance mechanisms between bacterial and eukaryotic cells. This can result in loss of the vector or its insert during cell division, especially if selective pressure is not maintained in both host organisms.</a:t>
            </a:r>
            <a:endParaRPr lang="en-US" sz="2200" b="1" dirty="0"/>
          </a:p>
          <a:p>
            <a:pPr algn="just"/>
            <a:r>
              <a:rPr lang="en-US" sz="2200" b="1" i="0" dirty="0">
                <a:effectLst/>
              </a:rPr>
              <a:t>5.</a:t>
            </a:r>
            <a:r>
              <a:rPr lang="en-US" sz="2200" b="1" dirty="0">
                <a:solidFill>
                  <a:srgbClr val="7030A0"/>
                </a:solidFill>
              </a:rPr>
              <a:t>Expression Differences: </a:t>
            </a:r>
            <a:r>
              <a:rPr lang="en-US" sz="2200" b="0" i="0" dirty="0">
                <a:effectLst/>
              </a:rPr>
              <a:t>Regulatory elements such as promoters and enhancers may function differently in bacterial and eukaryotic cells, leading to variations in gene expression levels or patterns. This can complicate the interpretation of experimental results when using shuttle vectors to study gene function or expression.</a:t>
            </a:r>
          </a:p>
          <a:p>
            <a:pPr algn="just"/>
            <a:r>
              <a:rPr lang="en-US" sz="2200" b="1" dirty="0"/>
              <a:t>6.</a:t>
            </a:r>
            <a:r>
              <a:rPr lang="en-US" sz="2200" b="1" dirty="0">
                <a:solidFill>
                  <a:srgbClr val="7030A0"/>
                </a:solidFill>
              </a:rPr>
              <a:t>Transfer Efficiency: </a:t>
            </a:r>
            <a:r>
              <a:rPr lang="en-US" sz="2200" b="0" i="0" dirty="0">
                <a:effectLst/>
              </a:rPr>
              <a:t>The efficiency of transferring shuttle vectors between different host organisms can vary depending on factors such as transformation methods, cell compatibility, and vector design. Low transfer efficiency may limit the practicality or success of certain experiments.</a:t>
            </a:r>
          </a:p>
          <a:p>
            <a:pPr algn="just"/>
            <a:r>
              <a:rPr lang="en-US" sz="2200" b="1" i="0" dirty="0">
                <a:effectLst/>
              </a:rPr>
              <a:t>7.</a:t>
            </a:r>
            <a:r>
              <a:rPr lang="en-US" sz="2200" b="1" dirty="0">
                <a:solidFill>
                  <a:srgbClr val="7030A0"/>
                </a:solidFill>
              </a:rPr>
              <a:t>Cost and Complexity: </a:t>
            </a:r>
            <a:r>
              <a:rPr lang="en-US" sz="2200" b="0" i="0" dirty="0">
                <a:effectLst/>
              </a:rPr>
              <a:t>Shuttle vectors often require more complex design and construction compared to vectors intended for use in a single host organism. This can increase the time, effort, and cost involved in vector development and experimentation.</a:t>
            </a:r>
          </a:p>
        </p:txBody>
      </p:sp>
    </p:spTree>
    <p:extLst>
      <p:ext uri="{BB962C8B-B14F-4D97-AF65-F5344CB8AC3E}">
        <p14:creationId xmlns:p14="http://schemas.microsoft.com/office/powerpoint/2010/main" val="2783718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855</Words>
  <Application>Microsoft Office PowerPoint</Application>
  <PresentationFormat>On-screen Show (4:3)</PresentationFormat>
  <Paragraphs>37</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Sai</dc:creator>
  <cp:lastModifiedBy>Sadiqul Ahmed</cp:lastModifiedBy>
  <cp:revision>32</cp:revision>
  <dcterms:created xsi:type="dcterms:W3CDTF">2016-09-12T06:22:12Z</dcterms:created>
  <dcterms:modified xsi:type="dcterms:W3CDTF">2024-02-21T18:48:26Z</dcterms:modified>
</cp:coreProperties>
</file>