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58" r:id="rId5"/>
    <p:sldId id="259" r:id="rId6"/>
    <p:sldId id="261" r:id="rId7"/>
    <p:sldId id="262" r:id="rId8"/>
    <p:sldId id="274" r:id="rId9"/>
    <p:sldId id="263" r:id="rId10"/>
    <p:sldId id="264" r:id="rId11"/>
    <p:sldId id="265" r:id="rId12"/>
    <p:sldId id="266" r:id="rId13"/>
    <p:sldId id="267"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E8BE89C-762B-4457-9BC6-DBD92C60826C}" type="datetimeFigureOut">
              <a:rPr lang="en-US" smtClean="0"/>
              <a:pPr/>
              <a:t>3/1/2025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48FCC57C-9825-4A23-8964-1E17F3C9765E}"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8BE89C-762B-4457-9BC6-DBD92C60826C}" type="datetimeFigureOut">
              <a:rPr lang="en-US" smtClean="0"/>
              <a:pPr/>
              <a:t>3/1/2025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E8BE89C-762B-4457-9BC6-DBD92C60826C}" type="datetimeFigureOut">
              <a:rPr lang="en-US" smtClean="0"/>
              <a:pPr/>
              <a:t>3/1/2025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FCC57C-9825-4A23-8964-1E17F3C9765E}"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E8BE89C-762B-4457-9BC6-DBD92C60826C}" type="datetimeFigureOut">
              <a:rPr lang="en-US" smtClean="0"/>
              <a:pPr/>
              <a:t>3/1/2025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E8BE89C-762B-4457-9BC6-DBD92C60826C}" type="datetimeFigureOut">
              <a:rPr lang="en-US" smtClean="0"/>
              <a:pPr/>
              <a:t>3/1/2025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8BE89C-762B-4457-9BC6-DBD92C60826C}" type="datetimeFigureOut">
              <a:rPr lang="en-US" smtClean="0"/>
              <a:pPr/>
              <a:t>3/1/2025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BE89C-762B-4457-9BC6-DBD92C60826C}" type="datetimeFigureOut">
              <a:rPr lang="en-US" smtClean="0"/>
              <a:pPr/>
              <a:t>3/1/2025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E8BE89C-762B-4457-9BC6-DBD92C60826C}" type="datetimeFigureOut">
              <a:rPr lang="en-US" smtClean="0"/>
              <a:pPr/>
              <a:t>3/1/2025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E8BE89C-762B-4457-9BC6-DBD92C60826C}" type="datetimeFigureOut">
              <a:rPr lang="en-US" smtClean="0"/>
              <a:pPr/>
              <a:t>3/1/2025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48FCC57C-9825-4A23-8964-1E17F3C9765E}"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8BE89C-762B-4457-9BC6-DBD92C60826C}" type="datetimeFigureOut">
              <a:rPr lang="en-US" smtClean="0"/>
              <a:pPr/>
              <a:t>3/1/2025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8BE89C-762B-4457-9BC6-DBD92C60826C}" type="datetimeFigureOut">
              <a:rPr lang="en-US" smtClean="0"/>
              <a:pPr/>
              <a:t>3/1/2025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8FCC57C-9825-4A23-8964-1E17F3C9765E}"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E8BE89C-762B-4457-9BC6-DBD92C60826C}" type="datetimeFigureOut">
              <a:rPr lang="en-US" smtClean="0"/>
              <a:pPr/>
              <a:t>3/1/2025</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8FCC57C-9825-4A23-8964-1E17F3C9765E}"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00" y="928670"/>
            <a:ext cx="6929486" cy="1643074"/>
          </a:xfrm>
        </p:spPr>
        <p:txBody>
          <a:bodyPr>
            <a:normAutofit/>
          </a:bodyPr>
          <a:lstStyle/>
          <a:p>
            <a:r>
              <a:rPr lang="en-IN" sz="8800" dirty="0" err="1" smtClean="0"/>
              <a:t>Ascomycotina</a:t>
            </a:r>
            <a:endParaRPr lang="en-IN" sz="8800" dirty="0"/>
          </a:p>
        </p:txBody>
      </p:sp>
      <p:sp>
        <p:nvSpPr>
          <p:cNvPr id="3" name="Subtitle 2"/>
          <p:cNvSpPr>
            <a:spLocks noGrp="1"/>
          </p:cNvSpPr>
          <p:nvPr>
            <p:ph type="subTitle" idx="1"/>
          </p:nvPr>
        </p:nvSpPr>
        <p:spPr>
          <a:xfrm>
            <a:off x="5500694" y="5500702"/>
            <a:ext cx="2714644" cy="785818"/>
          </a:xfrm>
        </p:spPr>
        <p:txBody>
          <a:bodyPr>
            <a:normAutofit/>
          </a:bodyPr>
          <a:lstStyle/>
          <a:p>
            <a:pPr marL="514350" indent="-514350" algn="just"/>
            <a:r>
              <a:rPr lang="en-IN" dirty="0" smtClean="0">
                <a:solidFill>
                  <a:schemeClr val="tx1"/>
                </a:solidFill>
              </a:rPr>
              <a:t>By </a:t>
            </a:r>
            <a:r>
              <a:rPr lang="en-IN" dirty="0" err="1" smtClean="0">
                <a:solidFill>
                  <a:schemeClr val="tx1"/>
                </a:solidFill>
              </a:rPr>
              <a:t>Prabhali</a:t>
            </a:r>
            <a:r>
              <a:rPr lang="en-IN" dirty="0" smtClean="0">
                <a:solidFill>
                  <a:schemeClr val="tx1"/>
                </a:solidFill>
              </a:rPr>
              <a:t> </a:t>
            </a:r>
            <a:r>
              <a:rPr lang="en-IN" dirty="0" err="1" smtClean="0">
                <a:solidFill>
                  <a:schemeClr val="tx1"/>
                </a:solidFill>
              </a:rPr>
              <a:t>Doley</a:t>
            </a:r>
            <a:endParaRPr lang="en-IN"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714380"/>
          </a:xfrm>
        </p:spPr>
        <p:txBody>
          <a:bodyPr>
            <a:normAutofit fontScale="90000"/>
          </a:bodyPr>
          <a:lstStyle/>
          <a:p>
            <a:r>
              <a:rPr lang="en-IN" dirty="0" err="1" smtClean="0"/>
              <a:t>Ascomycotina</a:t>
            </a:r>
            <a:endParaRPr lang="en-IN" dirty="0"/>
          </a:p>
        </p:txBody>
      </p:sp>
      <p:sp>
        <p:nvSpPr>
          <p:cNvPr id="3" name="Content Placeholder 2"/>
          <p:cNvSpPr>
            <a:spLocks noGrp="1"/>
          </p:cNvSpPr>
          <p:nvPr>
            <p:ph idx="1"/>
          </p:nvPr>
        </p:nvSpPr>
        <p:spPr>
          <a:xfrm>
            <a:off x="457200" y="1285860"/>
            <a:ext cx="8229600" cy="5038740"/>
          </a:xfrm>
        </p:spPr>
        <p:txBody>
          <a:bodyPr>
            <a:normAutofit lnSpcReduction="10000"/>
          </a:bodyPr>
          <a:lstStyle/>
          <a:p>
            <a:pPr algn="just">
              <a:buNone/>
            </a:pPr>
            <a:r>
              <a:rPr lang="en-IN" b="1" dirty="0" err="1" smtClean="0"/>
              <a:t>Diagonostic</a:t>
            </a:r>
            <a:r>
              <a:rPr lang="en-IN" b="1" dirty="0" smtClean="0"/>
              <a:t> features:</a:t>
            </a:r>
          </a:p>
          <a:p>
            <a:pPr marL="514350" indent="-514350" algn="just">
              <a:buFont typeface="+mj-lt"/>
              <a:buAutoNum type="arabicPeriod"/>
            </a:pPr>
            <a:r>
              <a:rPr lang="en-IN" dirty="0" err="1" smtClean="0"/>
              <a:t>Thallus</a:t>
            </a:r>
            <a:r>
              <a:rPr lang="en-IN" dirty="0" smtClean="0"/>
              <a:t> </a:t>
            </a:r>
            <a:r>
              <a:rPr lang="en-IN" dirty="0" err="1" smtClean="0"/>
              <a:t>wel</a:t>
            </a:r>
            <a:r>
              <a:rPr lang="en-IN" dirty="0" smtClean="0"/>
              <a:t> developed, branched, </a:t>
            </a:r>
            <a:r>
              <a:rPr lang="en-IN" dirty="0" err="1" smtClean="0"/>
              <a:t>septate</a:t>
            </a:r>
            <a:r>
              <a:rPr lang="en-IN" dirty="0" smtClean="0"/>
              <a:t> mycelium (except yeast).</a:t>
            </a:r>
          </a:p>
          <a:p>
            <a:pPr marL="514350" indent="-514350" algn="just">
              <a:buFont typeface="+mj-lt"/>
              <a:buAutoNum type="arabicPeriod"/>
            </a:pPr>
            <a:r>
              <a:rPr lang="en-IN" dirty="0" smtClean="0"/>
              <a:t>Complete absence of motile phase.</a:t>
            </a:r>
          </a:p>
          <a:p>
            <a:pPr marL="514350" indent="-514350" algn="just">
              <a:buFont typeface="+mj-lt"/>
              <a:buAutoNum type="arabicPeriod"/>
            </a:pPr>
            <a:r>
              <a:rPr lang="en-IN" dirty="0" smtClean="0"/>
              <a:t>Sexual reproduction generally occurs by non-motile conidia and conidiophores.</a:t>
            </a:r>
          </a:p>
          <a:p>
            <a:pPr marL="514350" indent="-514350" algn="just">
              <a:buFont typeface="+mj-lt"/>
              <a:buAutoNum type="arabicPeriod"/>
            </a:pPr>
            <a:r>
              <a:rPr lang="en-IN" dirty="0" smtClean="0"/>
              <a:t>Production of sac-like structure called </a:t>
            </a:r>
            <a:r>
              <a:rPr lang="en-IN" dirty="0" err="1" smtClean="0"/>
              <a:t>ascus</a:t>
            </a:r>
            <a:r>
              <a:rPr lang="en-IN" dirty="0" smtClean="0"/>
              <a:t> (</a:t>
            </a:r>
            <a:r>
              <a:rPr lang="en-IN" dirty="0" err="1" smtClean="0"/>
              <a:t>Asci</a:t>
            </a:r>
            <a:r>
              <a:rPr lang="en-IN" dirty="0" smtClean="0"/>
              <a:t>) with definite number of </a:t>
            </a:r>
            <a:r>
              <a:rPr lang="en-IN" dirty="0" err="1" smtClean="0"/>
              <a:t>ascospores</a:t>
            </a:r>
            <a:r>
              <a:rPr lang="en-IN" dirty="0" smtClean="0"/>
              <a:t>.</a:t>
            </a:r>
          </a:p>
          <a:p>
            <a:pPr marL="514350" indent="-514350" algn="just">
              <a:buFont typeface="+mj-lt"/>
              <a:buAutoNum type="arabicPeriod"/>
            </a:pPr>
            <a:r>
              <a:rPr lang="en-IN" dirty="0" err="1" smtClean="0"/>
              <a:t>Plasmogamy</a:t>
            </a:r>
            <a:r>
              <a:rPr lang="en-IN" dirty="0" smtClean="0"/>
              <a:t> is not immediately followed by </a:t>
            </a:r>
            <a:r>
              <a:rPr lang="en-IN" dirty="0" err="1" smtClean="0"/>
              <a:t>karyogamy</a:t>
            </a:r>
            <a:r>
              <a:rPr lang="en-IN" dirty="0" smtClean="0"/>
              <a:t>.</a:t>
            </a:r>
          </a:p>
          <a:p>
            <a:pPr marL="514350" indent="-514350" algn="just">
              <a:buFont typeface="+mj-lt"/>
              <a:buAutoNum type="arabicPeriod"/>
            </a:pPr>
            <a:r>
              <a:rPr lang="en-IN" dirty="0" smtClean="0"/>
              <a:t>Production of definite fruiting bodies, the </a:t>
            </a:r>
            <a:r>
              <a:rPr lang="en-IN" dirty="0" err="1" smtClean="0"/>
              <a:t>ascocarps</a:t>
            </a:r>
            <a:r>
              <a:rPr lang="en-IN" dirty="0" smtClean="0"/>
              <a:t>, in most of the species.</a:t>
            </a:r>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14290"/>
            <a:ext cx="6615130" cy="357190"/>
          </a:xfrm>
        </p:spPr>
        <p:txBody>
          <a:bodyPr>
            <a:normAutofit fontScale="90000"/>
          </a:bodyPr>
          <a:lstStyle/>
          <a:p>
            <a:r>
              <a:rPr lang="en-IN" sz="3200" b="1" dirty="0" smtClean="0"/>
              <a:t>General characters of </a:t>
            </a:r>
            <a:r>
              <a:rPr lang="en-IN" sz="3200" b="1" dirty="0" err="1" smtClean="0"/>
              <a:t>Ascomycotina</a:t>
            </a:r>
            <a:endParaRPr lang="en-IN" sz="3200" b="1" dirty="0"/>
          </a:p>
        </p:txBody>
      </p:sp>
      <p:sp>
        <p:nvSpPr>
          <p:cNvPr id="3" name="Content Placeholder 2"/>
          <p:cNvSpPr>
            <a:spLocks noGrp="1"/>
          </p:cNvSpPr>
          <p:nvPr>
            <p:ph idx="1"/>
          </p:nvPr>
        </p:nvSpPr>
        <p:spPr>
          <a:xfrm>
            <a:off x="142844" y="785794"/>
            <a:ext cx="8543956" cy="5340369"/>
          </a:xfrm>
        </p:spPr>
        <p:txBody>
          <a:bodyPr>
            <a:normAutofit fontScale="85000" lnSpcReduction="20000"/>
          </a:bodyPr>
          <a:lstStyle/>
          <a:p>
            <a:pPr algn="just"/>
            <a:r>
              <a:rPr lang="en-IN" b="1" dirty="0" smtClean="0"/>
              <a:t>Occurrence:</a:t>
            </a:r>
          </a:p>
          <a:p>
            <a:pPr algn="just">
              <a:buNone/>
            </a:pPr>
            <a:r>
              <a:rPr lang="en-IN" dirty="0" smtClean="0"/>
              <a:t>	It includes about 2500-3500 species. Most of them are terrestrial and occur as saprophyte or as parasite. Majority of them are </a:t>
            </a:r>
            <a:r>
              <a:rPr lang="en-IN" dirty="0" err="1" smtClean="0"/>
              <a:t>coprophilous</a:t>
            </a:r>
            <a:r>
              <a:rPr lang="en-IN" dirty="0" smtClean="0"/>
              <a:t> fungi.</a:t>
            </a:r>
          </a:p>
          <a:p>
            <a:pPr algn="just"/>
            <a:r>
              <a:rPr lang="en-IN" b="1" dirty="0" smtClean="0"/>
              <a:t>Vegetative Structure:</a:t>
            </a:r>
          </a:p>
          <a:p>
            <a:pPr algn="just">
              <a:buNone/>
            </a:pPr>
            <a:r>
              <a:rPr lang="en-IN" dirty="0"/>
              <a:t>	</a:t>
            </a:r>
            <a:r>
              <a:rPr lang="en-IN" dirty="0" smtClean="0"/>
              <a:t>The mycelium is well developed and branched (except in Yeast). The </a:t>
            </a:r>
            <a:r>
              <a:rPr lang="en-IN" dirty="0" err="1" smtClean="0"/>
              <a:t>hyphae</a:t>
            </a:r>
            <a:r>
              <a:rPr lang="en-IN" dirty="0" smtClean="0"/>
              <a:t> are </a:t>
            </a:r>
            <a:r>
              <a:rPr lang="en-IN" dirty="0" err="1" smtClean="0"/>
              <a:t>septate</a:t>
            </a:r>
            <a:r>
              <a:rPr lang="en-IN" dirty="0" smtClean="0"/>
              <a:t> and </a:t>
            </a:r>
            <a:r>
              <a:rPr lang="en-IN" dirty="0" err="1" smtClean="0"/>
              <a:t>multiellular</a:t>
            </a:r>
            <a:r>
              <a:rPr lang="en-IN" dirty="0" smtClean="0"/>
              <a:t>. Septa are characterised by presence of a minute central pore through which protoplasmic strands pass from one cell to another. The nuclei also migrate from one cell to another through </a:t>
            </a:r>
            <a:r>
              <a:rPr lang="en-IN" dirty="0" err="1" smtClean="0"/>
              <a:t>septal</a:t>
            </a:r>
            <a:r>
              <a:rPr lang="en-IN" dirty="0" smtClean="0"/>
              <a:t> pores. Each cell is </a:t>
            </a:r>
            <a:r>
              <a:rPr lang="en-IN" dirty="0" err="1" smtClean="0"/>
              <a:t>uninucleate</a:t>
            </a:r>
            <a:r>
              <a:rPr lang="en-IN" dirty="0" smtClean="0"/>
              <a:t> or multinucleate. The nuclei may be </a:t>
            </a:r>
            <a:r>
              <a:rPr lang="en-IN" dirty="0" err="1" smtClean="0"/>
              <a:t>homokaryotic</a:t>
            </a:r>
            <a:r>
              <a:rPr lang="en-IN" dirty="0" smtClean="0"/>
              <a:t> or </a:t>
            </a:r>
            <a:r>
              <a:rPr lang="en-IN" dirty="0" err="1" smtClean="0"/>
              <a:t>heterokayotic</a:t>
            </a:r>
            <a:r>
              <a:rPr lang="en-IN" dirty="0" smtClean="0"/>
              <a:t>. The cell walls of </a:t>
            </a:r>
            <a:r>
              <a:rPr lang="en-IN" dirty="0" err="1" smtClean="0"/>
              <a:t>hyphae</a:t>
            </a:r>
            <a:r>
              <a:rPr lang="en-IN" dirty="0" smtClean="0"/>
              <a:t> are made up of chitin.</a:t>
            </a:r>
          </a:p>
          <a:p>
            <a:pPr algn="just">
              <a:buNone/>
            </a:pPr>
            <a:r>
              <a:rPr lang="en-IN" dirty="0" smtClean="0"/>
              <a:t>		The Mycelium of parasitic species usually grows </a:t>
            </a:r>
            <a:r>
              <a:rPr lang="en-IN" dirty="0" err="1" smtClean="0"/>
              <a:t>intercellularly</a:t>
            </a:r>
            <a:r>
              <a:rPr lang="en-IN" dirty="0" smtClean="0"/>
              <a:t> but produces intracellular </a:t>
            </a:r>
            <a:r>
              <a:rPr lang="en-IN" dirty="0" err="1" smtClean="0"/>
              <a:t>haustoria</a:t>
            </a:r>
            <a:r>
              <a:rPr lang="en-IN" dirty="0" smtClean="0"/>
              <a:t>. The mycelium in fruiting bodies is well organised to form </a:t>
            </a:r>
            <a:r>
              <a:rPr lang="en-IN" dirty="0" err="1" smtClean="0"/>
              <a:t>prosenchyma</a:t>
            </a:r>
            <a:r>
              <a:rPr lang="en-IN" dirty="0" smtClean="0"/>
              <a:t> or </a:t>
            </a:r>
            <a:r>
              <a:rPr lang="en-IN" dirty="0" err="1" smtClean="0"/>
              <a:t>pseudoparenchyma</a:t>
            </a:r>
            <a:r>
              <a:rPr lang="en-IN" dirty="0" smtClean="0"/>
              <a:t> in some cases the </a:t>
            </a:r>
            <a:r>
              <a:rPr lang="en-IN" dirty="0" err="1" smtClean="0"/>
              <a:t>hyphal</a:t>
            </a:r>
            <a:r>
              <a:rPr lang="en-IN" dirty="0" smtClean="0"/>
              <a:t> masses aggregate to form </a:t>
            </a:r>
            <a:r>
              <a:rPr lang="en-IN" dirty="0" err="1" smtClean="0"/>
              <a:t>sclerotium</a:t>
            </a:r>
            <a:r>
              <a:rPr lang="en-IN" dirty="0" smtClean="0"/>
              <a:t> or </a:t>
            </a:r>
            <a:r>
              <a:rPr lang="en-IN" dirty="0" err="1" smtClean="0"/>
              <a:t>stromata</a:t>
            </a:r>
            <a:r>
              <a:rPr lang="en-IN" dirty="0" smtClean="0"/>
              <a:t> or </a:t>
            </a:r>
            <a:r>
              <a:rPr lang="en-IN" dirty="0" err="1" smtClean="0"/>
              <a:t>stroma</a:t>
            </a:r>
            <a:r>
              <a:rPr lang="en-IN" dirty="0" smtClean="0"/>
              <a:t>.</a:t>
            </a:r>
          </a:p>
          <a:p>
            <a:pPr algn="just">
              <a:buNone/>
            </a:pPr>
            <a:r>
              <a:rPr lang="en-IN" dirty="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715436" cy="6286544"/>
          </a:xfrm>
        </p:spPr>
        <p:txBody>
          <a:bodyPr>
            <a:normAutofit fontScale="77500" lnSpcReduction="20000"/>
          </a:bodyPr>
          <a:lstStyle/>
          <a:p>
            <a:pPr algn="just"/>
            <a:r>
              <a:rPr lang="en-IN" b="1" dirty="0" smtClean="0"/>
              <a:t>Asexual Reproduction:</a:t>
            </a:r>
          </a:p>
          <a:p>
            <a:pPr algn="just">
              <a:buNone/>
            </a:pPr>
            <a:r>
              <a:rPr lang="en-IN" dirty="0"/>
              <a:t>	</a:t>
            </a:r>
            <a:r>
              <a:rPr lang="en-IN" dirty="0" smtClean="0"/>
              <a:t>It occurs by-</a:t>
            </a:r>
          </a:p>
          <a:p>
            <a:pPr marL="514350" indent="-514350" algn="just">
              <a:buAutoNum type="arabicPeriod"/>
            </a:pPr>
            <a:r>
              <a:rPr lang="en-IN" b="1" dirty="0" smtClean="0"/>
              <a:t>Fragmentation</a:t>
            </a:r>
          </a:p>
          <a:p>
            <a:pPr marL="514350" indent="-514350" algn="just">
              <a:buAutoNum type="arabicPeriod"/>
            </a:pPr>
            <a:r>
              <a:rPr lang="en-IN" b="1" dirty="0" smtClean="0"/>
              <a:t>Fission</a:t>
            </a:r>
          </a:p>
          <a:p>
            <a:pPr marL="514350" indent="-514350" algn="just">
              <a:buAutoNum type="arabicPeriod"/>
            </a:pPr>
            <a:r>
              <a:rPr lang="en-IN" b="1" dirty="0" smtClean="0"/>
              <a:t>Budding</a:t>
            </a:r>
          </a:p>
          <a:p>
            <a:pPr marL="514350" indent="-514350" algn="just">
              <a:buAutoNum type="arabicPeriod"/>
            </a:pPr>
            <a:r>
              <a:rPr lang="en-IN" b="1" dirty="0" err="1" smtClean="0"/>
              <a:t>Oidia</a:t>
            </a:r>
            <a:endParaRPr lang="en-IN" b="1" dirty="0" smtClean="0"/>
          </a:p>
          <a:p>
            <a:pPr marL="514350" indent="-514350" algn="just">
              <a:buAutoNum type="arabicPeriod"/>
            </a:pPr>
            <a:r>
              <a:rPr lang="en-IN" b="1" dirty="0" err="1" smtClean="0"/>
              <a:t>Chlamydospores</a:t>
            </a:r>
            <a:endParaRPr lang="en-IN" b="1" dirty="0" smtClean="0"/>
          </a:p>
          <a:p>
            <a:pPr marL="514350" indent="-514350" algn="just">
              <a:buAutoNum type="arabicPeriod"/>
            </a:pPr>
            <a:r>
              <a:rPr lang="en-IN" b="1" dirty="0" smtClean="0"/>
              <a:t>Conidia formation</a:t>
            </a:r>
          </a:p>
          <a:p>
            <a:pPr marL="514350" indent="-514350" algn="just">
              <a:buNone/>
            </a:pPr>
            <a:r>
              <a:rPr lang="en-IN" dirty="0" smtClean="0"/>
              <a:t>	Conidia formation is the common method of asexual reproduction. The conidia are non-motile exogenous spores produced singly or in chains from the terminal and of special </a:t>
            </a:r>
            <a:r>
              <a:rPr lang="en-IN" dirty="0" err="1" smtClean="0"/>
              <a:t>hyphae</a:t>
            </a:r>
            <a:r>
              <a:rPr lang="en-IN" dirty="0" smtClean="0"/>
              <a:t> called conidiophores. The conidiophores may be unicellular or </a:t>
            </a:r>
            <a:r>
              <a:rPr lang="en-IN" dirty="0" err="1" smtClean="0"/>
              <a:t>multicellular</a:t>
            </a:r>
            <a:r>
              <a:rPr lang="en-IN" dirty="0" smtClean="0"/>
              <a:t>, </a:t>
            </a:r>
            <a:r>
              <a:rPr lang="en-IN" dirty="0" err="1" smtClean="0"/>
              <a:t>unbranched</a:t>
            </a:r>
            <a:r>
              <a:rPr lang="en-IN" dirty="0" smtClean="0"/>
              <a:t> or branched. If born successively in chains the conidia may arise acrogenously (youngest on the top) or </a:t>
            </a:r>
            <a:r>
              <a:rPr lang="en-IN" dirty="0" err="1" smtClean="0"/>
              <a:t>basigenously</a:t>
            </a:r>
            <a:r>
              <a:rPr lang="en-IN" dirty="0" smtClean="0"/>
              <a:t> (oldest on the top).</a:t>
            </a:r>
          </a:p>
          <a:p>
            <a:pPr marL="514350" indent="-514350" algn="just">
              <a:buNone/>
            </a:pPr>
            <a:r>
              <a:rPr lang="en-IN" dirty="0"/>
              <a:t>	</a:t>
            </a:r>
            <a:r>
              <a:rPr lang="en-IN" dirty="0" smtClean="0"/>
              <a:t>	The conidiophores may arise singly scattered over the general surface of mycelium or arise on special fruiting bodies. There are four main types of fruiting bodies which enclose conidiophores and conidia-</a:t>
            </a:r>
          </a:p>
          <a:p>
            <a:pPr marL="514350" indent="-514350" algn="just">
              <a:buAutoNum type="arabicPeriod"/>
            </a:pPr>
            <a:r>
              <a:rPr lang="en-IN" b="1" dirty="0" err="1" smtClean="0"/>
              <a:t>Synnema</a:t>
            </a:r>
            <a:r>
              <a:rPr lang="en-IN" b="1" dirty="0" smtClean="0"/>
              <a:t> (</a:t>
            </a:r>
            <a:r>
              <a:rPr lang="en-IN" b="1" dirty="0" err="1" smtClean="0"/>
              <a:t>Synemata</a:t>
            </a:r>
            <a:r>
              <a:rPr lang="en-IN" b="1" dirty="0" smtClean="0"/>
              <a:t>): </a:t>
            </a:r>
            <a:r>
              <a:rPr lang="en-IN" dirty="0" smtClean="0"/>
              <a:t>The conidiophores arise in very close packets in such a way that their greater part is fused in length, e.g., </a:t>
            </a:r>
            <a:r>
              <a:rPr lang="en-IN" dirty="0" err="1" smtClean="0"/>
              <a:t>Ceratocystis</a:t>
            </a:r>
            <a:r>
              <a:rPr lang="en-IN" dirty="0" smtClean="0"/>
              <a:t> </a:t>
            </a:r>
            <a:r>
              <a:rPr lang="en-IN" dirty="0" err="1" smtClean="0"/>
              <a:t>ulmi</a:t>
            </a:r>
            <a:endParaRPr lang="en-IN" dirty="0" smtClean="0"/>
          </a:p>
          <a:p>
            <a:pPr marL="514350" indent="-514350" algn="just">
              <a:buAutoNum type="arabicPeriod"/>
            </a:pPr>
            <a:r>
              <a:rPr lang="en-IN" b="1" dirty="0" err="1" smtClean="0"/>
              <a:t>Acervuls</a:t>
            </a:r>
            <a:r>
              <a:rPr lang="en-IN" b="1" dirty="0" smtClean="0"/>
              <a:t> (</a:t>
            </a:r>
            <a:r>
              <a:rPr lang="en-IN" b="1" dirty="0" err="1" smtClean="0"/>
              <a:t>Acervuli</a:t>
            </a:r>
            <a:r>
              <a:rPr lang="en-IN" b="1" dirty="0" smtClean="0"/>
              <a:t>): </a:t>
            </a:r>
            <a:r>
              <a:rPr lang="en-IN" dirty="0" smtClean="0"/>
              <a:t>The conidiophores remain clustered in a saucer or barrel shaped </a:t>
            </a:r>
            <a:r>
              <a:rPr lang="en-IN" dirty="0" err="1" smtClean="0"/>
              <a:t>stromatic</a:t>
            </a:r>
            <a:r>
              <a:rPr lang="en-IN" dirty="0" smtClean="0"/>
              <a:t> mass of fructification. These are usually found in parasitic fungi.</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5840435"/>
          </a:xfrm>
        </p:spPr>
        <p:txBody>
          <a:bodyPr>
            <a:normAutofit/>
          </a:bodyPr>
          <a:lstStyle/>
          <a:p>
            <a:pPr algn="just">
              <a:buNone/>
            </a:pPr>
            <a:r>
              <a:rPr lang="en-IN" smtClean="0"/>
              <a:t>3. </a:t>
            </a:r>
            <a:r>
              <a:rPr lang="en-IN" b="1" smtClean="0"/>
              <a:t>Sporodochium</a:t>
            </a:r>
            <a:r>
              <a:rPr lang="en-IN" b="1" dirty="0" smtClean="0"/>
              <a:t> (pl. </a:t>
            </a:r>
            <a:r>
              <a:rPr lang="en-IN" b="1" dirty="0" err="1" smtClean="0"/>
              <a:t>sporodochia</a:t>
            </a:r>
            <a:r>
              <a:rPr lang="en-IN" b="1" dirty="0" smtClean="0"/>
              <a:t>): </a:t>
            </a:r>
            <a:r>
              <a:rPr lang="en-IN" dirty="0" smtClean="0"/>
              <a:t>It is a </a:t>
            </a:r>
            <a:r>
              <a:rPr lang="en-IN" dirty="0" err="1" smtClean="0"/>
              <a:t>hemisperical</a:t>
            </a:r>
            <a:r>
              <a:rPr lang="en-IN" dirty="0" smtClean="0"/>
              <a:t> or barrel shaped fruiting body with  the lower portion of cushioned </a:t>
            </a:r>
            <a:r>
              <a:rPr lang="en-IN" dirty="0" err="1" smtClean="0"/>
              <a:t>stroma</a:t>
            </a:r>
            <a:r>
              <a:rPr lang="en-IN" dirty="0" smtClean="0"/>
              <a:t> like mass of </a:t>
            </a:r>
            <a:r>
              <a:rPr lang="en-IN" dirty="0" err="1" smtClean="0"/>
              <a:t>hyphae</a:t>
            </a:r>
            <a:r>
              <a:rPr lang="en-IN" dirty="0" smtClean="0"/>
              <a:t>. The conidiophores arise from the floor surface.</a:t>
            </a:r>
          </a:p>
          <a:p>
            <a:pPr algn="just">
              <a:buNone/>
            </a:pPr>
            <a:r>
              <a:rPr lang="en-IN" dirty="0" smtClean="0"/>
              <a:t>4. </a:t>
            </a:r>
            <a:r>
              <a:rPr lang="en-IN" b="1" dirty="0" err="1" smtClean="0"/>
              <a:t>Pycnidum</a:t>
            </a:r>
            <a:r>
              <a:rPr lang="en-IN" b="1" dirty="0" smtClean="0"/>
              <a:t> (pl. </a:t>
            </a:r>
            <a:r>
              <a:rPr lang="en-IN" b="1" dirty="0" err="1" smtClean="0"/>
              <a:t>pycnidia</a:t>
            </a:r>
            <a:r>
              <a:rPr lang="en-IN" b="1" dirty="0" smtClean="0"/>
              <a:t>): </a:t>
            </a:r>
            <a:r>
              <a:rPr lang="en-IN" dirty="0" smtClean="0"/>
              <a:t>it is a flask-shaped body with an opening called </a:t>
            </a:r>
            <a:r>
              <a:rPr lang="en-IN" dirty="0" err="1" smtClean="0"/>
              <a:t>ostiole</a:t>
            </a:r>
            <a:r>
              <a:rPr lang="en-IN" dirty="0" smtClean="0"/>
              <a:t>. The conidiophores arise from the inner lining of </a:t>
            </a:r>
            <a:r>
              <a:rPr lang="en-IN" dirty="0" err="1" smtClean="0"/>
              <a:t>pycnidium</a:t>
            </a:r>
            <a:r>
              <a:rPr lang="en-IN" dirty="0" smtClean="0"/>
              <a:t>. The conidia are called </a:t>
            </a:r>
            <a:r>
              <a:rPr lang="en-IN" dirty="0" err="1" smtClean="0"/>
              <a:t>pycnidiospores</a:t>
            </a:r>
            <a:r>
              <a:rPr lang="en-IN" dirty="0" smtClean="0"/>
              <a:t>. The conidia are disseminated by air of any other means and germinate by giving out germ tubes. </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uctification ascomycetes.jpeg"/>
          <p:cNvPicPr>
            <a:picLocks noGrp="1" noChangeAspect="1"/>
          </p:cNvPicPr>
          <p:nvPr>
            <p:ph idx="1"/>
          </p:nvPr>
        </p:nvPicPr>
        <p:blipFill>
          <a:blip r:embed="rId2"/>
          <a:srcRect l="11170" t="18467" r="11104" b="12531"/>
          <a:stretch>
            <a:fillRect/>
          </a:stretch>
        </p:blipFill>
        <p:spPr>
          <a:xfrm>
            <a:off x="1857356" y="214290"/>
            <a:ext cx="5311026" cy="628652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53210"/>
          </a:xfrm>
        </p:spPr>
        <p:txBody>
          <a:bodyPr>
            <a:normAutofit fontScale="90000"/>
          </a:bodyPr>
          <a:lstStyle/>
          <a:p>
            <a:r>
              <a:rPr lang="en-IN" dirty="0" smtClean="0"/>
              <a:t/>
            </a:r>
            <a:br>
              <a:rPr lang="en-IN" dirty="0" smtClean="0"/>
            </a:br>
            <a:r>
              <a:rPr lang="en-IN" sz="2700" dirty="0" smtClean="0"/>
              <a:t>Sexual reproduction in </a:t>
            </a:r>
            <a:r>
              <a:rPr lang="en-IN" sz="2700" dirty="0" err="1" smtClean="0"/>
              <a:t>Ascomycotina</a:t>
            </a:r>
            <a:r>
              <a:rPr lang="en-IN" sz="2700" dirty="0" smtClean="0"/>
              <a:t> (Development of </a:t>
            </a:r>
            <a:r>
              <a:rPr lang="en-IN" sz="2700" dirty="0" err="1" smtClean="0"/>
              <a:t>ascus</a:t>
            </a:r>
            <a:r>
              <a:rPr lang="en-IN" sz="2700" dirty="0" smtClean="0"/>
              <a:t> and </a:t>
            </a:r>
            <a:r>
              <a:rPr lang="en-IN" sz="2700" dirty="0" err="1" smtClean="0"/>
              <a:t>ascospores</a:t>
            </a:r>
            <a:r>
              <a:rPr lang="en-IN" sz="2700" dirty="0" smtClean="0"/>
              <a:t>):</a:t>
            </a:r>
            <a:endParaRPr lang="en-IN" sz="2700" dirty="0"/>
          </a:p>
        </p:txBody>
      </p:sp>
      <p:sp>
        <p:nvSpPr>
          <p:cNvPr id="3" name="Content Placeholder 2"/>
          <p:cNvSpPr>
            <a:spLocks noGrp="1"/>
          </p:cNvSpPr>
          <p:nvPr>
            <p:ph idx="1"/>
          </p:nvPr>
        </p:nvSpPr>
        <p:spPr>
          <a:xfrm>
            <a:off x="457200" y="1428736"/>
            <a:ext cx="8229600" cy="4895864"/>
          </a:xfrm>
        </p:spPr>
        <p:txBody>
          <a:bodyPr/>
          <a:lstStyle/>
          <a:p>
            <a:pPr algn="just">
              <a:buNone/>
            </a:pPr>
            <a:r>
              <a:rPr lang="en-IN" dirty="0" smtClean="0"/>
              <a:t>Phases:</a:t>
            </a:r>
          </a:p>
          <a:p>
            <a:pPr lvl="0" algn="just"/>
            <a:r>
              <a:rPr lang="en-IN" b="1" dirty="0" err="1" smtClean="0"/>
              <a:t>Plasmogamy</a:t>
            </a:r>
            <a:r>
              <a:rPr lang="en-IN" dirty="0" smtClean="0"/>
              <a:t>: it is the fusion of two protoplasts which brings the two compatible nuclei close together in a single cell. The resulting cell becomes </a:t>
            </a:r>
            <a:r>
              <a:rPr lang="en-IN" dirty="0" err="1" smtClean="0"/>
              <a:t>dikaryon</a:t>
            </a:r>
            <a:r>
              <a:rPr lang="en-IN" dirty="0" smtClean="0"/>
              <a:t>. The phenomenon is termed as </a:t>
            </a:r>
            <a:r>
              <a:rPr lang="en-IN" dirty="0" err="1" smtClean="0"/>
              <a:t>dikaryotization</a:t>
            </a:r>
            <a:r>
              <a:rPr lang="en-IN" dirty="0" smtClean="0"/>
              <a:t>.</a:t>
            </a:r>
          </a:p>
          <a:p>
            <a:pPr lvl="0" algn="just"/>
            <a:r>
              <a:rPr lang="en-IN" b="1" dirty="0" err="1" smtClean="0"/>
              <a:t>Karyogamy</a:t>
            </a:r>
            <a:r>
              <a:rPr lang="en-IN" dirty="0" smtClean="0"/>
              <a:t>: it is the fusion of two compatible nuclei brought together as a result of </a:t>
            </a:r>
            <a:r>
              <a:rPr lang="en-IN" dirty="0" err="1" smtClean="0"/>
              <a:t>plasmogamy</a:t>
            </a:r>
            <a:r>
              <a:rPr lang="en-IN" dirty="0" smtClean="0"/>
              <a:t>. The resulting diploid nucleus is called </a:t>
            </a:r>
            <a:r>
              <a:rPr lang="en-IN" dirty="0" err="1" smtClean="0"/>
              <a:t>synkaryon</a:t>
            </a:r>
            <a:r>
              <a:rPr lang="en-IN" dirty="0" smtClean="0"/>
              <a:t>.</a:t>
            </a:r>
          </a:p>
          <a:p>
            <a:pPr lvl="0" algn="just"/>
            <a:r>
              <a:rPr lang="en-IN" b="1" dirty="0" smtClean="0"/>
              <a:t>Meiosis</a:t>
            </a:r>
            <a:r>
              <a:rPr lang="en-IN" dirty="0" smtClean="0"/>
              <a:t>: The diploid nucleus divides by meiosis resulting in the formation of haploid nucleus. Usually meiosis occurs immediately after </a:t>
            </a:r>
            <a:r>
              <a:rPr lang="en-IN" dirty="0" err="1" smtClean="0"/>
              <a:t>karyogamy</a:t>
            </a:r>
            <a:r>
              <a:rPr lang="en-IN" dirty="0" smtClean="0"/>
              <a:t>. </a:t>
            </a:r>
          </a:p>
          <a:p>
            <a:pPr algn="just">
              <a:buNone/>
            </a:pP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asmogamy.jpg"/>
          <p:cNvPicPr>
            <a:picLocks noGrp="1" noChangeAspect="1"/>
          </p:cNvPicPr>
          <p:nvPr>
            <p:ph idx="1"/>
          </p:nvPr>
        </p:nvPicPr>
        <p:blipFill>
          <a:blip r:embed="rId2"/>
          <a:stretch>
            <a:fillRect/>
          </a:stretch>
        </p:blipFill>
        <p:spPr>
          <a:xfrm>
            <a:off x="857224" y="714356"/>
            <a:ext cx="7480326" cy="5610244"/>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510334"/>
          </a:xfrm>
        </p:spPr>
        <p:txBody>
          <a:bodyPr>
            <a:normAutofit/>
          </a:bodyPr>
          <a:lstStyle/>
          <a:p>
            <a:r>
              <a:rPr lang="en-IN" sz="2800" b="1" dirty="0" smtClean="0"/>
              <a:t>Modes of sexual reproduction in </a:t>
            </a:r>
            <a:r>
              <a:rPr lang="en-IN" sz="2800" b="1" dirty="0" err="1" smtClean="0"/>
              <a:t>Ascomycotina</a:t>
            </a:r>
            <a:endParaRPr lang="en-IN" sz="2800" b="1" dirty="0"/>
          </a:p>
        </p:txBody>
      </p:sp>
      <p:sp>
        <p:nvSpPr>
          <p:cNvPr id="3" name="Content Placeholder 2"/>
          <p:cNvSpPr>
            <a:spLocks noGrp="1"/>
          </p:cNvSpPr>
          <p:nvPr>
            <p:ph idx="1"/>
          </p:nvPr>
        </p:nvSpPr>
        <p:spPr>
          <a:xfrm>
            <a:off x="214282" y="857232"/>
            <a:ext cx="8643998" cy="5610244"/>
          </a:xfrm>
        </p:spPr>
        <p:txBody>
          <a:bodyPr>
            <a:normAutofit fontScale="92500" lnSpcReduction="20000"/>
          </a:bodyPr>
          <a:lstStyle/>
          <a:p>
            <a:pPr lvl="0" algn="just"/>
            <a:r>
              <a:rPr lang="en-IN" b="1" dirty="0" err="1" smtClean="0"/>
              <a:t>Gametic</a:t>
            </a:r>
            <a:r>
              <a:rPr lang="en-IN" b="1" dirty="0" smtClean="0"/>
              <a:t> copulation</a:t>
            </a:r>
            <a:r>
              <a:rPr lang="en-IN" dirty="0" smtClean="0"/>
              <a:t>: in this type, the male and female gametes are morphologically indistinguishable. The two identical gametes fuse with each other and the fusion cell directly transfers into single </a:t>
            </a:r>
            <a:r>
              <a:rPr lang="en-IN" dirty="0" err="1" smtClean="0"/>
              <a:t>ascus</a:t>
            </a:r>
            <a:r>
              <a:rPr lang="en-IN" dirty="0" smtClean="0"/>
              <a:t>. In this type of sexual reproduction the </a:t>
            </a:r>
            <a:r>
              <a:rPr lang="en-IN" dirty="0" err="1" smtClean="0"/>
              <a:t>plasmogamy</a:t>
            </a:r>
            <a:r>
              <a:rPr lang="en-IN" dirty="0" smtClean="0"/>
              <a:t> is immediately followed by </a:t>
            </a:r>
            <a:r>
              <a:rPr lang="en-IN" dirty="0" err="1" smtClean="0"/>
              <a:t>karyogamy</a:t>
            </a:r>
            <a:r>
              <a:rPr lang="en-IN" dirty="0" smtClean="0"/>
              <a:t>. Example Yeast.</a:t>
            </a:r>
          </a:p>
          <a:p>
            <a:pPr lvl="0" algn="just">
              <a:buNone/>
            </a:pPr>
            <a:endParaRPr lang="en-IN" dirty="0" smtClean="0"/>
          </a:p>
          <a:p>
            <a:pPr lvl="0" algn="just"/>
            <a:r>
              <a:rPr lang="en-IN" b="1" dirty="0" err="1" smtClean="0"/>
              <a:t>Gametangial</a:t>
            </a:r>
            <a:r>
              <a:rPr lang="en-IN" b="1" dirty="0" smtClean="0"/>
              <a:t> contact</a:t>
            </a:r>
            <a:r>
              <a:rPr lang="en-IN" dirty="0" smtClean="0"/>
              <a:t>: In this type, the male and female reproductive organs are differentiated. The male sex organs are called </a:t>
            </a:r>
            <a:r>
              <a:rPr lang="en-IN" b="1" dirty="0" smtClean="0"/>
              <a:t>antheridia</a:t>
            </a:r>
            <a:r>
              <a:rPr lang="en-IN" dirty="0" smtClean="0"/>
              <a:t> and female sex organs are called </a:t>
            </a:r>
            <a:r>
              <a:rPr lang="en-IN" b="1" dirty="0" smtClean="0"/>
              <a:t>ascogonia</a:t>
            </a:r>
            <a:r>
              <a:rPr lang="en-IN" dirty="0" smtClean="0"/>
              <a:t>.</a:t>
            </a:r>
            <a:r>
              <a:rPr lang="en-IN" b="1" dirty="0" smtClean="0"/>
              <a:t> </a:t>
            </a:r>
            <a:r>
              <a:rPr lang="en-IN" dirty="0" smtClean="0"/>
              <a:t>The antheridia are usually curved to </a:t>
            </a:r>
            <a:r>
              <a:rPr lang="en-IN" dirty="0" err="1" smtClean="0"/>
              <a:t>clavate</a:t>
            </a:r>
            <a:r>
              <a:rPr lang="en-IN" dirty="0" smtClean="0"/>
              <a:t> and </a:t>
            </a:r>
            <a:r>
              <a:rPr lang="en-IN" dirty="0" err="1" smtClean="0"/>
              <a:t>uninucleate</a:t>
            </a:r>
            <a:r>
              <a:rPr lang="en-IN" dirty="0" smtClean="0"/>
              <a:t>. The </a:t>
            </a:r>
            <a:r>
              <a:rPr lang="en-IN" dirty="0" err="1" smtClean="0"/>
              <a:t>ascogonium</a:t>
            </a:r>
            <a:r>
              <a:rPr lang="en-IN" dirty="0" smtClean="0"/>
              <a:t> consists of cylindrical to </a:t>
            </a:r>
            <a:r>
              <a:rPr lang="en-IN" dirty="0" err="1" smtClean="0"/>
              <a:t>globose</a:t>
            </a:r>
            <a:r>
              <a:rPr lang="en-IN" dirty="0" smtClean="0"/>
              <a:t> body with an upper tubular neck portion called </a:t>
            </a:r>
            <a:r>
              <a:rPr lang="en-IN" b="1" dirty="0" err="1" smtClean="0"/>
              <a:t>trichogyne</a:t>
            </a:r>
            <a:r>
              <a:rPr lang="en-IN" dirty="0" smtClean="0"/>
              <a:t>. The </a:t>
            </a:r>
            <a:r>
              <a:rPr lang="en-IN" dirty="0" err="1" smtClean="0"/>
              <a:t>trichogyne</a:t>
            </a:r>
            <a:r>
              <a:rPr lang="en-IN" dirty="0" smtClean="0"/>
              <a:t> may be </a:t>
            </a:r>
            <a:r>
              <a:rPr lang="en-IN" dirty="0" err="1" smtClean="0"/>
              <a:t>septate</a:t>
            </a:r>
            <a:r>
              <a:rPr lang="en-IN" dirty="0" smtClean="0"/>
              <a:t> or non-</a:t>
            </a:r>
            <a:r>
              <a:rPr lang="en-IN" dirty="0" err="1" smtClean="0"/>
              <a:t>septate</a:t>
            </a:r>
            <a:r>
              <a:rPr lang="en-IN" dirty="0" smtClean="0"/>
              <a:t>. Sexual union occurs by migration of </a:t>
            </a:r>
            <a:r>
              <a:rPr lang="en-IN" dirty="0" err="1" smtClean="0"/>
              <a:t>antheridial</a:t>
            </a:r>
            <a:r>
              <a:rPr lang="en-IN" dirty="0" smtClean="0"/>
              <a:t> contents into </a:t>
            </a:r>
            <a:r>
              <a:rPr lang="en-IN" dirty="0" err="1" smtClean="0"/>
              <a:t>ascogonium</a:t>
            </a:r>
            <a:r>
              <a:rPr lang="en-IN" dirty="0" smtClean="0"/>
              <a:t> either through lateral pore or through dissolved tip </a:t>
            </a:r>
            <a:r>
              <a:rPr lang="en-IN" dirty="0" err="1" smtClean="0"/>
              <a:t>trichogyne</a:t>
            </a:r>
            <a:r>
              <a:rPr lang="en-IN" dirty="0" smtClean="0"/>
              <a:t>. The two nuclei come close together but the nuclear fusion (</a:t>
            </a:r>
            <a:r>
              <a:rPr lang="en-IN" dirty="0" err="1" smtClean="0"/>
              <a:t>karyogamy</a:t>
            </a:r>
            <a:r>
              <a:rPr lang="en-IN" dirty="0" smtClean="0"/>
              <a:t>) is delayed. Example: </a:t>
            </a:r>
            <a:r>
              <a:rPr lang="en-IN" i="1" dirty="0" err="1" smtClean="0"/>
              <a:t>Pyronema</a:t>
            </a:r>
            <a:r>
              <a:rPr lang="en-IN" i="1" dirty="0" smtClean="0"/>
              <a:t>.</a:t>
            </a:r>
            <a:endParaRPr lang="en-IN" dirty="0" smtClean="0"/>
          </a:p>
          <a:p>
            <a:pPr algn="just"/>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642918"/>
            <a:ext cx="8472518" cy="5681682"/>
          </a:xfrm>
        </p:spPr>
        <p:txBody>
          <a:bodyPr>
            <a:normAutofit/>
          </a:bodyPr>
          <a:lstStyle/>
          <a:p>
            <a:pPr lvl="0" algn="just"/>
            <a:r>
              <a:rPr lang="en-IN" b="1" dirty="0" err="1" smtClean="0"/>
              <a:t>Spermatization</a:t>
            </a:r>
            <a:r>
              <a:rPr lang="en-IN" dirty="0" smtClean="0"/>
              <a:t>: In this case the antheridia are not formed. Instead, the male sex cells called </a:t>
            </a:r>
            <a:r>
              <a:rPr lang="en-IN" b="1" dirty="0" err="1" smtClean="0"/>
              <a:t>spermatia</a:t>
            </a:r>
            <a:r>
              <a:rPr lang="en-IN" dirty="0" smtClean="0"/>
              <a:t> are produced inside the flask shaped bodies called </a:t>
            </a:r>
            <a:r>
              <a:rPr lang="en-IN" b="1" dirty="0" err="1" smtClean="0"/>
              <a:t>spermogonia</a:t>
            </a:r>
            <a:r>
              <a:rPr lang="en-IN" b="1" dirty="0" smtClean="0"/>
              <a:t>. </a:t>
            </a:r>
            <a:r>
              <a:rPr lang="en-IN" dirty="0" smtClean="0"/>
              <a:t> The </a:t>
            </a:r>
            <a:r>
              <a:rPr lang="en-IN" dirty="0" err="1" smtClean="0"/>
              <a:t>spermatia</a:t>
            </a:r>
            <a:r>
              <a:rPr lang="en-IN" dirty="0" smtClean="0"/>
              <a:t> are minute, spherical, </a:t>
            </a:r>
            <a:r>
              <a:rPr lang="en-IN" dirty="0" err="1" smtClean="0"/>
              <a:t>uninucleate</a:t>
            </a:r>
            <a:r>
              <a:rPr lang="en-IN" dirty="0" smtClean="0"/>
              <a:t> male sex cells which get attached to receptive </a:t>
            </a:r>
            <a:r>
              <a:rPr lang="en-IN" dirty="0" err="1" smtClean="0"/>
              <a:t>hyphae</a:t>
            </a:r>
            <a:r>
              <a:rPr lang="en-IN" dirty="0" smtClean="0"/>
              <a:t> or </a:t>
            </a:r>
            <a:r>
              <a:rPr lang="en-IN" dirty="0" err="1" smtClean="0"/>
              <a:t>trichogyne</a:t>
            </a:r>
            <a:r>
              <a:rPr lang="en-IN" dirty="0" smtClean="0"/>
              <a:t>. Example: </a:t>
            </a:r>
            <a:r>
              <a:rPr lang="en-IN" i="1" dirty="0" err="1" smtClean="0"/>
              <a:t>Ascobolus</a:t>
            </a:r>
            <a:r>
              <a:rPr lang="en-IN" dirty="0" smtClean="0"/>
              <a:t>.</a:t>
            </a:r>
          </a:p>
          <a:p>
            <a:pPr lvl="0" algn="just"/>
            <a:r>
              <a:rPr lang="en-IN" b="1" dirty="0" err="1" smtClean="0"/>
              <a:t>Somatogamy</a:t>
            </a:r>
            <a:r>
              <a:rPr lang="en-IN" dirty="0" smtClean="0"/>
              <a:t>: The sexual fusion occurs between the two somatic cells belonging to two compatible mycelia. Sometimes fusion occurs between two branches of the same mycelium.</a:t>
            </a:r>
          </a:p>
          <a:p>
            <a:pPr algn="just"/>
            <a:r>
              <a:rPr lang="en-IN" dirty="0" smtClean="0"/>
              <a:t>Following the </a:t>
            </a:r>
            <a:r>
              <a:rPr lang="en-IN" dirty="0" err="1" smtClean="0"/>
              <a:t>plasmogamy</a:t>
            </a:r>
            <a:r>
              <a:rPr lang="en-IN" dirty="0" smtClean="0"/>
              <a:t> further development in </a:t>
            </a:r>
            <a:r>
              <a:rPr lang="en-IN" dirty="0" err="1" smtClean="0"/>
              <a:t>ascomycotina</a:t>
            </a:r>
            <a:r>
              <a:rPr lang="en-IN" dirty="0" smtClean="0"/>
              <a:t> is almost uniform. It leads to the formation or development of </a:t>
            </a:r>
            <a:r>
              <a:rPr lang="en-IN" dirty="0" err="1" smtClean="0"/>
              <a:t>Ascus</a:t>
            </a:r>
            <a:r>
              <a:rPr lang="en-IN" dirty="0" smtClean="0"/>
              <a:t> and </a:t>
            </a:r>
            <a:r>
              <a:rPr lang="en-IN" dirty="0" err="1" smtClean="0"/>
              <a:t>Ascospores</a:t>
            </a:r>
            <a:r>
              <a:rPr lang="en-IN" dirty="0" smtClean="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66" y="214290"/>
            <a:ext cx="6729402" cy="500066"/>
          </a:xfrm>
        </p:spPr>
        <p:txBody>
          <a:bodyPr>
            <a:normAutofit fontScale="90000"/>
          </a:bodyPr>
          <a:lstStyle/>
          <a:p>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
            </a:r>
            <a:br>
              <a:rPr lang="en-IN" sz="3600" b="1" dirty="0" smtClean="0"/>
            </a:br>
            <a:r>
              <a:rPr lang="en-IN" sz="3600" b="1" dirty="0" smtClean="0"/>
              <a:t>Development of </a:t>
            </a:r>
            <a:r>
              <a:rPr lang="en-IN" sz="3600" b="1" dirty="0" err="1" smtClean="0"/>
              <a:t>ascus</a:t>
            </a:r>
            <a:r>
              <a:rPr lang="en-IN" sz="3600" b="1" dirty="0" smtClean="0"/>
              <a:t> and </a:t>
            </a:r>
            <a:r>
              <a:rPr lang="en-IN" sz="3600" b="1" dirty="0" err="1" smtClean="0"/>
              <a:t>ascospores</a:t>
            </a:r>
            <a:r>
              <a:rPr lang="en-IN" sz="3600" b="1" dirty="0" smtClean="0"/>
              <a:t>:</a:t>
            </a:r>
            <a:endParaRPr lang="en-IN" dirty="0"/>
          </a:p>
        </p:txBody>
      </p:sp>
      <p:sp>
        <p:nvSpPr>
          <p:cNvPr id="3" name="Content Placeholder 2"/>
          <p:cNvSpPr>
            <a:spLocks noGrp="1"/>
          </p:cNvSpPr>
          <p:nvPr>
            <p:ph idx="1"/>
          </p:nvPr>
        </p:nvSpPr>
        <p:spPr>
          <a:xfrm>
            <a:off x="457200" y="714356"/>
            <a:ext cx="8229600" cy="5857916"/>
          </a:xfrm>
        </p:spPr>
        <p:txBody>
          <a:bodyPr>
            <a:normAutofit fontScale="92500"/>
          </a:bodyPr>
          <a:lstStyle/>
          <a:p>
            <a:pPr lvl="0" algn="just"/>
            <a:r>
              <a:rPr lang="en-IN" i="1" dirty="0" err="1" smtClean="0"/>
              <a:t>Pyronema</a:t>
            </a:r>
            <a:r>
              <a:rPr lang="en-IN" i="1" dirty="0" smtClean="0"/>
              <a:t> </a:t>
            </a:r>
            <a:r>
              <a:rPr lang="en-IN" i="1" dirty="0" err="1" smtClean="0"/>
              <a:t>confluens</a:t>
            </a:r>
            <a:r>
              <a:rPr lang="en-IN" dirty="0" smtClean="0"/>
              <a:t> is a homothallic and saprophytic species. The sex organs in this species are </a:t>
            </a:r>
            <a:r>
              <a:rPr lang="en-IN" dirty="0" smtClean="0">
                <a:solidFill>
                  <a:srgbClr val="FF0000"/>
                </a:solidFill>
              </a:rPr>
              <a:t>antheridia</a:t>
            </a:r>
            <a:r>
              <a:rPr lang="en-IN" dirty="0" smtClean="0"/>
              <a:t> and </a:t>
            </a:r>
            <a:r>
              <a:rPr lang="en-IN" dirty="0" smtClean="0">
                <a:solidFill>
                  <a:srgbClr val="FF0000"/>
                </a:solidFill>
              </a:rPr>
              <a:t>ascogonia</a:t>
            </a:r>
            <a:r>
              <a:rPr lang="en-IN" dirty="0" smtClean="0"/>
              <a:t>. The antheridia are unicellular, multinucleate and club-shaped. The </a:t>
            </a:r>
            <a:r>
              <a:rPr lang="en-IN" dirty="0" err="1" smtClean="0"/>
              <a:t>ascogonium</a:t>
            </a:r>
            <a:r>
              <a:rPr lang="en-IN" dirty="0" smtClean="0"/>
              <a:t> is flask shaped with rounded base and a long terminal, unicellular, curved </a:t>
            </a:r>
            <a:r>
              <a:rPr lang="en-IN" dirty="0" err="1" smtClean="0"/>
              <a:t>trichogyne</a:t>
            </a:r>
            <a:r>
              <a:rPr lang="en-IN" dirty="0" smtClean="0"/>
              <a:t>. </a:t>
            </a:r>
          </a:p>
          <a:p>
            <a:pPr lvl="0" algn="just"/>
            <a:r>
              <a:rPr lang="en-IN" dirty="0" smtClean="0"/>
              <a:t>During the process of the sexual union (fertilization) the </a:t>
            </a:r>
            <a:r>
              <a:rPr lang="en-IN" dirty="0" err="1" smtClean="0"/>
              <a:t>trichogyne</a:t>
            </a:r>
            <a:r>
              <a:rPr lang="en-IN" dirty="0" smtClean="0"/>
              <a:t> coils round or is oppressed over the </a:t>
            </a:r>
            <a:r>
              <a:rPr lang="en-IN" dirty="0" err="1" smtClean="0"/>
              <a:t>anthridium</a:t>
            </a:r>
            <a:r>
              <a:rPr lang="en-IN" dirty="0" smtClean="0"/>
              <a:t>. The common wall between the two dissolved and the protoplasmic contents of the </a:t>
            </a:r>
            <a:r>
              <a:rPr lang="en-IN" dirty="0" err="1" smtClean="0"/>
              <a:t>antheridium</a:t>
            </a:r>
            <a:r>
              <a:rPr lang="en-IN" dirty="0" smtClean="0"/>
              <a:t> migrate into the </a:t>
            </a:r>
            <a:r>
              <a:rPr lang="en-IN" dirty="0" err="1" smtClean="0"/>
              <a:t>ascogonium</a:t>
            </a:r>
            <a:r>
              <a:rPr lang="en-IN" dirty="0" smtClean="0"/>
              <a:t> through the </a:t>
            </a:r>
            <a:r>
              <a:rPr lang="en-IN" dirty="0" err="1" smtClean="0"/>
              <a:t>trichogyne</a:t>
            </a:r>
            <a:r>
              <a:rPr lang="en-IN" dirty="0" smtClean="0"/>
              <a:t>. The male and female nuclei form pairs in </a:t>
            </a:r>
            <a:r>
              <a:rPr lang="en-IN" dirty="0" err="1" smtClean="0"/>
              <a:t>ascogonium</a:t>
            </a:r>
            <a:r>
              <a:rPr lang="en-IN" dirty="0" smtClean="0"/>
              <a:t>.</a:t>
            </a:r>
          </a:p>
          <a:p>
            <a:pPr lvl="0" algn="just"/>
            <a:r>
              <a:rPr lang="en-IN" dirty="0" smtClean="0"/>
              <a:t>The </a:t>
            </a:r>
            <a:r>
              <a:rPr lang="en-IN" dirty="0" err="1" smtClean="0"/>
              <a:t>plasmogamy</a:t>
            </a:r>
            <a:r>
              <a:rPr lang="en-IN" dirty="0" smtClean="0"/>
              <a:t> and pairing of nuclei is followed by conjugate nuclear division resulting a large number of nuclear pairs.</a:t>
            </a:r>
          </a:p>
          <a:p>
            <a:pPr algn="just"/>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895996"/>
          </a:xfrm>
        </p:spPr>
        <p:txBody>
          <a:bodyPr>
            <a:normAutofit fontScale="92500"/>
          </a:bodyPr>
          <a:lstStyle/>
          <a:p>
            <a:pPr lvl="0" algn="just"/>
            <a:r>
              <a:rPr lang="en-IN" dirty="0" smtClean="0"/>
              <a:t>The </a:t>
            </a:r>
            <a:r>
              <a:rPr lang="en-IN" dirty="0" err="1" smtClean="0"/>
              <a:t>ascogonium</a:t>
            </a:r>
            <a:r>
              <a:rPr lang="en-IN" dirty="0" smtClean="0"/>
              <a:t> gives rise a number of branched or </a:t>
            </a:r>
            <a:r>
              <a:rPr lang="en-IN" dirty="0" err="1" smtClean="0"/>
              <a:t>unbranched</a:t>
            </a:r>
            <a:r>
              <a:rPr lang="en-IN" dirty="0" smtClean="0"/>
              <a:t> </a:t>
            </a:r>
            <a:r>
              <a:rPr lang="en-IN" dirty="0" err="1" smtClean="0"/>
              <a:t>hyphal</a:t>
            </a:r>
            <a:r>
              <a:rPr lang="en-IN" dirty="0" smtClean="0"/>
              <a:t> outgrowths, known as </a:t>
            </a:r>
            <a:r>
              <a:rPr lang="en-IN" dirty="0" err="1" smtClean="0">
                <a:solidFill>
                  <a:srgbClr val="FF0000"/>
                </a:solidFill>
              </a:rPr>
              <a:t>ascogenous</a:t>
            </a:r>
            <a:r>
              <a:rPr lang="en-IN" dirty="0" smtClean="0">
                <a:solidFill>
                  <a:srgbClr val="FF0000"/>
                </a:solidFill>
              </a:rPr>
              <a:t> </a:t>
            </a:r>
            <a:r>
              <a:rPr lang="en-IN" dirty="0" err="1" smtClean="0">
                <a:solidFill>
                  <a:srgbClr val="FF0000"/>
                </a:solidFill>
              </a:rPr>
              <a:t>hypae</a:t>
            </a:r>
            <a:r>
              <a:rPr lang="en-IN" dirty="0" smtClean="0"/>
              <a:t>. The nuclear pair migrates to the tip of each </a:t>
            </a:r>
            <a:r>
              <a:rPr lang="en-IN" dirty="0" err="1" smtClean="0"/>
              <a:t>ascogenous</a:t>
            </a:r>
            <a:r>
              <a:rPr lang="en-IN" dirty="0" smtClean="0"/>
              <a:t> </a:t>
            </a:r>
            <a:r>
              <a:rPr lang="en-IN" dirty="0" err="1" smtClean="0"/>
              <a:t>hypha</a:t>
            </a:r>
            <a:r>
              <a:rPr lang="en-IN" dirty="0" smtClean="0"/>
              <a:t>. The nuclear pairs continue to divide by conjugate divisions and septa are laid down with the result the </a:t>
            </a:r>
            <a:r>
              <a:rPr lang="en-IN" dirty="0" err="1" smtClean="0"/>
              <a:t>ascogenous</a:t>
            </a:r>
            <a:r>
              <a:rPr lang="en-IN" dirty="0" smtClean="0"/>
              <a:t> </a:t>
            </a:r>
            <a:r>
              <a:rPr lang="en-IN" dirty="0" err="1" smtClean="0"/>
              <a:t>hyphae</a:t>
            </a:r>
            <a:r>
              <a:rPr lang="en-IN" dirty="0" smtClean="0"/>
              <a:t> become </a:t>
            </a:r>
            <a:r>
              <a:rPr lang="en-IN" dirty="0" err="1" smtClean="0"/>
              <a:t>multicellular</a:t>
            </a:r>
            <a:r>
              <a:rPr lang="en-IN" dirty="0" smtClean="0"/>
              <a:t> </a:t>
            </a:r>
            <a:r>
              <a:rPr lang="en-IN" dirty="0" err="1" smtClean="0"/>
              <a:t>septate</a:t>
            </a:r>
            <a:r>
              <a:rPr lang="en-IN" dirty="0" smtClean="0"/>
              <a:t>.</a:t>
            </a:r>
          </a:p>
          <a:p>
            <a:pPr lvl="0" algn="just"/>
            <a:r>
              <a:rPr lang="en-IN" dirty="0" smtClean="0"/>
              <a:t>The terminal cell of the </a:t>
            </a:r>
            <a:r>
              <a:rPr lang="en-IN" dirty="0" err="1" smtClean="0"/>
              <a:t>ascogenous</a:t>
            </a:r>
            <a:r>
              <a:rPr lang="en-IN" dirty="0" smtClean="0"/>
              <a:t> </a:t>
            </a:r>
            <a:r>
              <a:rPr lang="en-IN" dirty="0" err="1" smtClean="0"/>
              <a:t>hyphae</a:t>
            </a:r>
            <a:r>
              <a:rPr lang="en-IN" dirty="0" smtClean="0"/>
              <a:t> always possesses two nuclei of opposite strains. It bends and forms a hook-like </a:t>
            </a:r>
            <a:r>
              <a:rPr lang="en-IN" b="1" dirty="0" err="1" smtClean="0"/>
              <a:t>crozier</a:t>
            </a:r>
            <a:r>
              <a:rPr lang="en-IN" dirty="0" smtClean="0"/>
              <a:t>.</a:t>
            </a:r>
          </a:p>
          <a:p>
            <a:pPr lvl="0" algn="just"/>
            <a:r>
              <a:rPr lang="en-IN" dirty="0" smtClean="0"/>
              <a:t>The two nuclei of </a:t>
            </a:r>
            <a:r>
              <a:rPr lang="en-IN" dirty="0" err="1" smtClean="0"/>
              <a:t>crozier</a:t>
            </a:r>
            <a:r>
              <a:rPr lang="en-IN" dirty="0" smtClean="0"/>
              <a:t> divide by mitosis in such a way that one goes to the apical portion of </a:t>
            </a:r>
            <a:r>
              <a:rPr lang="en-IN" dirty="0" err="1" smtClean="0"/>
              <a:t>crozier</a:t>
            </a:r>
            <a:r>
              <a:rPr lang="en-IN" dirty="0" smtClean="0"/>
              <a:t>, two remain in the middle and one goes to the basal part. Now two septa are laid down forming </a:t>
            </a:r>
            <a:r>
              <a:rPr lang="en-IN" dirty="0" err="1" smtClean="0"/>
              <a:t>uninucleate</a:t>
            </a:r>
            <a:r>
              <a:rPr lang="en-IN" dirty="0" smtClean="0"/>
              <a:t> terminal cell (apical cell), </a:t>
            </a:r>
            <a:r>
              <a:rPr lang="en-IN" dirty="0" err="1" smtClean="0"/>
              <a:t>binucleate</a:t>
            </a:r>
            <a:r>
              <a:rPr lang="en-IN" dirty="0" smtClean="0"/>
              <a:t> crook cell (penultimate cell) and </a:t>
            </a:r>
            <a:r>
              <a:rPr lang="en-IN" dirty="0" err="1" smtClean="0"/>
              <a:t>uninucleate</a:t>
            </a:r>
            <a:r>
              <a:rPr lang="en-IN" dirty="0" smtClean="0"/>
              <a:t> basal cell (</a:t>
            </a:r>
            <a:r>
              <a:rPr lang="en-IN" dirty="0" err="1" smtClean="0"/>
              <a:t>antipenultimate</a:t>
            </a:r>
            <a:r>
              <a:rPr lang="en-IN" dirty="0" smtClean="0"/>
              <a:t> cell).</a:t>
            </a:r>
          </a:p>
          <a:p>
            <a:pPr algn="just"/>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53120"/>
          </a:xfrm>
        </p:spPr>
        <p:txBody>
          <a:bodyPr>
            <a:normAutofit fontScale="92500" lnSpcReduction="10000"/>
          </a:bodyPr>
          <a:lstStyle/>
          <a:p>
            <a:pPr lvl="0" algn="just"/>
            <a:r>
              <a:rPr lang="en-IN" dirty="0" smtClean="0"/>
              <a:t>The two </a:t>
            </a:r>
            <a:r>
              <a:rPr lang="en-IN" dirty="0" err="1" smtClean="0"/>
              <a:t>nucei</a:t>
            </a:r>
            <a:r>
              <a:rPr lang="en-IN" dirty="0" smtClean="0"/>
              <a:t> of crook cell fuse to form a diploid nucleus. This stage is called </a:t>
            </a:r>
            <a:r>
              <a:rPr lang="en-IN" dirty="0" err="1" smtClean="0"/>
              <a:t>karyogamy</a:t>
            </a:r>
            <a:r>
              <a:rPr lang="en-IN" dirty="0" smtClean="0"/>
              <a:t>. This cell with diploid nucleus and apical position becomes </a:t>
            </a:r>
            <a:r>
              <a:rPr lang="en-IN" b="1" dirty="0" err="1" smtClean="0"/>
              <a:t>ascus</a:t>
            </a:r>
            <a:r>
              <a:rPr lang="en-IN" b="1" dirty="0" smtClean="0"/>
              <a:t> mother cell. </a:t>
            </a:r>
            <a:endParaRPr lang="en-IN" dirty="0" smtClean="0"/>
          </a:p>
          <a:p>
            <a:pPr lvl="0" algn="just"/>
            <a:r>
              <a:rPr lang="en-IN" dirty="0" smtClean="0"/>
              <a:t>The </a:t>
            </a:r>
            <a:r>
              <a:rPr lang="en-IN" dirty="0" err="1" smtClean="0"/>
              <a:t>ascus</a:t>
            </a:r>
            <a:r>
              <a:rPr lang="en-IN" dirty="0" smtClean="0"/>
              <a:t> mother cell elongates and the diploid nucleus divides by meiosis resulting in the formation of 4 haploid daughter nuclei. These four nuclei divide by mitosis to form 8 daughter nuclei. The cytoplasm collects around each nucleus and thin walled </a:t>
            </a:r>
            <a:r>
              <a:rPr lang="en-IN" dirty="0" err="1" smtClean="0"/>
              <a:t>uninucleate</a:t>
            </a:r>
            <a:r>
              <a:rPr lang="en-IN" dirty="0" smtClean="0"/>
              <a:t> </a:t>
            </a:r>
            <a:r>
              <a:rPr lang="en-IN" dirty="0" err="1" smtClean="0"/>
              <a:t>ascospores</a:t>
            </a:r>
            <a:r>
              <a:rPr lang="en-IN" dirty="0" smtClean="0"/>
              <a:t> are formed by free cell formation. </a:t>
            </a:r>
          </a:p>
          <a:p>
            <a:pPr lvl="0" algn="just"/>
            <a:r>
              <a:rPr lang="en-IN" dirty="0" smtClean="0"/>
              <a:t>Usually 8 </a:t>
            </a:r>
            <a:r>
              <a:rPr lang="en-IN" dirty="0" err="1" smtClean="0"/>
              <a:t>ascospores</a:t>
            </a:r>
            <a:r>
              <a:rPr lang="en-IN" dirty="0" smtClean="0"/>
              <a:t> are produced endogenously inside the sac-like </a:t>
            </a:r>
            <a:r>
              <a:rPr lang="en-IN" dirty="0" err="1" smtClean="0"/>
              <a:t>ascus</a:t>
            </a:r>
            <a:r>
              <a:rPr lang="en-IN" dirty="0" smtClean="0"/>
              <a:t>. These </a:t>
            </a:r>
            <a:r>
              <a:rPr lang="en-IN" dirty="0" err="1" smtClean="0"/>
              <a:t>ascospores</a:t>
            </a:r>
            <a:r>
              <a:rPr lang="en-IN" dirty="0" smtClean="0"/>
              <a:t> are liberated and germinate to produce haploid mycelium.</a:t>
            </a:r>
          </a:p>
          <a:p>
            <a:pPr lvl="0" algn="just"/>
            <a:r>
              <a:rPr lang="en-IN" dirty="0" smtClean="0"/>
              <a:t> It has been observed that segregation of sex i.e. (+) and (-) strains </a:t>
            </a:r>
            <a:r>
              <a:rPr lang="en-IN" smtClean="0"/>
              <a:t>takes </a:t>
            </a:r>
            <a:r>
              <a:rPr lang="en-IN" smtClean="0"/>
              <a:t>place in </a:t>
            </a:r>
            <a:r>
              <a:rPr lang="en-IN" dirty="0" smtClean="0"/>
              <a:t>the first meiotic division of zygote nucleus. Thus out of 8 </a:t>
            </a:r>
            <a:r>
              <a:rPr lang="en-IN" dirty="0" err="1" smtClean="0"/>
              <a:t>ascospores</a:t>
            </a:r>
            <a:r>
              <a:rPr lang="en-IN" dirty="0" smtClean="0"/>
              <a:t> produced, 4 belong to (+) strain and 4 to (-) strain. </a:t>
            </a:r>
          </a:p>
          <a:p>
            <a:pPr algn="just"/>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2nd sem H\a4cf22f0-8e0a-4183-8d93-9083d94e68e7.jpg"/>
          <p:cNvPicPr>
            <a:picLocks noGrp="1"/>
          </p:cNvPicPr>
          <p:nvPr>
            <p:ph idx="1"/>
          </p:nvPr>
        </p:nvPicPr>
        <p:blipFill>
          <a:blip r:embed="rId2"/>
          <a:srcRect l="11903" t="13586" r="10231" b="5885"/>
          <a:stretch>
            <a:fillRect/>
          </a:stretch>
        </p:blipFill>
        <p:spPr bwMode="auto">
          <a:xfrm rot="5400000">
            <a:off x="1250133" y="-964437"/>
            <a:ext cx="6643734" cy="885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762</TotalTime>
  <Words>937</Words>
  <Application>Microsoft Office PowerPoint</Application>
  <PresentationFormat>On-screen Show (4:3)</PresentationFormat>
  <Paragraphs>54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Ascomycotina</vt:lpstr>
      <vt:lpstr>Ascomycotina</vt:lpstr>
      <vt:lpstr>General characters of Ascomycotina</vt:lpstr>
      <vt:lpstr>Slide 4</vt:lpstr>
      <vt:lpstr>Slide 5</vt:lpstr>
      <vt:lpstr>Slide 6</vt:lpstr>
      <vt:lpstr> Sexual reproduction in Ascomycotina (Development of ascus and ascospores):</vt:lpstr>
      <vt:lpstr>Slide 8</vt:lpstr>
      <vt:lpstr>Modes of sexual reproduction in Ascomycotina</vt:lpstr>
      <vt:lpstr>Slide 10</vt:lpstr>
      <vt:lpstr>                Development of ascus and ascospores:</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Ascomycotina</dc:title>
  <dc:creator>Lenovo</dc:creator>
  <cp:lastModifiedBy>Admin</cp:lastModifiedBy>
  <cp:revision>73</cp:revision>
  <dcterms:created xsi:type="dcterms:W3CDTF">2021-05-18T13:37:03Z</dcterms:created>
  <dcterms:modified xsi:type="dcterms:W3CDTF">2025-03-01T05:26:23Z</dcterms:modified>
</cp:coreProperties>
</file>