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5" r:id="rId5"/>
    <p:sldId id="259" r:id="rId6"/>
    <p:sldId id="260" r:id="rId7"/>
    <p:sldId id="267" r:id="rId8"/>
    <p:sldId id="269" r:id="rId9"/>
    <p:sldId id="272" r:id="rId10"/>
    <p:sldId id="276" r:id="rId11"/>
    <p:sldId id="270" r:id="rId12"/>
    <p:sldId id="263" r:id="rId13"/>
    <p:sldId id="273" r:id="rId14"/>
    <p:sldId id="275" r:id="rId15"/>
    <p:sldId id="27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C5DE05BD-57C7-4CF3-ABAC-CF48CD847188}" type="datetimeFigureOut">
              <a:rPr lang="en-US" smtClean="0"/>
              <a:pPr/>
              <a:t>4/7/2026</a:t>
            </a:fld>
            <a:endParaRPr lang="en-IN"/>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IN"/>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91958B62-870A-4A5E-9593-FCAE00DA19A2}"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C5DE05BD-57C7-4CF3-ABAC-CF48CD847188}" type="datetimeFigureOut">
              <a:rPr lang="en-US" smtClean="0"/>
              <a:pPr/>
              <a:t>4/7/2026</a:t>
            </a:fld>
            <a:endParaRPr lang="en-IN"/>
          </a:p>
        </p:txBody>
      </p:sp>
      <p:sp>
        <p:nvSpPr>
          <p:cNvPr id="9" name="Slide Number Placeholder 8"/>
          <p:cNvSpPr>
            <a:spLocks noGrp="1"/>
          </p:cNvSpPr>
          <p:nvPr>
            <p:ph type="sldNum" sz="quarter" idx="15"/>
          </p:nvPr>
        </p:nvSpPr>
        <p:spPr/>
        <p:txBody>
          <a:bodyPr rtlCol="0"/>
          <a:lstStyle/>
          <a:p>
            <a:fld id="{91958B62-870A-4A5E-9593-FCAE00DA19A2}" type="slidenum">
              <a:rPr lang="en-IN" smtClean="0"/>
              <a:pPr/>
              <a:t>‹#›</a:t>
            </a:fld>
            <a:endParaRPr lang="en-IN"/>
          </a:p>
        </p:txBody>
      </p:sp>
      <p:sp>
        <p:nvSpPr>
          <p:cNvPr id="10" name="Footer Placeholder 9"/>
          <p:cNvSpPr>
            <a:spLocks noGrp="1"/>
          </p:cNvSpPr>
          <p:nvPr>
            <p:ph type="ftr" sz="quarter" idx="16"/>
          </p:nvPr>
        </p:nvSpPr>
        <p:spPr/>
        <p:txBody>
          <a:bodyPr rtlCol="0"/>
          <a:lstStyle/>
          <a:p>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C5DE05BD-57C7-4CF3-ABAC-CF48CD847188}" type="datetimeFigureOut">
              <a:rPr lang="en-US" smtClean="0"/>
              <a:pPr/>
              <a:t>4/7/2026</a:t>
            </a:fld>
            <a:endParaRPr lang="en-IN"/>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IN"/>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91958B62-870A-4A5E-9593-FCAE00DA19A2}"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5DE05BD-57C7-4CF3-ABAC-CF48CD847188}" type="datetimeFigureOut">
              <a:rPr lang="en-US" smtClean="0"/>
              <a:pPr/>
              <a:t>4/7/2026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1958B62-870A-4A5E-9593-FCAE00DA19A2}" type="slidenum">
              <a:rPr lang="en-IN" smtClean="0"/>
              <a:pPr/>
              <a:t>‹#›</a:t>
            </a:fld>
            <a:endParaRPr lang="en-IN"/>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C5DE05BD-57C7-4CF3-ABAC-CF48CD847188}" type="datetimeFigureOut">
              <a:rPr lang="en-US" smtClean="0"/>
              <a:pPr/>
              <a:t>4/7/2026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1958B62-870A-4A5E-9593-FCAE00DA19A2}" type="slidenum">
              <a:rPr lang="en-IN" smtClean="0"/>
              <a:pPr/>
              <a:t>‹#›</a:t>
            </a:fld>
            <a:endParaRPr lang="en-IN"/>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C5DE05BD-57C7-4CF3-ABAC-CF48CD847188}" type="datetimeFigureOut">
              <a:rPr lang="en-US" smtClean="0"/>
              <a:pPr/>
              <a:t>4/7/2026</a:t>
            </a:fld>
            <a:endParaRPr lang="en-IN"/>
          </a:p>
        </p:txBody>
      </p:sp>
      <p:sp>
        <p:nvSpPr>
          <p:cNvPr id="7" name="Slide Number Placeholder 6"/>
          <p:cNvSpPr>
            <a:spLocks noGrp="1"/>
          </p:cNvSpPr>
          <p:nvPr>
            <p:ph type="sldNum" sz="quarter" idx="11"/>
          </p:nvPr>
        </p:nvSpPr>
        <p:spPr/>
        <p:txBody>
          <a:bodyPr rtlCol="0"/>
          <a:lstStyle/>
          <a:p>
            <a:fld id="{91958B62-870A-4A5E-9593-FCAE00DA19A2}" type="slidenum">
              <a:rPr lang="en-IN" smtClean="0"/>
              <a:pPr/>
              <a:t>‹#›</a:t>
            </a:fld>
            <a:endParaRPr lang="en-IN"/>
          </a:p>
        </p:txBody>
      </p:sp>
      <p:sp>
        <p:nvSpPr>
          <p:cNvPr id="8" name="Footer Placeholder 7"/>
          <p:cNvSpPr>
            <a:spLocks noGrp="1"/>
          </p:cNvSpPr>
          <p:nvPr>
            <p:ph type="ftr" sz="quarter" idx="12"/>
          </p:nvPr>
        </p:nvSpPr>
        <p:spPr/>
        <p:txBody>
          <a:bodyPr rtlCol="0"/>
          <a:lstStyle/>
          <a:p>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E05BD-57C7-4CF3-ABAC-CF48CD847188}" type="datetimeFigureOut">
              <a:rPr lang="en-US" smtClean="0"/>
              <a:pPr/>
              <a:t>4/7/2026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1958B62-870A-4A5E-9593-FCAE00DA19A2}"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C5DE05BD-57C7-4CF3-ABAC-CF48CD847188}" type="datetimeFigureOut">
              <a:rPr lang="en-US" smtClean="0"/>
              <a:pPr/>
              <a:t>4/7/2026</a:t>
            </a:fld>
            <a:endParaRPr lang="en-IN"/>
          </a:p>
        </p:txBody>
      </p:sp>
      <p:sp>
        <p:nvSpPr>
          <p:cNvPr id="22" name="Slide Number Placeholder 21"/>
          <p:cNvSpPr>
            <a:spLocks noGrp="1"/>
          </p:cNvSpPr>
          <p:nvPr>
            <p:ph type="sldNum" sz="quarter" idx="15"/>
          </p:nvPr>
        </p:nvSpPr>
        <p:spPr/>
        <p:txBody>
          <a:bodyPr rtlCol="0"/>
          <a:lstStyle/>
          <a:p>
            <a:fld id="{91958B62-870A-4A5E-9593-FCAE00DA19A2}" type="slidenum">
              <a:rPr lang="en-IN" smtClean="0"/>
              <a:pPr/>
              <a:t>‹#›</a:t>
            </a:fld>
            <a:endParaRPr lang="en-IN"/>
          </a:p>
        </p:txBody>
      </p:sp>
      <p:sp>
        <p:nvSpPr>
          <p:cNvPr id="23" name="Footer Placeholder 22"/>
          <p:cNvSpPr>
            <a:spLocks noGrp="1"/>
          </p:cNvSpPr>
          <p:nvPr>
            <p:ph type="ftr" sz="quarter" idx="16"/>
          </p:nvPr>
        </p:nvSpPr>
        <p:spPr/>
        <p:txBody>
          <a:bodyPr rtlCol="0"/>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C5DE05BD-57C7-4CF3-ABAC-CF48CD847188}" type="datetimeFigureOut">
              <a:rPr lang="en-US" smtClean="0"/>
              <a:pPr/>
              <a:t>4/7/2026</a:t>
            </a:fld>
            <a:endParaRPr lang="en-IN"/>
          </a:p>
        </p:txBody>
      </p:sp>
      <p:sp>
        <p:nvSpPr>
          <p:cNvPr id="18" name="Slide Number Placeholder 17"/>
          <p:cNvSpPr>
            <a:spLocks noGrp="1"/>
          </p:cNvSpPr>
          <p:nvPr>
            <p:ph type="sldNum" sz="quarter" idx="11"/>
          </p:nvPr>
        </p:nvSpPr>
        <p:spPr/>
        <p:txBody>
          <a:bodyPr rtlCol="0"/>
          <a:lstStyle/>
          <a:p>
            <a:fld id="{91958B62-870A-4A5E-9593-FCAE00DA19A2}" type="slidenum">
              <a:rPr lang="en-IN" smtClean="0"/>
              <a:pPr/>
              <a:t>‹#›</a:t>
            </a:fld>
            <a:endParaRPr lang="en-IN"/>
          </a:p>
        </p:txBody>
      </p:sp>
      <p:sp>
        <p:nvSpPr>
          <p:cNvPr id="21" name="Footer Placeholder 20"/>
          <p:cNvSpPr>
            <a:spLocks noGrp="1"/>
          </p:cNvSpPr>
          <p:nvPr>
            <p:ph type="ftr" sz="quarter" idx="12"/>
          </p:nvPr>
        </p:nvSpPr>
        <p:spPr/>
        <p:txBody>
          <a:bodyPr rtlCol="0"/>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5DE05BD-57C7-4CF3-ABAC-CF48CD847188}" type="datetimeFigureOut">
              <a:rPr lang="en-US" smtClean="0"/>
              <a:pPr/>
              <a:t>4/7/2026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1958B62-870A-4A5E-9593-FCAE00DA19A2}"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5DE05BD-57C7-4CF3-ABAC-CF48CD847188}" type="datetimeFigureOut">
              <a:rPr lang="en-US" smtClean="0"/>
              <a:pPr/>
              <a:t>4/7/2026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1958B62-870A-4A5E-9593-FCAE00DA19A2}"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5DE05BD-57C7-4CF3-ABAC-CF48CD847188}" type="datetimeFigureOut">
              <a:rPr lang="en-US" smtClean="0"/>
              <a:pPr/>
              <a:t>4/7/2026</a:t>
            </a:fld>
            <a:endParaRPr lang="en-IN"/>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IN"/>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1958B62-870A-4A5E-9593-FCAE00DA19A2}"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488" y="1571612"/>
            <a:ext cx="3857652" cy="1470025"/>
          </a:xfrm>
        </p:spPr>
        <p:txBody>
          <a:bodyPr>
            <a:normAutofit/>
          </a:bodyPr>
          <a:lstStyle/>
          <a:p>
            <a:r>
              <a:rPr lang="en-IN" sz="8000" dirty="0"/>
              <a:t>Fungi</a:t>
            </a:r>
          </a:p>
        </p:txBody>
      </p:sp>
      <p:sp>
        <p:nvSpPr>
          <p:cNvPr id="3" name="Subtitle 2"/>
          <p:cNvSpPr>
            <a:spLocks noGrp="1"/>
          </p:cNvSpPr>
          <p:nvPr>
            <p:ph type="subTitle" idx="1"/>
          </p:nvPr>
        </p:nvSpPr>
        <p:spPr>
          <a:xfrm>
            <a:off x="5143504" y="5357826"/>
            <a:ext cx="3714776" cy="1285884"/>
          </a:xfrm>
        </p:spPr>
        <p:txBody>
          <a:bodyPr>
            <a:normAutofit fontScale="92500" lnSpcReduction="10000"/>
          </a:bodyPr>
          <a:lstStyle/>
          <a:p>
            <a:pPr algn="ctr"/>
            <a:r>
              <a:rPr lang="en-IN">
                <a:solidFill>
                  <a:schemeClr val="tx1"/>
                </a:solidFill>
              </a:rPr>
              <a:t>By</a:t>
            </a:r>
            <a:endParaRPr lang="en-IN" dirty="0">
              <a:solidFill>
                <a:schemeClr val="tx1"/>
              </a:solidFill>
            </a:endParaRPr>
          </a:p>
          <a:p>
            <a:pPr algn="ctr"/>
            <a:r>
              <a:rPr lang="en-IN" dirty="0" err="1">
                <a:solidFill>
                  <a:schemeClr val="tx1"/>
                </a:solidFill>
              </a:rPr>
              <a:t>Prabhali</a:t>
            </a:r>
            <a:r>
              <a:rPr lang="en-IN" dirty="0">
                <a:solidFill>
                  <a:schemeClr val="tx1"/>
                </a:solidFill>
              </a:rPr>
              <a:t> </a:t>
            </a:r>
            <a:r>
              <a:rPr lang="en-IN" dirty="0" err="1">
                <a:solidFill>
                  <a:schemeClr val="tx1"/>
                </a:solidFill>
              </a:rPr>
              <a:t>Doley</a:t>
            </a:r>
            <a:endParaRPr lang="en-IN" dirty="0">
              <a:solidFill>
                <a:schemeClr val="tx1"/>
              </a:solidFill>
            </a:endParaRPr>
          </a:p>
          <a:p>
            <a:pPr algn="ctr"/>
            <a:r>
              <a:rPr lang="en-IN" dirty="0" err="1">
                <a:solidFill>
                  <a:schemeClr val="tx1"/>
                </a:solidFill>
              </a:rPr>
              <a:t>Deptt</a:t>
            </a:r>
            <a:r>
              <a:rPr lang="en-IN" dirty="0">
                <a:solidFill>
                  <a:schemeClr val="tx1"/>
                </a:solidFill>
              </a:rPr>
              <a:t> of Botany</a:t>
            </a:r>
          </a:p>
          <a:p>
            <a:pPr algn="ctr"/>
            <a:r>
              <a:rPr lang="en-IN" dirty="0" err="1">
                <a:solidFill>
                  <a:schemeClr val="tx1"/>
                </a:solidFill>
              </a:rPr>
              <a:t>Handique</a:t>
            </a:r>
            <a:r>
              <a:rPr lang="en-IN" dirty="0">
                <a:solidFill>
                  <a:schemeClr val="tx1"/>
                </a:solidFill>
              </a:rPr>
              <a:t> Girls’ College</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7467600" cy="642942"/>
          </a:xfrm>
        </p:spPr>
        <p:txBody>
          <a:bodyPr/>
          <a:lstStyle/>
          <a:p>
            <a:r>
              <a:rPr lang="en-IN" b="1" dirty="0"/>
              <a:t>Syllabus</a:t>
            </a:r>
          </a:p>
        </p:txBody>
      </p:sp>
      <p:sp>
        <p:nvSpPr>
          <p:cNvPr id="3" name="Content Placeholder 2"/>
          <p:cNvSpPr>
            <a:spLocks noGrp="1"/>
          </p:cNvSpPr>
          <p:nvPr>
            <p:ph sz="quarter" idx="1"/>
          </p:nvPr>
        </p:nvSpPr>
        <p:spPr>
          <a:xfrm>
            <a:off x="457200" y="1142984"/>
            <a:ext cx="7467600" cy="5330968"/>
          </a:xfrm>
        </p:spPr>
        <p:txBody>
          <a:bodyPr>
            <a:normAutofit/>
          </a:bodyPr>
          <a:lstStyle/>
          <a:p>
            <a:pPr algn="just">
              <a:buNone/>
            </a:pPr>
            <a:r>
              <a:rPr lang="en-IN" b="1" dirty="0"/>
              <a:t>Unit 3 : Fungi </a:t>
            </a:r>
            <a:r>
              <a:rPr lang="en-IN" dirty="0"/>
              <a:t>				</a:t>
            </a:r>
          </a:p>
          <a:p>
            <a:pPr algn="just">
              <a:buNone/>
            </a:pPr>
            <a:r>
              <a:rPr lang="en-IN" dirty="0"/>
              <a:t>Introduction- </a:t>
            </a:r>
            <a:r>
              <a:rPr lang="en-IN" b="1" dirty="0"/>
              <a:t>General characteristics</a:t>
            </a:r>
            <a:r>
              <a:rPr lang="en-IN" dirty="0"/>
              <a:t>, ecology and significance, range of </a:t>
            </a:r>
            <a:r>
              <a:rPr lang="en-IN" dirty="0" err="1"/>
              <a:t>thallus</a:t>
            </a:r>
            <a:r>
              <a:rPr lang="en-IN" dirty="0"/>
              <a:t> organization, cell wall composition, nutrition, </a:t>
            </a:r>
            <a:r>
              <a:rPr lang="en-IN" b="1" dirty="0"/>
              <a:t>reproduction </a:t>
            </a:r>
            <a:r>
              <a:rPr lang="en-IN" dirty="0"/>
              <a:t>and classification; True Fungi- General characteristics, ecology and significance, life cycle of </a:t>
            </a:r>
            <a:r>
              <a:rPr lang="en-IN" dirty="0" err="1"/>
              <a:t>Rhizopus</a:t>
            </a:r>
            <a:r>
              <a:rPr lang="en-IN" dirty="0"/>
              <a:t> (</a:t>
            </a:r>
            <a:r>
              <a:rPr lang="en-IN" dirty="0" err="1"/>
              <a:t>Zygomycota</a:t>
            </a:r>
            <a:r>
              <a:rPr lang="en-IN" dirty="0"/>
              <a:t>) </a:t>
            </a:r>
            <a:r>
              <a:rPr lang="en-IN" dirty="0" err="1"/>
              <a:t>Penicillium,Alternaria</a:t>
            </a:r>
            <a:r>
              <a:rPr lang="en-IN" dirty="0"/>
              <a:t> (</a:t>
            </a:r>
            <a:r>
              <a:rPr lang="en-IN" dirty="0" err="1"/>
              <a:t>Ascomycota</a:t>
            </a:r>
            <a:r>
              <a:rPr lang="en-IN" dirty="0"/>
              <a:t>), </a:t>
            </a:r>
            <a:r>
              <a:rPr lang="en-IN" dirty="0" err="1"/>
              <a:t>Puccinia</a:t>
            </a:r>
            <a:r>
              <a:rPr lang="en-IN" dirty="0"/>
              <a:t>, </a:t>
            </a:r>
            <a:r>
              <a:rPr lang="en-IN" dirty="0" err="1"/>
              <a:t>Agaricus</a:t>
            </a:r>
            <a:r>
              <a:rPr lang="en-IN" dirty="0"/>
              <a:t> (</a:t>
            </a:r>
            <a:r>
              <a:rPr lang="en-IN" dirty="0" err="1"/>
              <a:t>Basidiomycota</a:t>
            </a:r>
            <a:r>
              <a:rPr lang="en-IN" dirty="0"/>
              <a:t>); Symbiotic Associations-Lichens: General account, reproduction and significance; </a:t>
            </a:r>
            <a:r>
              <a:rPr lang="en-IN" dirty="0" err="1"/>
              <a:t>Mycorrhiza</a:t>
            </a:r>
            <a:r>
              <a:rPr lang="en-IN" dirty="0"/>
              <a:t>: </a:t>
            </a:r>
            <a:r>
              <a:rPr lang="en-IN" dirty="0" err="1"/>
              <a:t>ectomycorrhiza</a:t>
            </a:r>
            <a:r>
              <a:rPr lang="en-IN" dirty="0"/>
              <a:t> and </a:t>
            </a:r>
            <a:r>
              <a:rPr lang="en-IN" dirty="0" err="1"/>
              <a:t>endomycorrhiza</a:t>
            </a:r>
            <a:r>
              <a:rPr lang="en-IN" dirty="0"/>
              <a:t> and their significance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57940" cy="511156"/>
          </a:xfrm>
        </p:spPr>
        <p:txBody>
          <a:bodyPr>
            <a:normAutofit fontScale="90000"/>
          </a:bodyPr>
          <a:lstStyle/>
          <a:p>
            <a:r>
              <a:rPr lang="en-IN" dirty="0">
                <a:solidFill>
                  <a:schemeClr val="tx1"/>
                </a:solidFill>
              </a:rPr>
              <a:t>General Characters of Fungi</a:t>
            </a:r>
          </a:p>
        </p:txBody>
      </p:sp>
      <p:sp>
        <p:nvSpPr>
          <p:cNvPr id="3" name="Content Placeholder 2"/>
          <p:cNvSpPr>
            <a:spLocks noGrp="1"/>
          </p:cNvSpPr>
          <p:nvPr>
            <p:ph sz="quarter" idx="1"/>
          </p:nvPr>
        </p:nvSpPr>
        <p:spPr>
          <a:xfrm>
            <a:off x="457200" y="928670"/>
            <a:ext cx="8229600" cy="5197493"/>
          </a:xfrm>
        </p:spPr>
        <p:txBody>
          <a:bodyPr/>
          <a:lstStyle/>
          <a:p>
            <a:pPr>
              <a:buNone/>
            </a:pPr>
            <a:r>
              <a:rPr lang="en-IN" dirty="0"/>
              <a:t>Mycology (</a:t>
            </a:r>
            <a:r>
              <a:rPr lang="en-IN" dirty="0" err="1"/>
              <a:t>mykos</a:t>
            </a:r>
            <a:r>
              <a:rPr lang="en-IN" dirty="0"/>
              <a:t>=mushroom; logos=discourse): Branch of science that deals with the study of fungi is called mycology.</a:t>
            </a:r>
          </a:p>
          <a:p>
            <a:pPr>
              <a:buNone/>
            </a:pPr>
            <a:r>
              <a:rPr lang="en-IN" dirty="0"/>
              <a:t>Definition of fungi: “a group of those plants whose form is a </a:t>
            </a:r>
            <a:r>
              <a:rPr lang="en-IN" dirty="0" err="1"/>
              <a:t>thallus</a:t>
            </a:r>
            <a:r>
              <a:rPr lang="en-IN" dirty="0"/>
              <a:t>, build up of single cell or cells that possess definite cell wall and nucleus but lack of chlorophyll”.</a:t>
            </a:r>
          </a:p>
          <a:p>
            <a:pPr marL="457200" indent="-457200">
              <a:buAutoNum type="arabicPeriod"/>
            </a:pPr>
            <a:r>
              <a:rPr lang="en-IN" dirty="0"/>
              <a:t>Fungi is a large group that includes more than 1,00,000 species distributed the world. They are ubiquitous.</a:t>
            </a:r>
          </a:p>
          <a:p>
            <a:pPr marL="457200" indent="-457200">
              <a:buAutoNum type="arabicPeriod"/>
            </a:pPr>
            <a:r>
              <a:rPr lang="en-IN" dirty="0"/>
              <a:t>They lack chlorophyll and cannot synthesize their foods.</a:t>
            </a:r>
          </a:p>
          <a:p>
            <a:pPr marL="457200" indent="-457200">
              <a:buAutoNum type="arabicPeriod"/>
            </a:pPr>
            <a:r>
              <a:rPr lang="en-IN" dirty="0"/>
              <a:t>The most usual habitat of fungi is wet soil rich in humus. A few forms are aquatic.</a:t>
            </a:r>
          </a:p>
          <a:p>
            <a:pPr marL="457200" indent="-457200">
              <a:buNone/>
            </a:pP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quarter" idx="1"/>
          </p:nvPr>
        </p:nvPicPr>
        <p:blipFill>
          <a:blip r:embed="rId2"/>
          <a:srcRect/>
          <a:stretch>
            <a:fillRect/>
          </a:stretch>
        </p:blipFill>
        <p:spPr bwMode="auto">
          <a:xfrm>
            <a:off x="785786" y="214290"/>
            <a:ext cx="6981853" cy="6284912"/>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85728"/>
            <a:ext cx="8043890" cy="6188224"/>
          </a:xfrm>
        </p:spPr>
        <p:txBody>
          <a:bodyPr/>
          <a:lstStyle/>
          <a:p>
            <a:pPr>
              <a:buNone/>
            </a:pPr>
            <a:r>
              <a:rPr lang="en-IN" dirty="0"/>
              <a:t>4. Fungi exhibit </a:t>
            </a:r>
            <a:r>
              <a:rPr lang="en-IN" dirty="0">
                <a:solidFill>
                  <a:srgbClr val="FFC000"/>
                </a:solidFill>
              </a:rPr>
              <a:t>heterotrophic</a:t>
            </a:r>
            <a:r>
              <a:rPr lang="en-IN" dirty="0"/>
              <a:t> mode of nutrition.</a:t>
            </a:r>
          </a:p>
          <a:p>
            <a:pPr>
              <a:buNone/>
            </a:pPr>
            <a:r>
              <a:rPr lang="en-IN" dirty="0"/>
              <a:t>5. They either </a:t>
            </a:r>
            <a:r>
              <a:rPr lang="en-IN" dirty="0">
                <a:solidFill>
                  <a:srgbClr val="0070C0"/>
                </a:solidFill>
              </a:rPr>
              <a:t>parasites</a:t>
            </a:r>
            <a:r>
              <a:rPr lang="en-IN" dirty="0"/>
              <a:t> or </a:t>
            </a:r>
            <a:r>
              <a:rPr lang="en-IN" dirty="0">
                <a:solidFill>
                  <a:srgbClr val="0070C0"/>
                </a:solidFill>
              </a:rPr>
              <a:t>saprophytes.</a:t>
            </a:r>
          </a:p>
          <a:p>
            <a:pPr>
              <a:buNone/>
            </a:pPr>
            <a:r>
              <a:rPr lang="en-IN" dirty="0"/>
              <a:t>6. The parasites may be </a:t>
            </a:r>
            <a:r>
              <a:rPr lang="en-IN" dirty="0" err="1"/>
              <a:t>ectoparasites</a:t>
            </a:r>
            <a:r>
              <a:rPr lang="en-IN" dirty="0"/>
              <a:t> or </a:t>
            </a:r>
            <a:r>
              <a:rPr lang="en-IN" dirty="0" err="1"/>
              <a:t>endoparasites</a:t>
            </a:r>
            <a:r>
              <a:rPr lang="en-IN" dirty="0"/>
              <a:t>.</a:t>
            </a:r>
          </a:p>
          <a:p>
            <a:pPr>
              <a:buNone/>
            </a:pPr>
            <a:r>
              <a:rPr lang="en-IN" dirty="0"/>
              <a:t>7. Some fungi are symbiosis. </a:t>
            </a:r>
            <a:r>
              <a:rPr lang="en-IN" dirty="0" err="1"/>
              <a:t>Eg</a:t>
            </a:r>
            <a:r>
              <a:rPr lang="en-IN" dirty="0"/>
              <a:t>. Lichen and </a:t>
            </a:r>
            <a:r>
              <a:rPr lang="en-IN" dirty="0" err="1"/>
              <a:t>Mycorrhiza</a:t>
            </a:r>
            <a:endParaRPr lang="en-IN" dirty="0"/>
          </a:p>
          <a:p>
            <a:pPr>
              <a:buNone/>
            </a:pPr>
            <a:r>
              <a:rPr lang="en-IN" dirty="0"/>
              <a:t>8. Parasitic fungi produces </a:t>
            </a:r>
            <a:r>
              <a:rPr lang="en-IN" dirty="0" err="1"/>
              <a:t>haustoria</a:t>
            </a:r>
            <a:r>
              <a:rPr lang="en-IN" dirty="0"/>
              <a:t> to absorb their nutrient from living protoplast.</a:t>
            </a:r>
          </a:p>
          <a:p>
            <a:pPr>
              <a:buNone/>
            </a:pPr>
            <a:r>
              <a:rPr lang="en-IN" dirty="0"/>
              <a:t>9. The plant body is </a:t>
            </a:r>
            <a:r>
              <a:rPr lang="en-IN" dirty="0" err="1"/>
              <a:t>thalloid</a:t>
            </a:r>
            <a:r>
              <a:rPr lang="en-IN" dirty="0"/>
              <a:t> . The </a:t>
            </a:r>
            <a:r>
              <a:rPr lang="en-IN" dirty="0" err="1"/>
              <a:t>thallus</a:t>
            </a:r>
            <a:r>
              <a:rPr lang="en-IN" dirty="0"/>
              <a:t> may be unicellular or </a:t>
            </a:r>
            <a:r>
              <a:rPr lang="en-IN" dirty="0" err="1"/>
              <a:t>multicellular</a:t>
            </a:r>
            <a:r>
              <a:rPr lang="en-IN" dirty="0"/>
              <a:t>.</a:t>
            </a:r>
          </a:p>
          <a:p>
            <a:pPr>
              <a:buNone/>
            </a:pPr>
            <a:r>
              <a:rPr lang="en-IN" dirty="0"/>
              <a:t>10. In most of the cases, </a:t>
            </a:r>
            <a:r>
              <a:rPr lang="en-IN" dirty="0" err="1"/>
              <a:t>thallus</a:t>
            </a:r>
            <a:r>
              <a:rPr lang="en-IN" dirty="0"/>
              <a:t> consists of long, tubular, branched filaments called </a:t>
            </a:r>
            <a:r>
              <a:rPr lang="en-IN" dirty="0" err="1"/>
              <a:t>hyphae</a:t>
            </a:r>
            <a:r>
              <a:rPr lang="en-IN" dirty="0"/>
              <a:t>, the mass of </a:t>
            </a:r>
            <a:r>
              <a:rPr lang="en-IN" dirty="0" err="1"/>
              <a:t>hyphae</a:t>
            </a:r>
            <a:r>
              <a:rPr lang="en-IN" dirty="0"/>
              <a:t> is called mycelium.</a:t>
            </a:r>
          </a:p>
          <a:p>
            <a:pPr>
              <a:buNone/>
            </a:pPr>
            <a:r>
              <a:rPr lang="en-IN" dirty="0"/>
              <a:t>11. Fungal </a:t>
            </a:r>
            <a:r>
              <a:rPr lang="en-IN" dirty="0" err="1"/>
              <a:t>hypae</a:t>
            </a:r>
            <a:r>
              <a:rPr lang="en-IN" dirty="0"/>
              <a:t> made up of definite cell wall. The cell wall composed of fungal cellulose, chitin, </a:t>
            </a:r>
            <a:r>
              <a:rPr lang="en-IN" dirty="0" err="1"/>
              <a:t>pectose</a:t>
            </a:r>
            <a:r>
              <a:rPr lang="en-IN" dirty="0"/>
              <a:t> or any related materials.</a:t>
            </a:r>
          </a:p>
          <a:p>
            <a:pPr>
              <a:buNone/>
            </a:pP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85728"/>
            <a:ext cx="8115328" cy="6357982"/>
          </a:xfrm>
        </p:spPr>
        <p:txBody>
          <a:bodyPr>
            <a:normAutofit fontScale="92500" lnSpcReduction="20000"/>
          </a:bodyPr>
          <a:lstStyle/>
          <a:p>
            <a:pPr algn="just">
              <a:buNone/>
            </a:pPr>
            <a:r>
              <a:rPr lang="en-IN" sz="2000" dirty="0"/>
              <a:t>12. The cell wall encloses protoplast which is differentiated into </a:t>
            </a:r>
            <a:r>
              <a:rPr lang="en-IN" sz="2000" dirty="0">
                <a:solidFill>
                  <a:srgbClr val="FF0000"/>
                </a:solidFill>
              </a:rPr>
              <a:t>plasma membrane</a:t>
            </a:r>
            <a:r>
              <a:rPr lang="en-IN" sz="2000" dirty="0"/>
              <a:t>, </a:t>
            </a:r>
            <a:r>
              <a:rPr lang="en-IN" sz="2000" dirty="0">
                <a:solidFill>
                  <a:srgbClr val="FF0000"/>
                </a:solidFill>
              </a:rPr>
              <a:t>cytoplasm</a:t>
            </a:r>
            <a:r>
              <a:rPr lang="en-IN" sz="2000" dirty="0"/>
              <a:t>, </a:t>
            </a:r>
            <a:r>
              <a:rPr lang="en-IN" sz="2000" dirty="0">
                <a:solidFill>
                  <a:srgbClr val="FF0000"/>
                </a:solidFill>
              </a:rPr>
              <a:t>nucleus</a:t>
            </a:r>
            <a:r>
              <a:rPr lang="en-IN" sz="2000" dirty="0"/>
              <a:t> and </a:t>
            </a:r>
            <a:r>
              <a:rPr lang="en-IN" sz="2000" dirty="0">
                <a:solidFill>
                  <a:srgbClr val="FF0000"/>
                </a:solidFill>
              </a:rPr>
              <a:t>vacuoles</a:t>
            </a:r>
            <a:r>
              <a:rPr lang="en-IN" sz="2000" dirty="0"/>
              <a:t>. Besides, there are other </a:t>
            </a:r>
            <a:r>
              <a:rPr lang="en-IN" sz="2000" dirty="0" err="1"/>
              <a:t>cytoplasmic</a:t>
            </a:r>
            <a:r>
              <a:rPr lang="en-IN" sz="2000" dirty="0"/>
              <a:t> inclusions such as </a:t>
            </a:r>
            <a:r>
              <a:rPr lang="en-IN" sz="2000" dirty="0">
                <a:solidFill>
                  <a:srgbClr val="FF0000"/>
                </a:solidFill>
              </a:rPr>
              <a:t>mitochondria</a:t>
            </a:r>
            <a:r>
              <a:rPr lang="en-IN" sz="2000" dirty="0"/>
              <a:t>, </a:t>
            </a:r>
            <a:r>
              <a:rPr lang="en-IN" sz="2000" dirty="0">
                <a:solidFill>
                  <a:srgbClr val="FF0000"/>
                </a:solidFill>
              </a:rPr>
              <a:t>endoplasmic reticulum, </a:t>
            </a:r>
            <a:r>
              <a:rPr lang="en-IN" sz="2000" dirty="0" err="1">
                <a:solidFill>
                  <a:srgbClr val="FF0000"/>
                </a:solidFill>
              </a:rPr>
              <a:t>golgi</a:t>
            </a:r>
            <a:r>
              <a:rPr lang="en-IN" sz="2000" dirty="0">
                <a:solidFill>
                  <a:srgbClr val="FF0000"/>
                </a:solidFill>
              </a:rPr>
              <a:t> apparatus</a:t>
            </a:r>
            <a:r>
              <a:rPr lang="en-IN" sz="2000" dirty="0"/>
              <a:t> and </a:t>
            </a:r>
            <a:r>
              <a:rPr lang="en-IN" sz="2000" dirty="0" err="1">
                <a:solidFill>
                  <a:srgbClr val="FF0000"/>
                </a:solidFill>
              </a:rPr>
              <a:t>ribosomes</a:t>
            </a:r>
            <a:r>
              <a:rPr lang="en-IN" sz="2000" dirty="0">
                <a:solidFill>
                  <a:srgbClr val="FF0000"/>
                </a:solidFill>
              </a:rPr>
              <a:t>.</a:t>
            </a:r>
            <a:r>
              <a:rPr lang="en-IN" sz="2000" dirty="0"/>
              <a:t> </a:t>
            </a:r>
          </a:p>
          <a:p>
            <a:pPr algn="just">
              <a:buNone/>
            </a:pPr>
            <a:endParaRPr lang="en-IN" sz="2000" dirty="0"/>
          </a:p>
          <a:p>
            <a:pPr algn="just">
              <a:buNone/>
            </a:pPr>
            <a:r>
              <a:rPr lang="en-IN" sz="2000" dirty="0"/>
              <a:t>13. The reserve food material is </a:t>
            </a:r>
            <a:r>
              <a:rPr lang="en-IN" sz="2000" dirty="0">
                <a:solidFill>
                  <a:srgbClr val="FF0000"/>
                </a:solidFill>
              </a:rPr>
              <a:t>glycogen</a:t>
            </a:r>
            <a:r>
              <a:rPr lang="en-IN" sz="2000" dirty="0"/>
              <a:t> or </a:t>
            </a:r>
            <a:r>
              <a:rPr lang="en-IN" sz="2000" dirty="0">
                <a:solidFill>
                  <a:srgbClr val="FF0000"/>
                </a:solidFill>
              </a:rPr>
              <a:t>oil droplets</a:t>
            </a:r>
            <a:r>
              <a:rPr lang="en-IN" sz="2000" dirty="0"/>
              <a:t>.</a:t>
            </a:r>
          </a:p>
          <a:p>
            <a:pPr algn="just">
              <a:buNone/>
            </a:pPr>
            <a:endParaRPr lang="en-IN" sz="2000" dirty="0"/>
          </a:p>
          <a:p>
            <a:pPr algn="just">
              <a:buNone/>
            </a:pPr>
            <a:r>
              <a:rPr lang="en-IN" sz="2000" dirty="0"/>
              <a:t>14. In some fungi, the </a:t>
            </a:r>
            <a:r>
              <a:rPr lang="en-IN" sz="2000" dirty="0" err="1"/>
              <a:t>cytoplsm</a:t>
            </a:r>
            <a:r>
              <a:rPr lang="en-IN" sz="2000" dirty="0"/>
              <a:t> is continuous in the entire mycelium and the cross wall (septa) are not formed. Such condition is called </a:t>
            </a:r>
            <a:r>
              <a:rPr lang="en-IN" sz="2000" dirty="0" err="1"/>
              <a:t>aseptate</a:t>
            </a:r>
            <a:r>
              <a:rPr lang="en-IN" sz="2000" dirty="0"/>
              <a:t>. The </a:t>
            </a:r>
            <a:r>
              <a:rPr lang="en-IN" sz="2000" dirty="0" err="1"/>
              <a:t>aseptate</a:t>
            </a:r>
            <a:r>
              <a:rPr lang="en-IN" sz="2000" dirty="0"/>
              <a:t> mycelium is usually multinucleate  and this condition is called </a:t>
            </a:r>
            <a:r>
              <a:rPr lang="en-IN" sz="2000" b="1" dirty="0" err="1"/>
              <a:t>coenocytic</a:t>
            </a:r>
            <a:r>
              <a:rPr lang="en-IN" sz="2000" b="1" dirty="0"/>
              <a:t>. </a:t>
            </a:r>
            <a:r>
              <a:rPr lang="en-IN" sz="2000" dirty="0"/>
              <a:t>If the cytoplasm of mycelium is divided by cross walls, the condition is called </a:t>
            </a:r>
            <a:r>
              <a:rPr lang="en-IN" sz="2000" b="1" dirty="0" err="1"/>
              <a:t>septate</a:t>
            </a:r>
            <a:r>
              <a:rPr lang="en-IN" sz="2000" dirty="0"/>
              <a:t> and </a:t>
            </a:r>
            <a:r>
              <a:rPr lang="en-IN" sz="2000" b="1" dirty="0" err="1"/>
              <a:t>multicellular</a:t>
            </a:r>
            <a:r>
              <a:rPr lang="en-IN" sz="2000" dirty="0"/>
              <a:t>.</a:t>
            </a:r>
          </a:p>
          <a:p>
            <a:pPr algn="just">
              <a:buNone/>
            </a:pPr>
            <a:endParaRPr lang="en-IN" sz="2000" b="1" dirty="0"/>
          </a:p>
          <a:p>
            <a:pPr algn="just">
              <a:buNone/>
            </a:pPr>
            <a:r>
              <a:rPr lang="en-IN" sz="2000" dirty="0"/>
              <a:t>15. The septa possess pores, simple pore and </a:t>
            </a:r>
            <a:r>
              <a:rPr lang="en-IN" sz="2000" dirty="0" err="1"/>
              <a:t>dolipore</a:t>
            </a:r>
            <a:r>
              <a:rPr lang="en-IN" sz="2000" dirty="0"/>
              <a:t>.</a:t>
            </a:r>
          </a:p>
          <a:p>
            <a:pPr algn="just">
              <a:buNone/>
            </a:pPr>
            <a:endParaRPr lang="en-IN" sz="2000" dirty="0"/>
          </a:p>
          <a:p>
            <a:pPr algn="just">
              <a:buNone/>
            </a:pPr>
            <a:r>
              <a:rPr lang="en-IN" sz="2000" dirty="0"/>
              <a:t>16. Each cell of the </a:t>
            </a:r>
            <a:r>
              <a:rPr lang="en-IN" sz="2000" dirty="0" err="1"/>
              <a:t>multicellur</a:t>
            </a:r>
            <a:r>
              <a:rPr lang="en-IN" sz="2000" dirty="0"/>
              <a:t> mycelium may be </a:t>
            </a:r>
            <a:r>
              <a:rPr lang="en-IN" sz="2000" dirty="0" err="1"/>
              <a:t>uninucleate</a:t>
            </a:r>
            <a:r>
              <a:rPr lang="en-IN" sz="2000" dirty="0"/>
              <a:t>, </a:t>
            </a:r>
            <a:r>
              <a:rPr lang="en-IN" sz="2000" dirty="0" err="1"/>
              <a:t>binucleate</a:t>
            </a:r>
            <a:r>
              <a:rPr lang="en-IN" sz="2000" dirty="0"/>
              <a:t> (</a:t>
            </a:r>
            <a:r>
              <a:rPr lang="en-IN" sz="2000" dirty="0" err="1">
                <a:solidFill>
                  <a:srgbClr val="FF0000"/>
                </a:solidFill>
              </a:rPr>
              <a:t>dikaryotic</a:t>
            </a:r>
            <a:r>
              <a:rPr lang="en-IN" sz="2000" dirty="0"/>
              <a:t>) or multinucleate.</a:t>
            </a:r>
          </a:p>
          <a:p>
            <a:pPr algn="just">
              <a:buNone/>
            </a:pPr>
            <a:endParaRPr lang="en-IN" sz="2000" dirty="0"/>
          </a:p>
          <a:p>
            <a:pPr algn="just">
              <a:buNone/>
            </a:pPr>
            <a:r>
              <a:rPr lang="en-IN" sz="2000" dirty="0"/>
              <a:t>17. Presence of flagella in motile bodies is the characteristic feature of some lower fungi. </a:t>
            </a:r>
            <a:r>
              <a:rPr lang="en-IN" sz="2000" b="1" dirty="0" err="1"/>
              <a:t>Uniflagellate</a:t>
            </a:r>
            <a:r>
              <a:rPr lang="en-IN" sz="2000" b="1" dirty="0"/>
              <a:t> or biflagellate. </a:t>
            </a:r>
            <a:r>
              <a:rPr lang="en-IN" sz="2000" b="1" dirty="0" err="1"/>
              <a:t>Tisel</a:t>
            </a:r>
            <a:r>
              <a:rPr lang="en-IN" sz="2000" b="1" dirty="0"/>
              <a:t> and whiplash flagella.</a:t>
            </a:r>
          </a:p>
          <a:p>
            <a:pPr algn="just">
              <a:buNone/>
            </a:pP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sz="quarter" idx="1"/>
          </p:nvPr>
        </p:nvPicPr>
        <p:blipFill>
          <a:blip r:embed="rId2"/>
          <a:srcRect/>
          <a:stretch>
            <a:fillRect/>
          </a:stretch>
        </p:blipFill>
        <p:spPr bwMode="auto">
          <a:xfrm>
            <a:off x="1142976" y="2214554"/>
            <a:ext cx="6524625" cy="3452819"/>
          </a:xfrm>
          <a:prstGeom prst="rect">
            <a:avLst/>
          </a:prstGeom>
          <a:noFill/>
          <a:ln w="9525">
            <a:noFill/>
            <a:miter lim="800000"/>
            <a:headEnd/>
            <a:tailEnd/>
          </a:ln>
          <a:effectLst/>
        </p:spPr>
      </p:pic>
      <p:pic>
        <p:nvPicPr>
          <p:cNvPr id="4099" name="Picture 3" descr="G:\1st sem Gen\Fungi figure\download (4).jpg"/>
          <p:cNvPicPr>
            <a:picLocks noChangeAspect="1" noChangeArrowheads="1"/>
          </p:cNvPicPr>
          <p:nvPr/>
        </p:nvPicPr>
        <p:blipFill>
          <a:blip r:embed="rId3"/>
          <a:srcRect/>
          <a:stretch>
            <a:fillRect/>
          </a:stretch>
        </p:blipFill>
        <p:spPr bwMode="auto">
          <a:xfrm>
            <a:off x="3000364" y="257166"/>
            <a:ext cx="2419350" cy="188595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
          </p:nvPr>
        </p:nvPicPr>
        <p:blipFill>
          <a:blip r:embed="rId2"/>
          <a:srcRect/>
          <a:stretch>
            <a:fillRect/>
          </a:stretch>
        </p:blipFill>
        <p:spPr bwMode="auto">
          <a:xfrm>
            <a:off x="1142976" y="249792"/>
            <a:ext cx="5943623" cy="6224033"/>
          </a:xfrm>
          <a:prstGeom prst="rect">
            <a:avLst/>
          </a:prstGeom>
          <a:noFill/>
          <a:ln w="9525">
            <a:noFill/>
            <a:miter lim="800000"/>
            <a:headEnd/>
            <a:tailEnd/>
          </a:ln>
          <a:effec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54032"/>
          </a:xfrm>
        </p:spPr>
        <p:txBody>
          <a:bodyPr/>
          <a:lstStyle/>
          <a:p>
            <a:r>
              <a:rPr lang="en-IN" dirty="0">
                <a:solidFill>
                  <a:schemeClr val="tx1"/>
                </a:solidFill>
              </a:rPr>
              <a:t>Reproduction</a:t>
            </a:r>
          </a:p>
        </p:txBody>
      </p:sp>
      <p:sp>
        <p:nvSpPr>
          <p:cNvPr id="3" name="Content Placeholder 2"/>
          <p:cNvSpPr>
            <a:spLocks noGrp="1"/>
          </p:cNvSpPr>
          <p:nvPr>
            <p:ph sz="quarter" idx="1"/>
          </p:nvPr>
        </p:nvSpPr>
        <p:spPr>
          <a:xfrm>
            <a:off x="428596" y="1071546"/>
            <a:ext cx="8001056" cy="5402406"/>
          </a:xfrm>
        </p:spPr>
        <p:txBody>
          <a:bodyPr>
            <a:normAutofit fontScale="85000" lnSpcReduction="10000"/>
          </a:bodyPr>
          <a:lstStyle/>
          <a:p>
            <a:pPr algn="just">
              <a:buNone/>
            </a:pPr>
            <a:r>
              <a:rPr lang="en-IN" dirty="0"/>
              <a:t>Fungi reproduce by asexual and sexual methods:</a:t>
            </a:r>
          </a:p>
          <a:p>
            <a:pPr algn="just">
              <a:buNone/>
            </a:pPr>
            <a:r>
              <a:rPr lang="en-IN" dirty="0"/>
              <a:t>If the plant body is unicellular, the complete vegetative body transformed into reproductive </a:t>
            </a:r>
            <a:r>
              <a:rPr lang="en-IN" dirty="0" err="1"/>
              <a:t>boby</a:t>
            </a:r>
            <a:r>
              <a:rPr lang="en-IN" dirty="0"/>
              <a:t> it is called </a:t>
            </a:r>
            <a:r>
              <a:rPr lang="en-IN" b="1" dirty="0" err="1"/>
              <a:t>holocarpic</a:t>
            </a:r>
            <a:r>
              <a:rPr lang="en-IN" dirty="0"/>
              <a:t>. If a portion of vegetative </a:t>
            </a:r>
            <a:r>
              <a:rPr lang="en-IN" dirty="0" err="1"/>
              <a:t>thallus</a:t>
            </a:r>
            <a:r>
              <a:rPr lang="en-IN" dirty="0"/>
              <a:t> is transformed into reproductive structure, the condition is called </a:t>
            </a:r>
            <a:r>
              <a:rPr lang="en-IN" b="1" dirty="0" err="1"/>
              <a:t>eucarpic</a:t>
            </a:r>
            <a:r>
              <a:rPr lang="en-IN" b="1" dirty="0"/>
              <a:t>.</a:t>
            </a:r>
          </a:p>
          <a:p>
            <a:pPr algn="just">
              <a:buNone/>
            </a:pPr>
            <a:r>
              <a:rPr lang="en-IN" b="1" dirty="0"/>
              <a:t>A. Asexual reproduction:</a:t>
            </a:r>
            <a:r>
              <a:rPr lang="en-IN" dirty="0"/>
              <a:t> </a:t>
            </a:r>
          </a:p>
          <a:p>
            <a:pPr marL="457200" indent="-457200" algn="just">
              <a:buAutoNum type="arabicPeriod"/>
            </a:pPr>
            <a:r>
              <a:rPr lang="en-IN" dirty="0"/>
              <a:t>Fragmentation:</a:t>
            </a:r>
          </a:p>
          <a:p>
            <a:pPr marL="457200" indent="-457200" algn="just">
              <a:buAutoNum type="arabicPeriod"/>
            </a:pPr>
            <a:r>
              <a:rPr lang="en-IN" dirty="0"/>
              <a:t>Budding: </a:t>
            </a:r>
          </a:p>
          <a:p>
            <a:pPr marL="457200" indent="-457200" algn="just">
              <a:buAutoNum type="arabicPeriod"/>
            </a:pPr>
            <a:r>
              <a:rPr lang="en-IN" dirty="0"/>
              <a:t>Fission: </a:t>
            </a:r>
          </a:p>
          <a:p>
            <a:pPr marL="457200" indent="-457200" algn="just">
              <a:buAutoNum type="arabicPeriod"/>
            </a:pPr>
            <a:r>
              <a:rPr lang="en-IN" dirty="0" err="1"/>
              <a:t>Oidia</a:t>
            </a:r>
            <a:r>
              <a:rPr lang="en-IN" dirty="0"/>
              <a:t>:</a:t>
            </a:r>
          </a:p>
          <a:p>
            <a:pPr marL="457200" indent="-457200" algn="just">
              <a:buAutoNum type="arabicPeriod"/>
            </a:pPr>
            <a:r>
              <a:rPr lang="en-IN" dirty="0" err="1"/>
              <a:t>Chlamydospores</a:t>
            </a:r>
            <a:r>
              <a:rPr lang="en-IN" dirty="0"/>
              <a:t>:</a:t>
            </a:r>
          </a:p>
          <a:p>
            <a:pPr marL="457200" indent="-457200" algn="just">
              <a:buAutoNum type="arabicPeriod"/>
            </a:pPr>
            <a:r>
              <a:rPr lang="en-IN" dirty="0"/>
              <a:t>Spores:  Fungi reproduces most commonly by production of spores. These are minute propagating units which serve in the production of new individuals. They vary in size, shape and colour in different individuals. The asexual </a:t>
            </a:r>
            <a:r>
              <a:rPr lang="en-IN" dirty="0" err="1"/>
              <a:t>sopres</a:t>
            </a:r>
            <a:r>
              <a:rPr lang="en-IN" dirty="0"/>
              <a:t> are of two types: (a) </a:t>
            </a:r>
            <a:r>
              <a:rPr lang="en-IN" dirty="0" err="1"/>
              <a:t>Sporangiospores</a:t>
            </a:r>
            <a:r>
              <a:rPr lang="en-IN" dirty="0"/>
              <a:t> and (b) conidia.</a:t>
            </a:r>
          </a:p>
          <a:p>
            <a:pPr>
              <a:buNone/>
            </a:pPr>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sz="quarter" idx="1"/>
          </p:nvPr>
        </p:nvPicPr>
        <p:blipFill>
          <a:blip r:embed="rId2"/>
          <a:srcRect/>
          <a:stretch>
            <a:fillRect/>
          </a:stretch>
        </p:blipFill>
        <p:spPr bwMode="auto">
          <a:xfrm>
            <a:off x="500034" y="428604"/>
            <a:ext cx="7493075" cy="4537091"/>
          </a:xfrm>
          <a:prstGeom prst="rect">
            <a:avLst/>
          </a:prstGeom>
          <a:noFill/>
          <a:ln w="9525">
            <a:noFill/>
            <a:miter lim="800000"/>
            <a:headEnd/>
            <a:tailEnd/>
          </a:ln>
          <a:effectLst/>
        </p:spPr>
      </p:pic>
      <p:sp>
        <p:nvSpPr>
          <p:cNvPr id="5" name="Rounded Rectangle 4"/>
          <p:cNvSpPr/>
          <p:nvPr/>
        </p:nvSpPr>
        <p:spPr>
          <a:xfrm>
            <a:off x="2357422" y="5500702"/>
            <a:ext cx="4214842" cy="71438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Fig: Budding and Fission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quarter" idx="1"/>
          </p:nvPr>
        </p:nvPicPr>
        <p:blipFill>
          <a:blip r:embed="rId2" cstate="print"/>
          <a:srcRect/>
          <a:stretch>
            <a:fillRect/>
          </a:stretch>
        </p:blipFill>
        <p:spPr bwMode="auto">
          <a:xfrm>
            <a:off x="571472" y="714356"/>
            <a:ext cx="4025904" cy="3019428"/>
          </a:xfrm>
          <a:prstGeom prst="rect">
            <a:avLst/>
          </a:prstGeom>
          <a:noFill/>
          <a:ln w="9525">
            <a:noFill/>
            <a:miter lim="800000"/>
            <a:headEnd/>
            <a:tailEnd/>
          </a:ln>
          <a:effectLst/>
        </p:spPr>
      </p:pic>
      <p:pic>
        <p:nvPicPr>
          <p:cNvPr id="5123" name="Picture 3" descr="G:\1st sem Gen\Fungi figure\download.png"/>
          <p:cNvPicPr>
            <a:picLocks noChangeAspect="1" noChangeArrowheads="1"/>
          </p:cNvPicPr>
          <p:nvPr/>
        </p:nvPicPr>
        <p:blipFill>
          <a:blip r:embed="rId3"/>
          <a:srcRect/>
          <a:stretch>
            <a:fillRect/>
          </a:stretch>
        </p:blipFill>
        <p:spPr bwMode="auto">
          <a:xfrm>
            <a:off x="4714876" y="785794"/>
            <a:ext cx="3714776" cy="2858636"/>
          </a:xfrm>
          <a:prstGeom prst="rect">
            <a:avLst/>
          </a:prstGeom>
        </p:spPr>
        <p:style>
          <a:lnRef idx="2">
            <a:schemeClr val="dk1"/>
          </a:lnRef>
          <a:fillRef idx="1">
            <a:schemeClr val="lt1"/>
          </a:fillRef>
          <a:effectRef idx="0">
            <a:schemeClr val="dk1"/>
          </a:effectRef>
          <a:fontRef idx="minor">
            <a:schemeClr val="dk1"/>
          </a:fontRef>
        </p:style>
      </p:pic>
      <p:sp>
        <p:nvSpPr>
          <p:cNvPr id="5" name="Rounded Rectangle 4"/>
          <p:cNvSpPr/>
          <p:nvPr/>
        </p:nvSpPr>
        <p:spPr>
          <a:xfrm>
            <a:off x="2285984" y="4429132"/>
            <a:ext cx="4214842" cy="64294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IN" sz="2000" dirty="0"/>
              <a:t>Fig: </a:t>
            </a:r>
            <a:r>
              <a:rPr lang="en-IN" sz="2000" dirty="0" err="1"/>
              <a:t>Oidia</a:t>
            </a:r>
            <a:r>
              <a:rPr lang="en-IN" sz="2000" dirty="0"/>
              <a:t> and </a:t>
            </a:r>
            <a:r>
              <a:rPr lang="en-IN" sz="2000" dirty="0" err="1"/>
              <a:t>chlamydospore</a:t>
            </a:r>
            <a:endParaRPr lang="en-IN" sz="2000"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42918"/>
            <a:ext cx="7972452" cy="5831034"/>
          </a:xfrm>
        </p:spPr>
        <p:txBody>
          <a:bodyPr>
            <a:normAutofit/>
          </a:bodyPr>
          <a:lstStyle/>
          <a:p>
            <a:pPr marL="457200" indent="-457200" algn="just">
              <a:buAutoNum type="alphaLcParenBoth"/>
            </a:pPr>
            <a:r>
              <a:rPr lang="en-IN" dirty="0" err="1"/>
              <a:t>Sporangiospores</a:t>
            </a:r>
            <a:r>
              <a:rPr lang="en-IN" dirty="0"/>
              <a:t>: These spores are produced inside the sac-like structures called sporangia. Sometimes these spores are also called </a:t>
            </a:r>
            <a:r>
              <a:rPr lang="en-IN" dirty="0" err="1"/>
              <a:t>endospores</a:t>
            </a:r>
            <a:r>
              <a:rPr lang="en-IN" dirty="0"/>
              <a:t>. If the </a:t>
            </a:r>
            <a:r>
              <a:rPr lang="en-IN" dirty="0" err="1"/>
              <a:t>sporangiospores</a:t>
            </a:r>
            <a:r>
              <a:rPr lang="en-IN" dirty="0"/>
              <a:t> are non-motile, they are called </a:t>
            </a:r>
            <a:r>
              <a:rPr lang="en-IN" dirty="0" err="1"/>
              <a:t>aplanospores</a:t>
            </a:r>
            <a:r>
              <a:rPr lang="en-IN" dirty="0"/>
              <a:t> (</a:t>
            </a:r>
            <a:r>
              <a:rPr lang="en-IN" i="1" dirty="0" err="1"/>
              <a:t>Mucor</a:t>
            </a:r>
            <a:r>
              <a:rPr lang="en-IN" dirty="0"/>
              <a:t>, </a:t>
            </a:r>
            <a:r>
              <a:rPr lang="en-IN" i="1" dirty="0" err="1"/>
              <a:t>Rhizopus</a:t>
            </a:r>
            <a:r>
              <a:rPr lang="en-IN" dirty="0"/>
              <a:t>). If </a:t>
            </a:r>
            <a:r>
              <a:rPr lang="en-IN" dirty="0" err="1"/>
              <a:t>sporangiospores</a:t>
            </a:r>
            <a:r>
              <a:rPr lang="en-IN" dirty="0"/>
              <a:t> are motile, they are called zoospores.</a:t>
            </a:r>
          </a:p>
          <a:p>
            <a:pPr marL="457200" indent="-457200" algn="just">
              <a:buAutoNum type="alphaLcParenBoth"/>
            </a:pPr>
            <a:endParaRPr lang="en-IN" dirty="0"/>
          </a:p>
          <a:p>
            <a:pPr marL="457200" indent="-457200" algn="just">
              <a:buAutoNum type="alphaLcParenBoth"/>
            </a:pPr>
            <a:r>
              <a:rPr lang="en-IN" dirty="0"/>
              <a:t>Conidia: These are non motile spores produced singly or in chains by constrictions at the tip or lateral side of special </a:t>
            </a:r>
            <a:r>
              <a:rPr lang="en-IN" dirty="0" err="1"/>
              <a:t>hyphal</a:t>
            </a:r>
            <a:r>
              <a:rPr lang="en-IN" dirty="0"/>
              <a:t> branches, called conidiophores. They are produced exogenously. The conidia germinate directly by giving germ tube.</a:t>
            </a:r>
          </a:p>
          <a:p>
            <a:pPr marL="457200" indent="-457200" algn="just">
              <a:buNone/>
            </a:pPr>
            <a:endParaRPr lang="en-IN" b="1" dirty="0"/>
          </a:p>
          <a:p>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quarter" idx="1"/>
          </p:nvPr>
        </p:nvPicPr>
        <p:blipFill>
          <a:blip r:embed="rId2"/>
          <a:srcRect t="14072" r="2052" b="6189"/>
          <a:stretch>
            <a:fillRect/>
          </a:stretch>
        </p:blipFill>
        <p:spPr bwMode="auto">
          <a:xfrm>
            <a:off x="1752600" y="685800"/>
            <a:ext cx="5124614" cy="5562600"/>
          </a:xfrm>
          <a:prstGeom prst="rect">
            <a:avLst/>
          </a:prstGeom>
          <a:noFill/>
          <a:ln w="9525">
            <a:noFill/>
            <a:miter lim="800000"/>
            <a:headEnd/>
            <a:tailEnd/>
          </a:ln>
          <a:effec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sz="quarter" idx="1"/>
          </p:nvPr>
        </p:nvPicPr>
        <p:blipFill>
          <a:blip r:embed="rId2"/>
          <a:srcRect/>
          <a:stretch>
            <a:fillRect/>
          </a:stretch>
        </p:blipFill>
        <p:spPr bwMode="auto">
          <a:xfrm>
            <a:off x="571471" y="500042"/>
            <a:ext cx="7913425" cy="5072097"/>
          </a:xfrm>
          <a:prstGeom prst="rect">
            <a:avLst/>
          </a:prstGeom>
          <a:ln>
            <a:headEnd/>
            <a:tailEnd/>
          </a:ln>
        </p:spPr>
        <p:style>
          <a:lnRef idx="2">
            <a:schemeClr val="accent2"/>
          </a:lnRef>
          <a:fillRef idx="1">
            <a:schemeClr val="lt1"/>
          </a:fillRef>
          <a:effectRef idx="0">
            <a:schemeClr val="accent2"/>
          </a:effectRef>
          <a:fontRef idx="minor">
            <a:schemeClr val="dk1"/>
          </a:fontRef>
        </p:style>
      </p:pic>
      <p:sp>
        <p:nvSpPr>
          <p:cNvPr id="5" name="Rounded Rectangle 4"/>
          <p:cNvSpPr/>
          <p:nvPr/>
        </p:nvSpPr>
        <p:spPr>
          <a:xfrm>
            <a:off x="1857356" y="5715016"/>
            <a:ext cx="4500594" cy="7143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IN" sz="2400" dirty="0"/>
              <a:t>Fig: Asexual spores of Fungi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4414" y="2786058"/>
            <a:ext cx="6643734" cy="1446550"/>
          </a:xfrm>
          <a:prstGeom prst="rect">
            <a:avLst/>
          </a:prstGeom>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800" b="1" cap="none" spc="50" dirty="0">
                <a:ln w="11430"/>
                <a:solidFill>
                  <a:schemeClr val="tx2">
                    <a:lumMod val="75000"/>
                  </a:schemeClr>
                </a:solidFill>
                <a:effectLst>
                  <a:outerShdw blurRad="76200" dist="50800" dir="5400000" algn="tl" rotWithShape="0">
                    <a:srgbClr val="000000">
                      <a:alpha val="65000"/>
                    </a:srgbClr>
                  </a:outerShdw>
                </a:effectLst>
              </a:rPr>
              <a:t>Thank You</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257</TotalTime>
  <Words>717</Words>
  <Application>Microsoft Office PowerPoint</Application>
  <PresentationFormat>On-screen Show (4:3)</PresentationFormat>
  <Paragraphs>50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Century Schoolbook</vt:lpstr>
      <vt:lpstr>Wingdings</vt:lpstr>
      <vt:lpstr>Wingdings 2</vt:lpstr>
      <vt:lpstr>Oriel</vt:lpstr>
      <vt:lpstr>Fungi</vt:lpstr>
      <vt:lpstr>Syllabus</vt:lpstr>
      <vt:lpstr>General Characters of Fungi</vt:lpstr>
      <vt:lpstr>PowerPoint Presentation</vt:lpstr>
      <vt:lpstr>PowerPoint Presentation</vt:lpstr>
      <vt:lpstr>PowerPoint Presentation</vt:lpstr>
      <vt:lpstr>PowerPoint Presentation</vt:lpstr>
      <vt:lpstr>PowerPoint Presentation</vt:lpstr>
      <vt:lpstr>Reproduction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Prabhali Doley</cp:lastModifiedBy>
  <cp:revision>42</cp:revision>
  <dcterms:created xsi:type="dcterms:W3CDTF">2020-10-11T09:35:00Z</dcterms:created>
  <dcterms:modified xsi:type="dcterms:W3CDTF">2026-04-07T08:03:23Z</dcterms:modified>
</cp:coreProperties>
</file>