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288"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F7DBAD92-3719-45D3-BB06-9222D0874B4B}" type="datetimeFigureOut">
              <a:rPr lang="en-US" smtClean="0"/>
              <a:pPr/>
              <a:t>4/7/2026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882B6D-2EBD-46A5-A9FA-86C4F1C3F9E8}"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F7DBAD92-3719-45D3-BB06-9222D0874B4B}" type="datetimeFigureOut">
              <a:rPr lang="en-US" smtClean="0"/>
              <a:pPr/>
              <a:t>4/7/2026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882B6D-2EBD-46A5-A9FA-86C4F1C3F9E8}"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DBAD92-3719-45D3-BB06-9222D0874B4B}" type="datetimeFigureOut">
              <a:rPr lang="en-US" smtClean="0"/>
              <a:pPr/>
              <a:t>4/7/2026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882B6D-2EBD-46A5-A9FA-86C4F1C3F9E8}"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F7DBAD92-3719-45D3-BB06-9222D0874B4B}" type="datetimeFigureOut">
              <a:rPr lang="en-US" smtClean="0"/>
              <a:pPr/>
              <a:t>4/7/2026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6882B6D-2EBD-46A5-A9FA-86C4F1C3F9E8}"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F7DBAD92-3719-45D3-BB06-9222D0874B4B}" type="datetimeFigureOut">
              <a:rPr lang="en-US" smtClean="0"/>
              <a:pPr/>
              <a:t>4/7/2026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6882B6D-2EBD-46A5-A9FA-86C4F1C3F9E8}"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F7DBAD92-3719-45D3-BB06-9222D0874B4B}" type="datetimeFigureOut">
              <a:rPr lang="en-US" smtClean="0"/>
              <a:pPr/>
              <a:t>4/7/2026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6882B6D-2EBD-46A5-A9FA-86C4F1C3F9E8}"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BAD92-3719-45D3-BB06-9222D0874B4B}" type="datetimeFigureOut">
              <a:rPr lang="en-US" smtClean="0"/>
              <a:pPr/>
              <a:t>4/7/2026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6882B6D-2EBD-46A5-A9FA-86C4F1C3F9E8}"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DBAD92-3719-45D3-BB06-9222D0874B4B}" type="datetimeFigureOut">
              <a:rPr lang="en-US" smtClean="0"/>
              <a:pPr/>
              <a:t>4/7/2026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6882B6D-2EBD-46A5-A9FA-86C4F1C3F9E8}"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DBAD92-3719-45D3-BB06-9222D0874B4B}" type="datetimeFigureOut">
              <a:rPr lang="en-US" smtClean="0"/>
              <a:pPr/>
              <a:t>4/7/2026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6882B6D-2EBD-46A5-A9FA-86C4F1C3F9E8}"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F7DBAD92-3719-45D3-BB06-9222D0874B4B}" type="datetimeFigureOut">
              <a:rPr lang="en-US" smtClean="0"/>
              <a:pPr/>
              <a:t>4/7/2026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882B6D-2EBD-46A5-A9FA-86C4F1C3F9E8}"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F7DBAD92-3719-45D3-BB06-9222D0874B4B}" type="datetimeFigureOut">
              <a:rPr lang="en-US" smtClean="0"/>
              <a:pPr/>
              <a:t>4/7/2026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882B6D-2EBD-46A5-A9FA-86C4F1C3F9E8}"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DBAD92-3719-45D3-BB06-9222D0874B4B}" type="datetimeFigureOut">
              <a:rPr lang="en-US" smtClean="0"/>
              <a:pPr/>
              <a:t>4/7/2026</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882B6D-2EBD-46A5-A9FA-86C4F1C3F9E8}"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3">
            <a:extLst>
              <a:ext uri="{FF2B5EF4-FFF2-40B4-BE49-F238E27FC236}">
                <a16:creationId xmlns:a16="http://schemas.microsoft.com/office/drawing/2014/main" id="{53116543-106C-F8F6-3C01-F298672CD5D6}"/>
              </a:ext>
            </a:extLst>
          </p:cNvPr>
          <p:cNvSpPr/>
          <p:nvPr/>
        </p:nvSpPr>
        <p:spPr>
          <a:xfrm>
            <a:off x="1907704" y="147223"/>
            <a:ext cx="4746828" cy="116922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r>
              <a:rPr lang="en-IN" sz="4400" dirty="0">
                <a:solidFill>
                  <a:schemeClr val="tx1"/>
                </a:solidFill>
              </a:rPr>
              <a:t>The Tissue System</a:t>
            </a:r>
            <a:endParaRPr lang="en-IN" sz="4400" b="1" dirty="0">
              <a:solidFill>
                <a:schemeClr val="tx1"/>
              </a:solidFill>
            </a:endParaRPr>
          </a:p>
        </p:txBody>
      </p:sp>
      <p:sp>
        <p:nvSpPr>
          <p:cNvPr id="7" name="Rounded Rectangle 4">
            <a:extLst>
              <a:ext uri="{FF2B5EF4-FFF2-40B4-BE49-F238E27FC236}">
                <a16:creationId xmlns:a16="http://schemas.microsoft.com/office/drawing/2014/main" id="{BBEA3465-E8EF-7EEB-5EC5-C88D747089DB}"/>
              </a:ext>
            </a:extLst>
          </p:cNvPr>
          <p:cNvSpPr/>
          <p:nvPr/>
        </p:nvSpPr>
        <p:spPr>
          <a:xfrm>
            <a:off x="2680603" y="4437112"/>
            <a:ext cx="3782794" cy="2057641"/>
          </a:xfrm>
          <a:prstGeom prst="roundRect">
            <a:avLst>
              <a:gd name="adj" fmla="val 10969"/>
            </a:avLst>
          </a:prstGeom>
        </p:spPr>
        <p:style>
          <a:lnRef idx="1">
            <a:schemeClr val="accent2"/>
          </a:lnRef>
          <a:fillRef idx="2">
            <a:schemeClr val="accent2"/>
          </a:fillRef>
          <a:effectRef idx="1">
            <a:schemeClr val="accent2"/>
          </a:effectRef>
          <a:fontRef idx="minor">
            <a:schemeClr val="dk1"/>
          </a:fontRef>
        </p:style>
        <p:txBody>
          <a:bodyPr rtlCol="0" anchor="ctr"/>
          <a:lstStyle/>
          <a:p>
            <a:pPr marL="342900" indent="-342900" algn="ctr"/>
            <a:r>
              <a:rPr lang="en-IN" sz="2400" dirty="0"/>
              <a:t>By</a:t>
            </a:r>
          </a:p>
          <a:p>
            <a:pPr marL="342900" indent="-342900" algn="ctr"/>
            <a:r>
              <a:rPr lang="en-IN" sz="2400" dirty="0"/>
              <a:t>Dr. Prabhali Doley</a:t>
            </a:r>
          </a:p>
          <a:p>
            <a:pPr marL="342900" indent="-342900" algn="ctr"/>
            <a:r>
              <a:rPr lang="en-IN" sz="2400" dirty="0" err="1"/>
              <a:t>Deptt</a:t>
            </a:r>
            <a:r>
              <a:rPr lang="en-IN" sz="2400" dirty="0"/>
              <a:t> of Botany</a:t>
            </a:r>
          </a:p>
          <a:p>
            <a:pPr marL="342900" indent="-342900" algn="ctr"/>
            <a:r>
              <a:rPr lang="en-IN" sz="2400" dirty="0" err="1"/>
              <a:t>Handique</a:t>
            </a:r>
            <a:r>
              <a:rPr lang="en-IN" sz="2400" dirty="0"/>
              <a:t> Girls’ College</a:t>
            </a:r>
          </a:p>
          <a:p>
            <a:pPr marL="342900" indent="-342900" algn="ctr"/>
            <a:r>
              <a:rPr lang="en-IN" sz="2400" dirty="0"/>
              <a:t>Guwahati-1</a:t>
            </a:r>
            <a:endParaRPr lang="en-IN" sz="2200" dirty="0"/>
          </a:p>
        </p:txBody>
      </p:sp>
    </p:spTree>
    <p:extLst>
      <p:ext uri="{BB962C8B-B14F-4D97-AF65-F5344CB8AC3E}">
        <p14:creationId xmlns:p14="http://schemas.microsoft.com/office/powerpoint/2010/main" val="3800394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F2F44-E904-F504-83E5-7580502C31C3}"/>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9A05C146-AD70-326A-3B76-3A7FC2D3F532}"/>
              </a:ext>
            </a:extLst>
          </p:cNvPr>
          <p:cNvSpPr/>
          <p:nvPr/>
        </p:nvSpPr>
        <p:spPr>
          <a:xfrm>
            <a:off x="2714612" y="642918"/>
            <a:ext cx="2571768" cy="642942"/>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r>
              <a:rPr lang="en-IN" sz="2400" dirty="0">
                <a:solidFill>
                  <a:schemeClr val="tx1"/>
                </a:solidFill>
              </a:rPr>
              <a:t>The Tissue System</a:t>
            </a:r>
            <a:endParaRPr lang="en-IN" sz="2400" b="1" dirty="0">
              <a:solidFill>
                <a:schemeClr val="tx1"/>
              </a:solidFill>
            </a:endParaRPr>
          </a:p>
        </p:txBody>
      </p:sp>
      <p:sp>
        <p:nvSpPr>
          <p:cNvPr id="5" name="Rounded Rectangle 4">
            <a:extLst>
              <a:ext uri="{FF2B5EF4-FFF2-40B4-BE49-F238E27FC236}">
                <a16:creationId xmlns:a16="http://schemas.microsoft.com/office/drawing/2014/main" id="{0B2DFDCB-E5A5-321A-C6FA-96784E6663CB}"/>
              </a:ext>
            </a:extLst>
          </p:cNvPr>
          <p:cNvSpPr/>
          <p:nvPr/>
        </p:nvSpPr>
        <p:spPr>
          <a:xfrm>
            <a:off x="357158" y="1785926"/>
            <a:ext cx="8429684" cy="35719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342900" indent="-342900" algn="just">
              <a:lnSpc>
                <a:spcPct val="150000"/>
              </a:lnSpc>
            </a:pPr>
            <a:r>
              <a:rPr lang="en-IN" sz="2000" dirty="0"/>
              <a:t>	</a:t>
            </a:r>
            <a:r>
              <a:rPr lang="en-IN" sz="2400" dirty="0"/>
              <a:t> </a:t>
            </a:r>
            <a:r>
              <a:rPr lang="en-IN" sz="2200" dirty="0"/>
              <a:t>All the tissues of a plant which perform the same general function, regardless of position or continuity in the body, constitute the </a:t>
            </a:r>
            <a:r>
              <a:rPr lang="en-IN" sz="2200" b="1" dirty="0"/>
              <a:t>tissue system</a:t>
            </a:r>
            <a:r>
              <a:rPr lang="en-IN" sz="2200" dirty="0"/>
              <a:t>.  The tissues of a plant are organized into three </a:t>
            </a:r>
            <a:r>
              <a:rPr lang="en-IN" sz="2200" b="1" dirty="0"/>
              <a:t>tissue systems</a:t>
            </a:r>
            <a:r>
              <a:rPr lang="en-IN" sz="2200" dirty="0"/>
              <a:t>: </a:t>
            </a:r>
          </a:p>
          <a:p>
            <a:pPr marL="342900" indent="-342900" algn="just">
              <a:lnSpc>
                <a:spcPct val="150000"/>
              </a:lnSpc>
            </a:pPr>
            <a:r>
              <a:rPr lang="en-IN" sz="2200" dirty="0"/>
              <a:t>	A. Epidermal tissue system </a:t>
            </a:r>
          </a:p>
          <a:p>
            <a:pPr marL="342900" indent="-342900" algn="just">
              <a:lnSpc>
                <a:spcPct val="150000"/>
              </a:lnSpc>
            </a:pPr>
            <a:r>
              <a:rPr lang="en-IN" sz="2200" dirty="0"/>
              <a:t>	B. Ground or fundamental tissue system</a:t>
            </a:r>
          </a:p>
          <a:p>
            <a:pPr marL="342900" indent="-342900" algn="just">
              <a:lnSpc>
                <a:spcPct val="150000"/>
              </a:lnSpc>
            </a:pPr>
            <a:r>
              <a:rPr lang="en-IN" sz="2200" dirty="0"/>
              <a:t>	C. Vascular tissue system</a:t>
            </a:r>
          </a:p>
        </p:txBody>
      </p:sp>
    </p:spTree>
    <p:extLst>
      <p:ext uri="{BB962C8B-B14F-4D97-AF65-F5344CB8AC3E}">
        <p14:creationId xmlns:p14="http://schemas.microsoft.com/office/powerpoint/2010/main" val="3259349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714612" y="285728"/>
            <a:ext cx="3929090" cy="642942"/>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r>
              <a:rPr lang="en-IN" sz="2400" b="1" dirty="0">
                <a:solidFill>
                  <a:schemeClr val="tx1"/>
                </a:solidFill>
              </a:rPr>
              <a:t>A. Epidermal tissue system</a:t>
            </a:r>
            <a:endParaRPr lang="en-IN" sz="2400" dirty="0">
              <a:solidFill>
                <a:schemeClr val="tx1"/>
              </a:solidFill>
            </a:endParaRPr>
          </a:p>
        </p:txBody>
      </p:sp>
      <p:sp>
        <p:nvSpPr>
          <p:cNvPr id="6" name="Rounded Rectangle 5"/>
          <p:cNvSpPr/>
          <p:nvPr/>
        </p:nvSpPr>
        <p:spPr>
          <a:xfrm>
            <a:off x="285720" y="1071546"/>
            <a:ext cx="8572560" cy="52149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en-IN" sz="2200" dirty="0"/>
              <a:t>Epidermal tissue system is the outermost covering of plants. It consists of (a) </a:t>
            </a:r>
            <a:r>
              <a:rPr lang="en-IN" sz="2200" b="1" dirty="0"/>
              <a:t>epidermis</a:t>
            </a:r>
            <a:r>
              <a:rPr lang="en-IN" sz="2200" dirty="0"/>
              <a:t>, (b) </a:t>
            </a:r>
            <a:r>
              <a:rPr lang="en-IN" sz="2200" b="1" dirty="0"/>
              <a:t>stomata</a:t>
            </a:r>
            <a:r>
              <a:rPr lang="en-IN" sz="2200" dirty="0"/>
              <a:t> and (c) </a:t>
            </a:r>
            <a:r>
              <a:rPr lang="en-IN" sz="2200" b="1" dirty="0"/>
              <a:t>epidermal outgrowths</a:t>
            </a:r>
            <a:r>
              <a:rPr lang="en-IN" sz="2200" dirty="0"/>
              <a:t>. </a:t>
            </a:r>
          </a:p>
          <a:p>
            <a:pPr algn="just">
              <a:lnSpc>
                <a:spcPct val="150000"/>
              </a:lnSpc>
            </a:pPr>
            <a:r>
              <a:rPr lang="en-IN" sz="2200" dirty="0"/>
              <a:t>	</a:t>
            </a:r>
            <a:r>
              <a:rPr lang="en-IN" sz="2200" b="1" dirty="0"/>
              <a:t>Epidermis</a:t>
            </a:r>
            <a:r>
              <a:rPr lang="en-IN" sz="2200" dirty="0"/>
              <a:t> is generally composed of single layer of parenchymatous cells compactly arranged without intercellular spaces. But it is interrupted by stomata. In leaves some specialized cells which surround the stomata are called the guard cells. Chloroplasts are present only in the guard cells of the epidermis. Other epidermal cells usually do not have chloroplasts. The outer wall of epidermis is usually covered by cuticle.</a:t>
            </a:r>
          </a:p>
          <a:p>
            <a:pPr algn="ct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42876" y="214290"/>
            <a:ext cx="8858280" cy="6429420"/>
          </a:xfrm>
          <a:prstGeom prst="roundRect">
            <a:avLst>
              <a:gd name="adj" fmla="val 4307"/>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en-IN" sz="2200" b="1" dirty="0"/>
              <a:t>Stoma</a:t>
            </a:r>
            <a:r>
              <a:rPr lang="en-IN" sz="2200" dirty="0"/>
              <a:t> is a minute pore surrounded by two guard cells. The stomata occur mainly in the epidermis of leaves. In some plants such as sugarcane, the guard cells are bounded by some special cells. They are distinct from other epidermal cells. These cells are called subsidiary or accessory cells. </a:t>
            </a:r>
          </a:p>
          <a:p>
            <a:pPr algn="just">
              <a:lnSpc>
                <a:spcPct val="150000"/>
              </a:lnSpc>
            </a:pPr>
            <a:endParaRPr lang="en-IN" sz="2200" dirty="0"/>
          </a:p>
          <a:p>
            <a:pPr algn="just">
              <a:lnSpc>
                <a:spcPct val="150000"/>
              </a:lnSpc>
            </a:pPr>
            <a:r>
              <a:rPr lang="en-IN" sz="2200" dirty="0" err="1"/>
              <a:t>Trichomes</a:t>
            </a:r>
            <a:r>
              <a:rPr lang="en-IN" sz="2200" dirty="0"/>
              <a:t> and root hairs are some </a:t>
            </a:r>
            <a:r>
              <a:rPr lang="en-IN" sz="2200" b="1" dirty="0"/>
              <a:t>epidermal outgrowths</a:t>
            </a:r>
            <a:r>
              <a:rPr lang="en-IN" sz="2200" dirty="0"/>
              <a:t>. The unicellular or </a:t>
            </a:r>
            <a:r>
              <a:rPr lang="en-IN" sz="2200" dirty="0" err="1"/>
              <a:t>multicellular</a:t>
            </a:r>
            <a:r>
              <a:rPr lang="en-IN" sz="2200" dirty="0"/>
              <a:t> appendages that originate from the epidermal cells are called </a:t>
            </a:r>
            <a:r>
              <a:rPr lang="en-IN" sz="2200" dirty="0" err="1"/>
              <a:t>trichomes</a:t>
            </a:r>
            <a:r>
              <a:rPr lang="en-IN" sz="2200" dirty="0"/>
              <a:t>. </a:t>
            </a:r>
            <a:r>
              <a:rPr lang="en-IN" sz="2200" dirty="0" err="1"/>
              <a:t>Trichomes</a:t>
            </a:r>
            <a:r>
              <a:rPr lang="en-IN" sz="2200" dirty="0"/>
              <a:t> may be branched or </a:t>
            </a:r>
            <a:r>
              <a:rPr lang="en-IN" sz="2200" dirty="0" err="1"/>
              <a:t>unbranched</a:t>
            </a:r>
            <a:r>
              <a:rPr lang="en-IN" sz="2200" dirty="0"/>
              <a:t>. </a:t>
            </a:r>
            <a:r>
              <a:rPr lang="en-IN" sz="2200" dirty="0" err="1"/>
              <a:t>Rhizodermis</a:t>
            </a:r>
            <a:r>
              <a:rPr lang="en-IN" sz="2200" dirty="0"/>
              <a:t> has two types of epidermal cells - long cells and short cells. The short cells are called </a:t>
            </a:r>
            <a:r>
              <a:rPr lang="en-IN" sz="2200" dirty="0" err="1"/>
              <a:t>trichoblasts</a:t>
            </a:r>
            <a:r>
              <a:rPr lang="en-IN" sz="2200" dirty="0"/>
              <a:t>. Root hairs are produced from these </a:t>
            </a:r>
            <a:r>
              <a:rPr lang="en-IN" sz="2200" dirty="0" err="1"/>
              <a:t>trichoblasts</a:t>
            </a:r>
            <a:r>
              <a:rPr lang="en-IN" sz="2200" dirty="0"/>
              <a:t>.</a:t>
            </a:r>
          </a:p>
          <a:p>
            <a:pPr algn="just">
              <a:lnSpc>
                <a:spcPct val="150000"/>
              </a:lnSpc>
            </a:pP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pidermal cells"/>
          <p:cNvPicPr/>
          <p:nvPr/>
        </p:nvPicPr>
        <p:blipFill>
          <a:blip r:embed="rId2"/>
          <a:srcRect/>
          <a:stretch>
            <a:fillRect/>
          </a:stretch>
        </p:blipFill>
        <p:spPr bwMode="auto">
          <a:xfrm>
            <a:off x="2000232" y="642918"/>
            <a:ext cx="4286280" cy="2714644"/>
          </a:xfrm>
          <a:prstGeom prst="rect">
            <a:avLst/>
          </a:prstGeom>
          <a:ln>
            <a:headEnd/>
            <a:tailEnd/>
          </a:ln>
        </p:spPr>
        <p:style>
          <a:lnRef idx="2">
            <a:schemeClr val="dk1"/>
          </a:lnRef>
          <a:fillRef idx="1">
            <a:schemeClr val="lt1"/>
          </a:fillRef>
          <a:effectRef idx="0">
            <a:schemeClr val="dk1"/>
          </a:effectRef>
          <a:fontRef idx="minor">
            <a:schemeClr val="dk1"/>
          </a:fontRef>
        </p:style>
      </p:pic>
      <p:pic>
        <p:nvPicPr>
          <p:cNvPr id="6" name="Picture 2" descr="Transpiration and Stomata - AP Bio Plants Review"/>
          <p:cNvPicPr>
            <a:picLocks noChangeAspect="1" noChangeArrowheads="1"/>
          </p:cNvPicPr>
          <p:nvPr/>
        </p:nvPicPr>
        <p:blipFill>
          <a:blip r:embed="rId3"/>
          <a:srcRect/>
          <a:stretch>
            <a:fillRect/>
          </a:stretch>
        </p:blipFill>
        <p:spPr bwMode="auto">
          <a:xfrm>
            <a:off x="1943113" y="3571876"/>
            <a:ext cx="4486275" cy="2428875"/>
          </a:xfrm>
          <a:prstGeom prst="rect">
            <a:avLst/>
          </a:prstGeom>
        </p:spPr>
        <p:style>
          <a:lnRef idx="2">
            <a:schemeClr val="accent3"/>
          </a:lnRef>
          <a:fillRef idx="1">
            <a:schemeClr val="lt1"/>
          </a:fillRef>
          <a:effectRef idx="0">
            <a:schemeClr val="accent3"/>
          </a:effectRef>
          <a:fontRef idx="minor">
            <a:schemeClr val="dk1"/>
          </a:fontRef>
        </p:style>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ow do stomata help conserve water? | Socratic"/>
          <p:cNvPicPr>
            <a:picLocks noChangeAspect="1" noChangeArrowheads="1"/>
          </p:cNvPicPr>
          <p:nvPr/>
        </p:nvPicPr>
        <p:blipFill>
          <a:blip r:embed="rId2"/>
          <a:srcRect/>
          <a:stretch>
            <a:fillRect/>
          </a:stretch>
        </p:blipFill>
        <p:spPr bwMode="auto">
          <a:xfrm>
            <a:off x="357158" y="428604"/>
            <a:ext cx="8258175" cy="6181726"/>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285720" y="1357298"/>
            <a:ext cx="8572560" cy="4929222"/>
          </a:xfrm>
          <a:prstGeom prst="roundRect">
            <a:avLst>
              <a:gd name="adj" fmla="val 8054"/>
            </a:avLst>
          </a:prstGeom>
        </p:spPr>
        <p:style>
          <a:lnRef idx="1">
            <a:schemeClr val="accent2"/>
          </a:lnRef>
          <a:fillRef idx="2">
            <a:schemeClr val="accent2"/>
          </a:fillRef>
          <a:effectRef idx="1">
            <a:schemeClr val="accent2"/>
          </a:effectRef>
          <a:fontRef idx="minor">
            <a:schemeClr val="dk1"/>
          </a:fontRef>
        </p:style>
        <p:txBody>
          <a:bodyPr rtlCol="0" anchor="ctr"/>
          <a:lstStyle/>
          <a:p>
            <a:pPr algn="just" fontAlgn="base">
              <a:lnSpc>
                <a:spcPct val="150000"/>
              </a:lnSpc>
            </a:pPr>
            <a:r>
              <a:rPr lang="en-IN" sz="2200" b="1" dirty="0"/>
              <a:t>1. </a:t>
            </a:r>
            <a:r>
              <a:rPr lang="en-IN" sz="2200" b="1" dirty="0" err="1"/>
              <a:t>Anomocytic</a:t>
            </a:r>
            <a:r>
              <a:rPr lang="en-IN" sz="2200" b="1" dirty="0"/>
              <a:t> or irregular-celled type :</a:t>
            </a:r>
            <a:endParaRPr lang="en-IN" sz="2200" dirty="0"/>
          </a:p>
          <a:p>
            <a:pPr algn="just" fontAlgn="base">
              <a:lnSpc>
                <a:spcPct val="150000"/>
              </a:lnSpc>
            </a:pPr>
            <a:r>
              <a:rPr lang="en-IN" sz="2200" dirty="0"/>
              <a:t>Stoma remains surrounded by a limited number of cells which cannot be distinguished from other epidermal cells. Thus the subsidiary cells are absent. This is also called </a:t>
            </a:r>
            <a:r>
              <a:rPr lang="en-IN" sz="2200" dirty="0" err="1"/>
              <a:t>Ranunculous</a:t>
            </a:r>
            <a:r>
              <a:rPr lang="en-IN" sz="2200" dirty="0"/>
              <a:t> type, common in the families </a:t>
            </a:r>
            <a:r>
              <a:rPr lang="en-IN" sz="2200" dirty="0" err="1"/>
              <a:t>Ranunculaceae</a:t>
            </a:r>
            <a:r>
              <a:rPr lang="en-IN" sz="2200" dirty="0"/>
              <a:t>, </a:t>
            </a:r>
            <a:r>
              <a:rPr lang="en-IN" sz="2200" dirty="0" err="1"/>
              <a:t>Capparidaceae</a:t>
            </a:r>
            <a:r>
              <a:rPr lang="en-IN" sz="2200" dirty="0"/>
              <a:t> and others.</a:t>
            </a:r>
          </a:p>
          <a:p>
            <a:pPr algn="just" fontAlgn="base">
              <a:lnSpc>
                <a:spcPct val="150000"/>
              </a:lnSpc>
            </a:pPr>
            <a:r>
              <a:rPr lang="en-IN" sz="2200" b="1" dirty="0"/>
              <a:t>2. </a:t>
            </a:r>
            <a:r>
              <a:rPr lang="en-IN" sz="2200" b="1" dirty="0" err="1"/>
              <a:t>Anisocytic</a:t>
            </a:r>
            <a:r>
              <a:rPr lang="en-IN" sz="2200" b="1" dirty="0"/>
              <a:t> or unequal-celled type :</a:t>
            </a:r>
            <a:endParaRPr lang="en-IN" sz="2200" dirty="0"/>
          </a:p>
          <a:p>
            <a:pPr algn="just" fontAlgn="base">
              <a:lnSpc>
                <a:spcPct val="150000"/>
              </a:lnSpc>
            </a:pPr>
            <a:r>
              <a:rPr lang="en-IN" sz="2200" dirty="0"/>
              <a:t>Here the stoma remains surrounded by three subsidiary cells of which one is distinctly smaller than the other two. It is otherwise known as cruciferous type common in </a:t>
            </a:r>
            <a:r>
              <a:rPr lang="en-IN" sz="2200" dirty="0" err="1"/>
              <a:t>Cruciferae</a:t>
            </a:r>
            <a:r>
              <a:rPr lang="en-IN" sz="2200" dirty="0"/>
              <a:t>.</a:t>
            </a:r>
          </a:p>
          <a:p>
            <a:pPr algn="just">
              <a:lnSpc>
                <a:spcPct val="150000"/>
              </a:lnSpc>
            </a:pPr>
            <a:endParaRPr lang="en-IN" dirty="0"/>
          </a:p>
        </p:txBody>
      </p:sp>
      <p:sp>
        <p:nvSpPr>
          <p:cNvPr id="3" name="Rounded Rectangle 2"/>
          <p:cNvSpPr/>
          <p:nvPr/>
        </p:nvSpPr>
        <p:spPr>
          <a:xfrm>
            <a:off x="714348" y="428604"/>
            <a:ext cx="2714644" cy="5715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IN" sz="2400" dirty="0">
                <a:solidFill>
                  <a:schemeClr val="tx1"/>
                </a:solidFill>
              </a:rPr>
              <a:t>Types of stomata</a:t>
            </a:r>
          </a:p>
        </p:txBody>
      </p:sp>
      <p:sp>
        <p:nvSpPr>
          <p:cNvPr id="4" name="Rounded Rectangle 3"/>
          <p:cNvSpPr/>
          <p:nvPr/>
        </p:nvSpPr>
        <p:spPr>
          <a:xfrm>
            <a:off x="4000496" y="714356"/>
            <a:ext cx="1500198" cy="4286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200" dirty="0"/>
              <a:t>In </a:t>
            </a:r>
            <a:r>
              <a:rPr lang="en-IN" sz="2200" dirty="0" err="1"/>
              <a:t>dicot</a:t>
            </a:r>
            <a:endParaRPr lang="en-IN"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42876" y="214290"/>
            <a:ext cx="8858280" cy="642942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fontAlgn="base">
              <a:lnSpc>
                <a:spcPct val="150000"/>
              </a:lnSpc>
            </a:pPr>
            <a:r>
              <a:rPr lang="en-IN" sz="2200" b="1" dirty="0"/>
              <a:t>3. </a:t>
            </a:r>
            <a:r>
              <a:rPr lang="en-IN" sz="2200" b="1" dirty="0" err="1"/>
              <a:t>Diacytic</a:t>
            </a:r>
            <a:r>
              <a:rPr lang="en-IN" sz="2200" b="1" dirty="0"/>
              <a:t> or cross-celled type :</a:t>
            </a:r>
            <a:endParaRPr lang="en-IN" sz="2200" dirty="0"/>
          </a:p>
          <a:p>
            <a:pPr algn="just" fontAlgn="base">
              <a:lnSpc>
                <a:spcPct val="150000"/>
              </a:lnSpc>
            </a:pPr>
            <a:r>
              <a:rPr lang="en-IN" sz="2200" dirty="0"/>
              <a:t>Here the stoma remain enclosed by a pair of subsidiary cells whose common wall is at right angles to the guard cells. This is also called caryophyllaceous type, common in </a:t>
            </a:r>
            <a:r>
              <a:rPr lang="en-IN" sz="2200" dirty="0" err="1"/>
              <a:t>Caryophyllaceae</a:t>
            </a:r>
            <a:r>
              <a:rPr lang="en-IN" sz="2200" dirty="0"/>
              <a:t>, </a:t>
            </a:r>
            <a:r>
              <a:rPr lang="en-IN" sz="2200" dirty="0" err="1"/>
              <a:t>Acanthaceae</a:t>
            </a:r>
            <a:r>
              <a:rPr lang="en-IN" sz="2200" dirty="0"/>
              <a:t> and others.</a:t>
            </a:r>
          </a:p>
          <a:p>
            <a:pPr algn="just" fontAlgn="base">
              <a:lnSpc>
                <a:spcPct val="150000"/>
              </a:lnSpc>
            </a:pPr>
            <a:r>
              <a:rPr lang="en-IN" sz="2200" b="1" dirty="0"/>
              <a:t>4. </a:t>
            </a:r>
            <a:r>
              <a:rPr lang="en-IN" sz="2200" b="1" dirty="0" err="1"/>
              <a:t>Paracytic</a:t>
            </a:r>
            <a:r>
              <a:rPr lang="en-IN" sz="2200" b="1" dirty="0"/>
              <a:t> or parallel- celled type :</a:t>
            </a:r>
            <a:endParaRPr lang="en-IN" sz="2200" dirty="0"/>
          </a:p>
          <a:p>
            <a:pPr algn="just" fontAlgn="base">
              <a:lnSpc>
                <a:spcPct val="150000"/>
              </a:lnSpc>
            </a:pPr>
            <a:r>
              <a:rPr lang="en-IN" sz="2200" dirty="0"/>
              <a:t>The stoma is accompanied on either side by one or more subsidiary cells which lie parallel to the long axis of the pore of guard cells. This is also referred to as </a:t>
            </a:r>
            <a:r>
              <a:rPr lang="en-IN" sz="2200" dirty="0" err="1"/>
              <a:t>Rubiaceous</a:t>
            </a:r>
            <a:r>
              <a:rPr lang="en-IN" sz="2200" dirty="0"/>
              <a:t> type common in </a:t>
            </a:r>
            <a:r>
              <a:rPr lang="en-IN" sz="2200" dirty="0" err="1"/>
              <a:t>Rubiaceae</a:t>
            </a:r>
            <a:r>
              <a:rPr lang="en-IN" sz="2200" dirty="0"/>
              <a:t>, </a:t>
            </a:r>
            <a:r>
              <a:rPr lang="en-IN" sz="2200" dirty="0" err="1"/>
              <a:t>Magnoliaceae</a:t>
            </a:r>
            <a:r>
              <a:rPr lang="en-IN" sz="2200" dirty="0"/>
              <a:t> and others.</a:t>
            </a:r>
          </a:p>
          <a:p>
            <a:pPr algn="just">
              <a:lnSpc>
                <a:spcPct val="150000"/>
              </a:lnSpc>
            </a:pPr>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omata-types"/>
          <p:cNvPicPr/>
          <p:nvPr/>
        </p:nvPicPr>
        <p:blipFill>
          <a:blip r:embed="rId2"/>
          <a:srcRect/>
          <a:stretch>
            <a:fillRect/>
          </a:stretch>
        </p:blipFill>
        <p:spPr bwMode="auto">
          <a:xfrm>
            <a:off x="1714480" y="714356"/>
            <a:ext cx="4885713" cy="4699973"/>
          </a:xfrm>
          <a:prstGeom prst="rect">
            <a:avLst/>
          </a:prstGeom>
          <a:ln>
            <a:headEnd/>
            <a:tailEnd/>
          </a:ln>
        </p:spPr>
        <p:style>
          <a:lnRef idx="2">
            <a:schemeClr val="dk1"/>
          </a:lnRef>
          <a:fillRef idx="1">
            <a:schemeClr val="lt1"/>
          </a:fillRef>
          <a:effectRef idx="0">
            <a:schemeClr val="dk1"/>
          </a:effectRef>
          <a:fontRef idx="minor">
            <a:schemeClr val="dk1"/>
          </a:fontRef>
        </p:style>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857225" y="334306"/>
            <a:ext cx="6286544" cy="5963743"/>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1714480" y="481038"/>
            <a:ext cx="5643602" cy="5876920"/>
          </a:xfrm>
          <a:prstGeom prst="rect">
            <a:avLst/>
          </a:prstGeom>
          <a:ln>
            <a:headEnd/>
            <a:tailEnd/>
          </a:ln>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descr="blob:https://web.whatsapp.com/337dfd92-cb25-49e0-8e70-5244720b73c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3075" name="Picture 3"/>
          <p:cNvPicPr>
            <a:picLocks noChangeAspect="1" noChangeArrowheads="1"/>
          </p:cNvPicPr>
          <p:nvPr/>
        </p:nvPicPr>
        <p:blipFill>
          <a:blip r:embed="rId2"/>
          <a:srcRect/>
          <a:stretch>
            <a:fillRect/>
          </a:stretch>
        </p:blipFill>
        <p:spPr bwMode="auto">
          <a:xfrm>
            <a:off x="1571604" y="500042"/>
            <a:ext cx="6248423" cy="5638311"/>
          </a:xfrm>
          <a:prstGeom prst="rect">
            <a:avLst/>
          </a:prstGeom>
          <a:ln>
            <a:headEnd/>
            <a:tailEnd/>
          </a:ln>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a:srcRect t="20674" r="7691" b="13023"/>
          <a:stretch>
            <a:fillRect/>
          </a:stretch>
        </p:blipFill>
        <p:spPr bwMode="auto">
          <a:xfrm>
            <a:off x="1357290" y="285728"/>
            <a:ext cx="6500858" cy="6297706"/>
          </a:xfrm>
          <a:prstGeom prst="rect">
            <a:avLst/>
          </a:prstGeom>
          <a:ln>
            <a:headEnd/>
            <a:tailEnd/>
          </a:ln>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srcRect t="5703" b="13022"/>
          <a:stretch>
            <a:fillRect/>
          </a:stretch>
        </p:blipFill>
        <p:spPr bwMode="auto">
          <a:xfrm>
            <a:off x="1357316" y="303542"/>
            <a:ext cx="6500832" cy="6268730"/>
          </a:xfrm>
          <a:prstGeom prst="rect">
            <a:avLst/>
          </a:prstGeom>
          <a:ln>
            <a:headEnd/>
            <a:tailEnd/>
          </a:ln>
        </p:spPr>
        <p:style>
          <a:lnRef idx="1">
            <a:schemeClr val="accent2"/>
          </a:lnRef>
          <a:fillRef idx="2">
            <a:schemeClr val="accent2"/>
          </a:fillRef>
          <a:effectRef idx="1">
            <a:schemeClr val="accent2"/>
          </a:effectRef>
          <a:fontRef idx="minor">
            <a:schemeClr val="dk1"/>
          </a:fontRef>
        </p:style>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214282" y="785794"/>
            <a:ext cx="8572560" cy="55721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en-IN" sz="2200" b="1" dirty="0" err="1"/>
              <a:t>Graminaceous</a:t>
            </a:r>
            <a:r>
              <a:rPr lang="en-IN" sz="2200" b="1" dirty="0"/>
              <a:t> type</a:t>
            </a:r>
            <a:r>
              <a:rPr lang="en-IN" sz="2200" dirty="0"/>
              <a:t>: Stomata of monocot plants are the tiny pores in the upper and the lower epidermis of the leaves, which are surrounded by a pair of dumbbell-shaped guard cells. Since the stomata of monocots are equally distributed in both upper and the lower epidermis, the stomata distribution of monocots is known as an </a:t>
            </a:r>
            <a:r>
              <a:rPr lang="en-IN" sz="2200" dirty="0" err="1"/>
              <a:t>amphistomatic</a:t>
            </a:r>
            <a:r>
              <a:rPr lang="en-IN" sz="2200" dirty="0"/>
              <a:t> distribution. Due to the </a:t>
            </a:r>
            <a:r>
              <a:rPr lang="en-IN" sz="2200" dirty="0" err="1"/>
              <a:t>amphistomatic</a:t>
            </a:r>
            <a:r>
              <a:rPr lang="en-IN" sz="2200" dirty="0"/>
              <a:t> distribution of stomata in monocots, the frequency of transpiration can be high than that of a </a:t>
            </a:r>
            <a:r>
              <a:rPr lang="en-IN" sz="2200" dirty="0" err="1"/>
              <a:t>dicot</a:t>
            </a:r>
            <a:r>
              <a:rPr lang="en-IN" sz="2200" dirty="0"/>
              <a:t> leaf. Therefore in the presence of excess sunlight, monocot leaves are rolled to reduce the surface area of the leaf, preventing the water loss. </a:t>
            </a:r>
          </a:p>
        </p:txBody>
      </p:sp>
      <p:sp>
        <p:nvSpPr>
          <p:cNvPr id="4" name="Rounded Rectangle 3"/>
          <p:cNvSpPr/>
          <p:nvPr/>
        </p:nvSpPr>
        <p:spPr>
          <a:xfrm>
            <a:off x="285720" y="214290"/>
            <a:ext cx="1785950" cy="42862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IN" sz="2200" dirty="0">
                <a:solidFill>
                  <a:schemeClr val="tx1"/>
                </a:solidFill>
              </a:rPr>
              <a:t>In monocot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a:srcRect t="21388" b="15875"/>
          <a:stretch>
            <a:fillRect/>
          </a:stretch>
        </p:blipFill>
        <p:spPr bwMode="auto">
          <a:xfrm>
            <a:off x="1000100" y="285728"/>
            <a:ext cx="7429500" cy="6286520"/>
          </a:xfrm>
          <a:prstGeom prst="rect">
            <a:avLst/>
          </a:prstGeom>
          <a:ln>
            <a:headEnd/>
            <a:tailEnd/>
          </a:ln>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a:srcRect/>
          <a:stretch>
            <a:fillRect/>
          </a:stretch>
        </p:blipFill>
        <p:spPr bwMode="auto">
          <a:xfrm>
            <a:off x="2464145" y="357166"/>
            <a:ext cx="4608159" cy="6215106"/>
          </a:xfrm>
          <a:prstGeom prst="rect">
            <a:avLst/>
          </a:prstGeom>
          <a:ln>
            <a:headEnd/>
            <a:tailEnd/>
          </a:ln>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28662" y="285728"/>
            <a:ext cx="3000396" cy="642942"/>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r>
              <a:rPr lang="en-IN" sz="2400" b="1" dirty="0">
                <a:solidFill>
                  <a:schemeClr val="tx1"/>
                </a:solidFill>
              </a:rPr>
              <a:t>Functions of stomata</a:t>
            </a:r>
            <a:endParaRPr lang="en-IN" sz="2400" dirty="0">
              <a:solidFill>
                <a:schemeClr val="tx1"/>
              </a:solidFill>
            </a:endParaRPr>
          </a:p>
        </p:txBody>
      </p:sp>
      <p:sp>
        <p:nvSpPr>
          <p:cNvPr id="6" name="Rounded Rectangle 5"/>
          <p:cNvSpPr/>
          <p:nvPr/>
        </p:nvSpPr>
        <p:spPr>
          <a:xfrm>
            <a:off x="500034" y="1357298"/>
            <a:ext cx="8072526" cy="328614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342900" indent="-342900" algn="just">
              <a:lnSpc>
                <a:spcPct val="150000"/>
              </a:lnSpc>
              <a:buAutoNum type="arabicPeriod"/>
            </a:pPr>
            <a:r>
              <a:rPr lang="en-IN" sz="2200" dirty="0"/>
              <a:t>Stomata are very important structures from physiological point of view.</a:t>
            </a:r>
          </a:p>
          <a:p>
            <a:pPr marL="342900" indent="-342900" algn="just">
              <a:lnSpc>
                <a:spcPct val="150000"/>
              </a:lnSpc>
              <a:buAutoNum type="arabicPeriod"/>
            </a:pPr>
            <a:r>
              <a:rPr lang="en-IN" sz="2200" dirty="0"/>
              <a:t>Physiological functions like photosynthesis, respiration and transpiration take place with the help of stomata, as these phenomenon are exchange of gases between the intercellular spaces of the internal cells and the outer atmosphere.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28662" y="285728"/>
            <a:ext cx="5715040" cy="642942"/>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r>
              <a:rPr lang="en-IN" sz="2400" b="1" dirty="0">
                <a:solidFill>
                  <a:schemeClr val="tx1"/>
                </a:solidFill>
              </a:rPr>
              <a:t>Functions of epidermal tissue system</a:t>
            </a:r>
            <a:endParaRPr lang="en-IN" sz="2400" dirty="0">
              <a:solidFill>
                <a:schemeClr val="tx1"/>
              </a:solidFill>
            </a:endParaRPr>
          </a:p>
        </p:txBody>
      </p:sp>
      <p:sp>
        <p:nvSpPr>
          <p:cNvPr id="6" name="Rounded Rectangle 5"/>
          <p:cNvSpPr/>
          <p:nvPr/>
        </p:nvSpPr>
        <p:spPr>
          <a:xfrm>
            <a:off x="357158" y="1214422"/>
            <a:ext cx="8572560" cy="44291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457200" indent="-457200" algn="just">
              <a:buAutoNum type="arabicPeriod"/>
            </a:pPr>
            <a:r>
              <a:rPr lang="en-IN" sz="2200" dirty="0"/>
              <a:t>This tissue system in the shoot checks excessive loss of water due to the presence of cuticle.</a:t>
            </a:r>
          </a:p>
          <a:p>
            <a:pPr marL="457200" indent="-457200" algn="just"/>
            <a:endParaRPr lang="en-IN" sz="2200" dirty="0"/>
          </a:p>
          <a:p>
            <a:pPr algn="just"/>
            <a:r>
              <a:rPr lang="en-IN" sz="2200" dirty="0"/>
              <a:t>2. Epidermis protects the underlying tissues.</a:t>
            </a:r>
          </a:p>
          <a:p>
            <a:pPr algn="just"/>
            <a:r>
              <a:rPr lang="en-IN" sz="2200" dirty="0"/>
              <a:t> </a:t>
            </a:r>
          </a:p>
          <a:p>
            <a:pPr algn="just"/>
            <a:r>
              <a:rPr lang="en-IN" sz="2200" dirty="0"/>
              <a:t>3. Stomata involve in transpiration and gaseous exchange.</a:t>
            </a:r>
          </a:p>
          <a:p>
            <a:pPr algn="just"/>
            <a:r>
              <a:rPr lang="en-IN" sz="2200" dirty="0"/>
              <a:t> </a:t>
            </a:r>
          </a:p>
          <a:p>
            <a:pPr algn="just"/>
            <a:r>
              <a:rPr lang="en-IN" sz="2200" dirty="0"/>
              <a:t>4. </a:t>
            </a:r>
            <a:r>
              <a:rPr lang="en-IN" sz="2200" dirty="0" err="1"/>
              <a:t>Trichomes</a:t>
            </a:r>
            <a:r>
              <a:rPr lang="en-IN" sz="2200" dirty="0"/>
              <a:t> are also helpful in the dispersal of seeds and fruits.</a:t>
            </a:r>
          </a:p>
          <a:p>
            <a:pPr algn="just"/>
            <a:r>
              <a:rPr lang="en-IN" sz="2200" dirty="0"/>
              <a:t> </a:t>
            </a:r>
          </a:p>
          <a:p>
            <a:pPr algn="just"/>
            <a:r>
              <a:rPr lang="en-IN" sz="2200" dirty="0"/>
              <a:t>5. Root hairs absorb water and mineral salts from the soil.</a:t>
            </a:r>
          </a:p>
          <a:p>
            <a:pPr algn="ctr"/>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14282" y="71414"/>
            <a:ext cx="5857916" cy="642942"/>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r>
              <a:rPr lang="en-IN" sz="2400" b="1" dirty="0">
                <a:solidFill>
                  <a:schemeClr val="tx1"/>
                </a:solidFill>
              </a:rPr>
              <a:t>B. Ground or fundamental tissue system</a:t>
            </a:r>
            <a:endParaRPr lang="en-IN" sz="2400" dirty="0">
              <a:solidFill>
                <a:schemeClr val="tx1"/>
              </a:solidFill>
            </a:endParaRPr>
          </a:p>
        </p:txBody>
      </p:sp>
      <p:sp>
        <p:nvSpPr>
          <p:cNvPr id="6" name="Rounded Rectangle 5"/>
          <p:cNvSpPr/>
          <p:nvPr/>
        </p:nvSpPr>
        <p:spPr>
          <a:xfrm>
            <a:off x="285688" y="785794"/>
            <a:ext cx="8858312" cy="585791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50000"/>
              </a:lnSpc>
            </a:pPr>
            <a:endParaRPr lang="en-IN" sz="2200" dirty="0"/>
          </a:p>
          <a:p>
            <a:pPr algn="just"/>
            <a:r>
              <a:rPr lang="en-IN" sz="2200" dirty="0"/>
              <a:t>It includes all the tissues of the plant body except epidermal and vascular tissues.</a:t>
            </a:r>
          </a:p>
          <a:p>
            <a:pPr algn="just"/>
            <a:endParaRPr lang="en-IN" sz="2200" dirty="0"/>
          </a:p>
          <a:p>
            <a:pPr algn="just"/>
            <a:r>
              <a:rPr lang="en-IN" sz="2200" b="1" dirty="0"/>
              <a:t>(</a:t>
            </a:r>
            <a:r>
              <a:rPr lang="en-IN" sz="2200" b="1" dirty="0" err="1"/>
              <a:t>i</a:t>
            </a:r>
            <a:r>
              <a:rPr lang="en-IN" sz="2200" b="1" dirty="0"/>
              <a:t>) Hypodermis: </a:t>
            </a:r>
            <a:r>
              <a:rPr lang="en-IN" sz="2200" dirty="0"/>
              <a:t>It is situated below the epidermis. It is multilayered and made up of </a:t>
            </a:r>
            <a:r>
              <a:rPr lang="en-IN" sz="2200" dirty="0" err="1"/>
              <a:t>parenchymatous</a:t>
            </a:r>
            <a:r>
              <a:rPr lang="en-IN" sz="2200" dirty="0"/>
              <a:t> and </a:t>
            </a:r>
            <a:r>
              <a:rPr lang="en-IN" sz="2200" dirty="0" err="1"/>
              <a:t>sclerenchymatous</a:t>
            </a:r>
            <a:r>
              <a:rPr lang="en-IN" sz="2200" dirty="0"/>
              <a:t> cells.</a:t>
            </a:r>
          </a:p>
          <a:p>
            <a:pPr algn="just" fontAlgn="base">
              <a:lnSpc>
                <a:spcPct val="150000"/>
              </a:lnSpc>
            </a:pPr>
            <a:r>
              <a:rPr lang="en-IN" sz="2200" b="1" dirty="0"/>
              <a:t>(ii) General Cortex: </a:t>
            </a:r>
            <a:r>
              <a:rPr lang="en-IN" sz="2200" dirty="0"/>
              <a:t>This consists of </a:t>
            </a:r>
            <a:r>
              <a:rPr lang="en-IN" sz="2200" dirty="0" err="1"/>
              <a:t>parenchymatous</a:t>
            </a:r>
            <a:r>
              <a:rPr lang="en-IN" sz="2200" dirty="0"/>
              <a:t> cells with or without chloroplasts.</a:t>
            </a:r>
          </a:p>
          <a:p>
            <a:pPr algn="just" fontAlgn="base">
              <a:lnSpc>
                <a:spcPct val="150000"/>
              </a:lnSpc>
            </a:pPr>
            <a:r>
              <a:rPr lang="en-IN" sz="2200" b="1" dirty="0"/>
              <a:t>(iii) Endodermis: </a:t>
            </a:r>
            <a:r>
              <a:rPr lang="en-IN" sz="2200" dirty="0"/>
              <a:t>Endodermis is single layered made up of </a:t>
            </a:r>
            <a:r>
              <a:rPr lang="en-IN" sz="2200" dirty="0" err="1"/>
              <a:t>parenchymatous</a:t>
            </a:r>
            <a:r>
              <a:rPr lang="en-IN" sz="2200" dirty="0"/>
              <a:t> cells. The radial and internal walls of </a:t>
            </a:r>
            <a:r>
              <a:rPr lang="en-IN" sz="2200" dirty="0" err="1"/>
              <a:t>endodermal</a:t>
            </a:r>
            <a:r>
              <a:rPr lang="en-IN" sz="2200" dirty="0"/>
              <a:t> cell are thickened; a band of lignin or </a:t>
            </a:r>
            <a:r>
              <a:rPr lang="en-IN" sz="2200" dirty="0" err="1"/>
              <a:t>suberin</a:t>
            </a:r>
            <a:r>
              <a:rPr lang="en-IN" sz="2200" dirty="0"/>
              <a:t> knows as </a:t>
            </a:r>
            <a:r>
              <a:rPr lang="en-IN" sz="2200" dirty="0" err="1"/>
              <a:t>casparian</a:t>
            </a:r>
            <a:r>
              <a:rPr lang="en-IN" sz="2200" dirty="0"/>
              <a:t> strip is sometimes found on the radial and transverse wall of every cell.</a:t>
            </a:r>
          </a:p>
          <a:p>
            <a:pPr algn="ctr"/>
            <a:endParaRPr lang="en-IN" dirty="0"/>
          </a:p>
          <a:p>
            <a:pPr algn="ctr"/>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214282" y="571480"/>
            <a:ext cx="8643998" cy="52864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fontAlgn="base">
              <a:lnSpc>
                <a:spcPct val="150000"/>
              </a:lnSpc>
            </a:pPr>
            <a:r>
              <a:rPr lang="en-IN" sz="2200" b="1" dirty="0"/>
              <a:t>(iv) </a:t>
            </a:r>
            <a:r>
              <a:rPr lang="en-IN" sz="2200" b="1" dirty="0" err="1"/>
              <a:t>Pericycle</a:t>
            </a:r>
            <a:r>
              <a:rPr lang="en-IN" sz="2200" b="1" dirty="0"/>
              <a:t>: </a:t>
            </a:r>
            <a:r>
              <a:rPr lang="en-IN" sz="2200" dirty="0"/>
              <a:t>It is single or multilayered and is situated in between endodermis and vascular bundles. It is made up of </a:t>
            </a:r>
            <a:r>
              <a:rPr lang="en-IN" sz="2200" dirty="0" err="1"/>
              <a:t>sclerenchymatous</a:t>
            </a:r>
            <a:r>
              <a:rPr lang="en-IN" sz="2200" dirty="0"/>
              <a:t> and </a:t>
            </a:r>
            <a:r>
              <a:rPr lang="en-IN" sz="2200" dirty="0" err="1"/>
              <a:t>parechymatous</a:t>
            </a:r>
            <a:r>
              <a:rPr lang="en-IN" sz="2200" dirty="0"/>
              <a:t> cells.</a:t>
            </a:r>
          </a:p>
          <a:p>
            <a:pPr algn="just" fontAlgn="base">
              <a:lnSpc>
                <a:spcPct val="150000"/>
              </a:lnSpc>
            </a:pPr>
            <a:r>
              <a:rPr lang="en-IN" sz="2200" b="1" dirty="0"/>
              <a:t>(v) Pith: </a:t>
            </a:r>
            <a:r>
              <a:rPr lang="en-IN" sz="2200" dirty="0"/>
              <a:t>The central portion in stems and roots is called pith or medulla. It is made up of </a:t>
            </a:r>
            <a:r>
              <a:rPr lang="en-IN" sz="2200" dirty="0" err="1"/>
              <a:t>parenchymatous</a:t>
            </a:r>
            <a:r>
              <a:rPr lang="en-IN" sz="2200" dirty="0"/>
              <a:t> cells with intercellular spaces. In </a:t>
            </a:r>
            <a:r>
              <a:rPr lang="en-IN" sz="2200" dirty="0" err="1"/>
              <a:t>dicot</a:t>
            </a:r>
            <a:r>
              <a:rPr lang="en-IN" sz="2200" dirty="0"/>
              <a:t> stem the pith is large and well developed; in </a:t>
            </a:r>
            <a:r>
              <a:rPr lang="en-IN" sz="2200" dirty="0" err="1"/>
              <a:t>dicot</a:t>
            </a:r>
            <a:r>
              <a:rPr lang="en-IN" sz="2200" dirty="0"/>
              <a:t> roots the pith is either absent or small; in monocot roots large pith is present; in monocot stem the vascular bundles are scattered and the ground tissue is not marked into different parts.</a:t>
            </a:r>
          </a:p>
          <a:p>
            <a:pPr algn="just">
              <a:lnSpc>
                <a:spcPct val="150000"/>
              </a:lnSpc>
            </a:pPr>
            <a:endParaRPr lang="en-IN"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srcRect/>
          <a:stretch>
            <a:fillRect/>
          </a:stretch>
        </p:blipFill>
        <p:spPr bwMode="auto">
          <a:xfrm>
            <a:off x="2214546" y="357166"/>
            <a:ext cx="4431663" cy="4572032"/>
          </a:xfrm>
          <a:prstGeom prst="rect">
            <a:avLst/>
          </a:prstGeom>
          <a:ln>
            <a:headEnd/>
            <a:tailEnd/>
          </a:ln>
        </p:spPr>
        <p:style>
          <a:lnRef idx="1">
            <a:schemeClr val="accent4"/>
          </a:lnRef>
          <a:fillRef idx="3">
            <a:schemeClr val="accent4"/>
          </a:fillRef>
          <a:effectRef idx="2">
            <a:schemeClr val="accent4"/>
          </a:effectRef>
          <a:fontRef idx="minor">
            <a:schemeClr val="lt1"/>
          </a:fontRef>
        </p:style>
      </p:pic>
      <p:sp>
        <p:nvSpPr>
          <p:cNvPr id="5" name="Rounded Rectangle 4"/>
          <p:cNvSpPr/>
          <p:nvPr/>
        </p:nvSpPr>
        <p:spPr>
          <a:xfrm>
            <a:off x="2857488" y="5429264"/>
            <a:ext cx="2857520" cy="50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Fig: T.S. of </a:t>
            </a:r>
            <a:r>
              <a:rPr lang="en-IN" dirty="0" err="1">
                <a:solidFill>
                  <a:schemeClr val="tx1"/>
                </a:solidFill>
              </a:rPr>
              <a:t>Dicot</a:t>
            </a:r>
            <a:r>
              <a:rPr lang="en-IN" dirty="0">
                <a:solidFill>
                  <a:schemeClr val="tx1"/>
                </a:solidFill>
              </a:rPr>
              <a:t> stem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14282" y="71414"/>
            <a:ext cx="3929090" cy="642942"/>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r>
              <a:rPr lang="en-IN" sz="2400" b="1" dirty="0">
                <a:solidFill>
                  <a:schemeClr val="tx1"/>
                </a:solidFill>
              </a:rPr>
              <a:t>C. Vascular tissue system</a:t>
            </a:r>
            <a:endParaRPr lang="en-IN" sz="2400" dirty="0">
              <a:solidFill>
                <a:schemeClr val="tx1"/>
              </a:solidFill>
            </a:endParaRPr>
          </a:p>
        </p:txBody>
      </p:sp>
      <p:sp>
        <p:nvSpPr>
          <p:cNvPr id="6" name="Rounded Rectangle 5"/>
          <p:cNvSpPr/>
          <p:nvPr/>
        </p:nvSpPr>
        <p:spPr>
          <a:xfrm>
            <a:off x="285688" y="785794"/>
            <a:ext cx="8858312" cy="585791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50000"/>
              </a:lnSpc>
            </a:pPr>
            <a:endParaRPr lang="en-IN" sz="2200" dirty="0"/>
          </a:p>
          <a:p>
            <a:pPr algn="just" fontAlgn="base">
              <a:lnSpc>
                <a:spcPct val="150000"/>
              </a:lnSpc>
            </a:pPr>
            <a:r>
              <a:rPr lang="en-IN" sz="2200" dirty="0"/>
              <a:t>It consists of xylem and phloem tissues which are found as strands termed as vascular bundles. The main function of xylem is to conduct water, materials to different parts of the plant body. The main function of phloem is transportation of food materials in different parts of the plant.</a:t>
            </a:r>
          </a:p>
          <a:p>
            <a:pPr algn="just" fontAlgn="base">
              <a:lnSpc>
                <a:spcPct val="150000"/>
              </a:lnSpc>
            </a:pPr>
            <a:r>
              <a:rPr lang="en-IN" sz="2200" b="1" dirty="0"/>
              <a:t>(</a:t>
            </a:r>
            <a:r>
              <a:rPr lang="en-IN" sz="2200" b="1" dirty="0" err="1"/>
              <a:t>i</a:t>
            </a:r>
            <a:r>
              <a:rPr lang="en-IN" sz="2200" b="1" dirty="0"/>
              <a:t>) Radial Bundles: </a:t>
            </a:r>
            <a:r>
              <a:rPr lang="en-IN" sz="2200" dirty="0"/>
              <a:t>Xylem and phloem strands are located on alternate radii in radial vascular bundles. These are mainly found in roots.</a:t>
            </a:r>
          </a:p>
          <a:p>
            <a:pPr algn="just" fontAlgn="base">
              <a:lnSpc>
                <a:spcPct val="150000"/>
              </a:lnSpc>
            </a:pPr>
            <a:r>
              <a:rPr lang="en-IN" sz="2200" b="1" dirty="0"/>
              <a:t>(ii) Conjoint bundles: </a:t>
            </a:r>
            <a:r>
              <a:rPr lang="en-IN" sz="2200" dirty="0"/>
              <a:t>Xylem and phloem combine together into one bundles, Xylem lies towards the centre and phloem towards the periphery. There are two types of conjoint bundles.</a:t>
            </a:r>
          </a:p>
          <a:p>
            <a:pPr algn="ctr">
              <a:lnSpc>
                <a:spcPct val="150000"/>
              </a:lnSpc>
            </a:pPr>
            <a:endParaRPr lang="en-IN" dirty="0"/>
          </a:p>
          <a:p>
            <a:pPr algn="ctr">
              <a:lnSpc>
                <a:spcPct val="150000"/>
              </a:lnSpc>
            </a:pPr>
            <a:endParaRPr lang="en-I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214282" y="1000108"/>
            <a:ext cx="8643998" cy="485778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fontAlgn="base">
              <a:lnSpc>
                <a:spcPct val="150000"/>
              </a:lnSpc>
            </a:pPr>
            <a:r>
              <a:rPr lang="en-IN" sz="2200" b="1" dirty="0"/>
              <a:t>a. Collateral: </a:t>
            </a:r>
            <a:r>
              <a:rPr lang="en-IN" sz="2200" dirty="0"/>
              <a:t>Xylem and phloem lie on the same radius, xylem towards the centre and phloem towards the periphery. When cambium is present in collateral bundles, such bundle is called </a:t>
            </a:r>
            <a:r>
              <a:rPr lang="en-IN" sz="2200" b="1" dirty="0"/>
              <a:t>open</a:t>
            </a:r>
            <a:r>
              <a:rPr lang="en-IN" sz="2200" dirty="0"/>
              <a:t>, e.g. in </a:t>
            </a:r>
            <a:r>
              <a:rPr lang="en-IN" sz="2200" dirty="0" err="1"/>
              <a:t>dicot</a:t>
            </a:r>
            <a:r>
              <a:rPr lang="en-IN" sz="2200" dirty="0"/>
              <a:t> stems and collateral bundle without cambium is called </a:t>
            </a:r>
            <a:r>
              <a:rPr lang="en-IN" sz="2200" b="1" dirty="0"/>
              <a:t>closed</a:t>
            </a:r>
            <a:r>
              <a:rPr lang="en-IN" sz="2200" dirty="0"/>
              <a:t>, e.g. in monocot stems.</a:t>
            </a:r>
          </a:p>
          <a:p>
            <a:pPr fontAlgn="base">
              <a:lnSpc>
                <a:spcPct val="150000"/>
              </a:lnSpc>
            </a:pPr>
            <a:r>
              <a:rPr lang="en-IN" sz="2200" b="1" dirty="0"/>
              <a:t>b. </a:t>
            </a:r>
            <a:r>
              <a:rPr lang="en-IN" sz="2200" b="1" dirty="0" err="1"/>
              <a:t>Bicollateral</a:t>
            </a:r>
            <a:r>
              <a:rPr lang="en-IN" sz="2200" b="1" dirty="0"/>
              <a:t>: </a:t>
            </a:r>
            <a:r>
              <a:rPr lang="en-IN" sz="2200" dirty="0"/>
              <a:t>In this type of bundle, the phloem strands are present on both outer and inner side of xylem.</a:t>
            </a:r>
          </a:p>
          <a:p>
            <a:pPr algn="just">
              <a:lnSpc>
                <a:spcPct val="150000"/>
              </a:lnSpc>
            </a:pPr>
            <a:endParaRPr lang="en-IN"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71472" y="642918"/>
            <a:ext cx="8143932" cy="51435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fontAlgn="base">
              <a:lnSpc>
                <a:spcPct val="150000"/>
              </a:lnSpc>
            </a:pPr>
            <a:r>
              <a:rPr lang="en-IN" sz="2200" b="1" dirty="0"/>
              <a:t>(iii) Concentric Bundles: </a:t>
            </a:r>
          </a:p>
          <a:p>
            <a:pPr algn="just" fontAlgn="base">
              <a:lnSpc>
                <a:spcPct val="150000"/>
              </a:lnSpc>
            </a:pPr>
            <a:r>
              <a:rPr lang="en-IN" sz="2200" dirty="0"/>
              <a:t>In this type of vascular bundle, one tissue is completely surrounded by the other. These are of two types </a:t>
            </a:r>
            <a:r>
              <a:rPr lang="en-IN" sz="2200" dirty="0" err="1"/>
              <a:t>Amphivasal</a:t>
            </a:r>
            <a:r>
              <a:rPr lang="en-IN" sz="2200" dirty="0"/>
              <a:t> and </a:t>
            </a:r>
            <a:r>
              <a:rPr lang="en-IN" sz="2200" dirty="0" err="1"/>
              <a:t>Amphicribral</a:t>
            </a:r>
            <a:r>
              <a:rPr lang="en-IN" sz="2200" dirty="0"/>
              <a:t>.</a:t>
            </a:r>
          </a:p>
          <a:p>
            <a:pPr algn="just" fontAlgn="base">
              <a:lnSpc>
                <a:spcPct val="150000"/>
              </a:lnSpc>
            </a:pPr>
            <a:r>
              <a:rPr lang="en-IN" sz="2200" b="1" dirty="0" err="1"/>
              <a:t>Amphivasal</a:t>
            </a:r>
            <a:r>
              <a:rPr lang="en-IN" sz="2200" b="1" dirty="0"/>
              <a:t>: </a:t>
            </a:r>
            <a:r>
              <a:rPr lang="en-IN" sz="2200" dirty="0"/>
              <a:t>In this type of vascular bundle xylem surrounds the phloem, e.g. Dracaena.</a:t>
            </a:r>
          </a:p>
          <a:p>
            <a:pPr algn="just" fontAlgn="base">
              <a:lnSpc>
                <a:spcPct val="150000"/>
              </a:lnSpc>
            </a:pPr>
            <a:r>
              <a:rPr lang="en-IN" sz="2200" b="1" dirty="0" err="1"/>
              <a:t>Amphicribral</a:t>
            </a:r>
            <a:r>
              <a:rPr lang="en-IN" sz="2200" b="1" dirty="0"/>
              <a:t>: </a:t>
            </a:r>
            <a:r>
              <a:rPr lang="en-IN" sz="2200" dirty="0"/>
              <a:t>In this type, phloem surrounds the xylem, e.g. in Ferns.</a:t>
            </a:r>
          </a:p>
          <a:p>
            <a:pPr algn="just">
              <a:lnSpc>
                <a:spcPct val="150000"/>
              </a:lnSpc>
            </a:pPr>
            <a:endParaRPr lang="en-I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srcRect/>
          <a:stretch>
            <a:fillRect/>
          </a:stretch>
        </p:blipFill>
        <p:spPr bwMode="auto">
          <a:xfrm>
            <a:off x="709613" y="957263"/>
            <a:ext cx="7724775" cy="4943475"/>
          </a:xfrm>
          <a:prstGeom prst="rect">
            <a:avLst/>
          </a:prstGeom>
          <a:ln>
            <a:headEnd/>
            <a:tailEnd/>
          </a:ln>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2"/>
          <a:srcRect/>
          <a:stretch>
            <a:fillRect/>
          </a:stretch>
        </p:blipFill>
        <p:spPr bwMode="auto">
          <a:xfrm>
            <a:off x="1057275" y="1200150"/>
            <a:ext cx="7029450" cy="4457700"/>
          </a:xfrm>
          <a:prstGeom prst="rect">
            <a:avLst/>
          </a:prstGeom>
          <a:ln>
            <a:headEnd/>
            <a:tailEnd/>
          </a:ln>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srcRect/>
          <a:stretch>
            <a:fillRect/>
          </a:stretch>
        </p:blipFill>
        <p:spPr bwMode="auto">
          <a:xfrm>
            <a:off x="928662" y="1071546"/>
            <a:ext cx="7620000" cy="3781425"/>
          </a:xfrm>
          <a:prstGeom prst="rect">
            <a:avLst/>
          </a:prstGeom>
          <a:ln>
            <a:headEnd/>
            <a:tailEnd/>
          </a:ln>
        </p:spPr>
        <p:style>
          <a:lnRef idx="2">
            <a:schemeClr val="accent3"/>
          </a:lnRef>
          <a:fillRef idx="1">
            <a:schemeClr val="lt1"/>
          </a:fillRef>
          <a:effectRef idx="0">
            <a:schemeClr val="accent3"/>
          </a:effectRef>
          <a:fontRef idx="minor">
            <a:schemeClr val="dk1"/>
          </a:fontRef>
        </p:style>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600200"/>
          <a:ext cx="8329642" cy="3529018"/>
        </p:xfrm>
        <a:graphic>
          <a:graphicData uri="http://schemas.openxmlformats.org/drawingml/2006/table">
            <a:tbl>
              <a:tblPr firstRow="1" bandRow="1">
                <a:tableStyleId>{5940675A-B579-460E-94D1-54222C63F5DA}</a:tableStyleId>
              </a:tblPr>
              <a:tblGrid>
                <a:gridCol w="2471726">
                  <a:extLst>
                    <a:ext uri="{9D8B030D-6E8A-4147-A177-3AD203B41FA5}">
                      <a16:colId xmlns:a16="http://schemas.microsoft.com/office/drawing/2014/main" val="20000"/>
                    </a:ext>
                  </a:extLst>
                </a:gridCol>
                <a:gridCol w="2857520">
                  <a:extLst>
                    <a:ext uri="{9D8B030D-6E8A-4147-A177-3AD203B41FA5}">
                      <a16:colId xmlns:a16="http://schemas.microsoft.com/office/drawing/2014/main" val="20001"/>
                    </a:ext>
                  </a:extLst>
                </a:gridCol>
                <a:gridCol w="3000396">
                  <a:extLst>
                    <a:ext uri="{9D8B030D-6E8A-4147-A177-3AD203B41FA5}">
                      <a16:colId xmlns:a16="http://schemas.microsoft.com/office/drawing/2014/main" val="20002"/>
                    </a:ext>
                  </a:extLst>
                </a:gridCol>
              </a:tblGrid>
              <a:tr h="370840">
                <a:tc>
                  <a:txBody>
                    <a:bodyPr/>
                    <a:lstStyle/>
                    <a:p>
                      <a:pPr algn="ctr"/>
                      <a:r>
                        <a:rPr lang="en-IN" dirty="0"/>
                        <a:t>Tissue system </a:t>
                      </a:r>
                      <a:endParaRPr lang="en-IN" b="1" dirty="0"/>
                    </a:p>
                  </a:txBody>
                  <a:tcPr/>
                </a:tc>
                <a:tc>
                  <a:txBody>
                    <a:bodyPr/>
                    <a:lstStyle/>
                    <a:p>
                      <a:pPr algn="ctr"/>
                      <a:r>
                        <a:rPr lang="en-IN" dirty="0"/>
                        <a:t>Components </a:t>
                      </a:r>
                      <a:endParaRPr lang="en-IN" b="1" dirty="0"/>
                    </a:p>
                  </a:txBody>
                  <a:tcPr/>
                </a:tc>
                <a:tc>
                  <a:txBody>
                    <a:bodyPr/>
                    <a:lstStyle/>
                    <a:p>
                      <a:pPr algn="ctr"/>
                      <a:r>
                        <a:rPr lang="en-IN" dirty="0"/>
                        <a:t>Functions</a:t>
                      </a:r>
                      <a:endParaRPr lang="en-IN" b="1" dirty="0"/>
                    </a:p>
                  </a:txBody>
                  <a:tcPr/>
                </a:tc>
                <a:extLst>
                  <a:ext uri="{0D108BD9-81ED-4DB2-BD59-A6C34878D82A}">
                    <a16:rowId xmlns:a16="http://schemas.microsoft.com/office/drawing/2014/main" val="10000"/>
                  </a:ext>
                </a:extLst>
              </a:tr>
              <a:tr h="370840">
                <a:tc>
                  <a:txBody>
                    <a:bodyPr/>
                    <a:lstStyle/>
                    <a:p>
                      <a:pPr algn="just"/>
                      <a:r>
                        <a:rPr lang="en-IN" dirty="0"/>
                        <a:t>Epidermal tissue</a:t>
                      </a:r>
                      <a:r>
                        <a:rPr lang="en-IN" baseline="0" dirty="0"/>
                        <a:t> system</a:t>
                      </a:r>
                      <a:endParaRPr lang="en-IN" dirty="0"/>
                    </a:p>
                  </a:txBody>
                  <a:tcPr/>
                </a:tc>
                <a:tc>
                  <a:txBody>
                    <a:bodyPr/>
                    <a:lstStyle/>
                    <a:p>
                      <a:pPr algn="just"/>
                      <a:r>
                        <a:rPr lang="en-IN" dirty="0"/>
                        <a:t>Epidermis, </a:t>
                      </a:r>
                      <a:r>
                        <a:rPr lang="en-IN" dirty="0" err="1"/>
                        <a:t>periderm</a:t>
                      </a:r>
                      <a:r>
                        <a:rPr lang="en-IN" dirty="0"/>
                        <a:t> (older stems and roots)</a:t>
                      </a:r>
                    </a:p>
                  </a:txBody>
                  <a:tcPr/>
                </a:tc>
                <a:tc>
                  <a:txBody>
                    <a:bodyPr/>
                    <a:lstStyle/>
                    <a:p>
                      <a:pPr marL="342900" indent="-342900" algn="just">
                        <a:buAutoNum type="arabicPeriod"/>
                      </a:pPr>
                      <a:r>
                        <a:rPr lang="en-IN" dirty="0"/>
                        <a:t>Protection</a:t>
                      </a:r>
                    </a:p>
                    <a:p>
                      <a:pPr marL="342900" indent="-342900" algn="just">
                        <a:buAutoNum type="arabicPeriod"/>
                      </a:pPr>
                      <a:r>
                        <a:rPr lang="en-IN" dirty="0"/>
                        <a:t>2. Prevention of water loss</a:t>
                      </a:r>
                    </a:p>
                  </a:txBody>
                  <a:tcPr/>
                </a:tc>
                <a:extLst>
                  <a:ext uri="{0D108BD9-81ED-4DB2-BD59-A6C34878D82A}">
                    <a16:rowId xmlns:a16="http://schemas.microsoft.com/office/drawing/2014/main" val="10001"/>
                  </a:ext>
                </a:extLst>
              </a:tr>
              <a:tr h="1603698">
                <a:tc>
                  <a:txBody>
                    <a:bodyPr/>
                    <a:lstStyle/>
                    <a:p>
                      <a:pPr algn="just"/>
                      <a:r>
                        <a:rPr lang="en-IN" dirty="0"/>
                        <a:t>Ground tissue system</a:t>
                      </a:r>
                    </a:p>
                  </a:txBody>
                  <a:tcPr/>
                </a:tc>
                <a:tc>
                  <a:txBody>
                    <a:bodyPr/>
                    <a:lstStyle/>
                    <a:p>
                      <a:pPr algn="just"/>
                      <a:r>
                        <a:rPr lang="en-IN" dirty="0"/>
                        <a:t>Parenchyma tissue</a:t>
                      </a:r>
                    </a:p>
                    <a:p>
                      <a:pPr algn="just"/>
                      <a:r>
                        <a:rPr lang="en-IN" dirty="0" err="1"/>
                        <a:t>Collenchyma</a:t>
                      </a:r>
                      <a:r>
                        <a:rPr lang="en-IN" baseline="0" dirty="0"/>
                        <a:t> tissue</a:t>
                      </a:r>
                    </a:p>
                    <a:p>
                      <a:pPr algn="just"/>
                      <a:r>
                        <a:rPr lang="en-IN" baseline="0" dirty="0" err="1"/>
                        <a:t>Sclerenchyma</a:t>
                      </a:r>
                      <a:r>
                        <a:rPr lang="en-IN" baseline="0" dirty="0"/>
                        <a:t> tissue</a:t>
                      </a:r>
                      <a:endParaRPr lang="en-IN" dirty="0"/>
                    </a:p>
                  </a:txBody>
                  <a:tcPr/>
                </a:tc>
                <a:tc>
                  <a:txBody>
                    <a:bodyPr/>
                    <a:lstStyle/>
                    <a:p>
                      <a:pPr marL="342900" indent="-342900" algn="just">
                        <a:buAutoNum type="arabicPeriod"/>
                      </a:pPr>
                      <a:r>
                        <a:rPr lang="en-IN" dirty="0" err="1"/>
                        <a:t>Photsynthesis</a:t>
                      </a:r>
                      <a:endParaRPr lang="en-IN" dirty="0"/>
                    </a:p>
                    <a:p>
                      <a:pPr marL="342900" indent="-342900" algn="just">
                        <a:buAutoNum type="arabicPeriod"/>
                      </a:pPr>
                      <a:r>
                        <a:rPr lang="en-IN" dirty="0"/>
                        <a:t>Food storage</a:t>
                      </a:r>
                    </a:p>
                    <a:p>
                      <a:pPr marL="342900" indent="-342900" algn="just">
                        <a:buAutoNum type="arabicPeriod"/>
                      </a:pPr>
                      <a:r>
                        <a:rPr lang="en-IN" dirty="0"/>
                        <a:t>Regeneration</a:t>
                      </a:r>
                    </a:p>
                    <a:p>
                      <a:pPr marL="342900" indent="-342900" algn="just">
                        <a:buAutoNum type="arabicPeriod"/>
                      </a:pPr>
                      <a:r>
                        <a:rPr lang="en-IN" dirty="0"/>
                        <a:t>Support</a:t>
                      </a:r>
                    </a:p>
                    <a:p>
                      <a:pPr marL="342900" indent="-342900" algn="just">
                        <a:buAutoNum type="arabicPeriod"/>
                      </a:pPr>
                      <a:r>
                        <a:rPr lang="en-IN" dirty="0"/>
                        <a:t>protection</a:t>
                      </a:r>
                    </a:p>
                  </a:txBody>
                  <a:tcPr/>
                </a:tc>
                <a:extLst>
                  <a:ext uri="{0D108BD9-81ED-4DB2-BD59-A6C34878D82A}">
                    <a16:rowId xmlns:a16="http://schemas.microsoft.com/office/drawing/2014/main" val="10002"/>
                  </a:ext>
                </a:extLst>
              </a:tr>
              <a:tr h="370840">
                <a:tc>
                  <a:txBody>
                    <a:bodyPr/>
                    <a:lstStyle/>
                    <a:p>
                      <a:pPr algn="just"/>
                      <a:r>
                        <a:rPr lang="en-IN" dirty="0"/>
                        <a:t>Vascular tissue system</a:t>
                      </a:r>
                    </a:p>
                  </a:txBody>
                  <a:tcPr/>
                </a:tc>
                <a:tc>
                  <a:txBody>
                    <a:bodyPr/>
                    <a:lstStyle/>
                    <a:p>
                      <a:pPr algn="just"/>
                      <a:r>
                        <a:rPr lang="en-IN" dirty="0"/>
                        <a:t>Vascular bundles:</a:t>
                      </a:r>
                    </a:p>
                    <a:p>
                      <a:pPr algn="just"/>
                      <a:r>
                        <a:rPr lang="en-IN" dirty="0"/>
                        <a:t>       Xylem tissue</a:t>
                      </a:r>
                    </a:p>
                    <a:p>
                      <a:pPr algn="just"/>
                      <a:r>
                        <a:rPr lang="en-IN" dirty="0"/>
                        <a:t>       Phloem tissue</a:t>
                      </a:r>
                    </a:p>
                  </a:txBody>
                  <a:tcPr/>
                </a:tc>
                <a:tc>
                  <a:txBody>
                    <a:bodyPr/>
                    <a:lstStyle/>
                    <a:p>
                      <a:pPr marL="342900" indent="-342900" algn="just">
                        <a:buAutoNum type="arabicPeriod"/>
                      </a:pPr>
                      <a:r>
                        <a:rPr lang="en-IN" baseline="0" dirty="0"/>
                        <a:t>Transport of water and minerals</a:t>
                      </a:r>
                    </a:p>
                    <a:p>
                      <a:pPr marL="342900" indent="-342900" algn="just">
                        <a:buAutoNum type="arabicPeriod"/>
                      </a:pPr>
                      <a:r>
                        <a:rPr lang="en-IN" baseline="0" dirty="0"/>
                        <a:t>Transport of organic foods</a:t>
                      </a:r>
                      <a:endParaRPr lang="en-IN"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28728" y="2357430"/>
            <a:ext cx="6500858" cy="1569660"/>
          </a:xfrm>
          <a:prstGeom prst="rect">
            <a:avLst/>
          </a:prstGeom>
        </p:spPr>
        <p:style>
          <a:lnRef idx="1">
            <a:schemeClr val="accent2"/>
          </a:lnRef>
          <a:fillRef idx="2">
            <a:schemeClr val="accent2"/>
          </a:fillRef>
          <a:effectRef idx="1">
            <a:schemeClr val="accent2"/>
          </a:effectRef>
          <a:fontRef idx="minor">
            <a:schemeClr val="dk1"/>
          </a:fontRef>
        </p:style>
        <p:txBody>
          <a:bodyPr wrap="square" lIns="91440" tIns="45720" rIns="91440" bIns="45720">
            <a:spAutoFit/>
          </a:bodyPr>
          <a:lstStyle/>
          <a:p>
            <a:pPr algn="ctr"/>
            <a:endParaRPr lang="en-US" sz="9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3" name="Rectangle 2"/>
          <p:cNvSpPr/>
          <p:nvPr/>
        </p:nvSpPr>
        <p:spPr>
          <a:xfrm>
            <a:off x="2000232" y="2357430"/>
            <a:ext cx="5357850" cy="144655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1283</Words>
  <Application>Microsoft Office PowerPoint</Application>
  <PresentationFormat>On-screen Show (4:3)</PresentationFormat>
  <Paragraphs>86</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Prabhali Doley</cp:lastModifiedBy>
  <cp:revision>8</cp:revision>
  <dcterms:created xsi:type="dcterms:W3CDTF">2020-09-13T05:45:15Z</dcterms:created>
  <dcterms:modified xsi:type="dcterms:W3CDTF">2026-04-07T06:39:58Z</dcterms:modified>
</cp:coreProperties>
</file>