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6" r:id="rId10"/>
    <p:sldId id="264" r:id="rId11"/>
    <p:sldId id="266" r:id="rId12"/>
    <p:sldId id="272" r:id="rId13"/>
    <p:sldId id="274" r:id="rId14"/>
    <p:sldId id="267" r:id="rId15"/>
    <p:sldId id="275" r:id="rId16"/>
    <p:sldId id="268" r:id="rId17"/>
    <p:sldId id="269" r:id="rId18"/>
    <p:sldId id="270" r:id="rId19"/>
    <p:sldId id="27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NUCLEUS</a:t>
            </a:r>
            <a:endParaRPr lang="en-US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INTRODUCTION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5029200" cy="5715000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en-US" b="1" dirty="0" smtClean="0">
                <a:solidFill>
                  <a:srgbClr val="FF0000"/>
                </a:solidFill>
              </a:rPr>
              <a:t>Nucleus is a double-membrane bound organelle which contains all the genetic </a:t>
            </a:r>
            <a:r>
              <a:rPr lang="en-US" b="1" dirty="0" err="1" smtClean="0">
                <a:solidFill>
                  <a:srgbClr val="FF0000"/>
                </a:solidFill>
              </a:rPr>
              <a:t>informations</a:t>
            </a:r>
            <a:r>
              <a:rPr lang="en-US" b="1" dirty="0" smtClean="0">
                <a:solidFill>
                  <a:srgbClr val="FF0000"/>
                </a:solidFill>
              </a:rPr>
              <a:t> necessary for cellular processes. It controls and regulates the activities of cell such as metabolism, growth and differentiation of the cell.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 err="1" smtClean="0"/>
              <a:t>Uninucleate</a:t>
            </a:r>
            <a:r>
              <a:rPr lang="en-US" dirty="0" smtClean="0"/>
              <a:t>/</a:t>
            </a:r>
            <a:r>
              <a:rPr lang="en-US" dirty="0" err="1" smtClean="0"/>
              <a:t>mononucleate</a:t>
            </a:r>
            <a:r>
              <a:rPr lang="en-US" dirty="0" smtClean="0"/>
              <a:t>/</a:t>
            </a:r>
            <a:r>
              <a:rPr lang="en-US" dirty="0" err="1" smtClean="0"/>
              <a:t>monokaryotic</a:t>
            </a:r>
            <a:r>
              <a:rPr lang="en-US" dirty="0" smtClean="0"/>
              <a:t>: Most eukaryotic cells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 err="1" smtClean="0"/>
              <a:t>Binucleate</a:t>
            </a:r>
            <a:r>
              <a:rPr lang="en-US" dirty="0" smtClean="0"/>
              <a:t>/</a:t>
            </a:r>
            <a:r>
              <a:rPr lang="en-US" dirty="0" err="1" smtClean="0"/>
              <a:t>dikaryotic</a:t>
            </a:r>
            <a:r>
              <a:rPr lang="en-US" dirty="0" smtClean="0"/>
              <a:t>: Cells of </a:t>
            </a:r>
            <a:r>
              <a:rPr lang="en-US" i="1" dirty="0" smtClean="0"/>
              <a:t>Paramecium </a:t>
            </a:r>
            <a:r>
              <a:rPr lang="en-US" i="1" dirty="0" err="1" smtClean="0"/>
              <a:t>caudatum</a:t>
            </a:r>
            <a:r>
              <a:rPr lang="en-US" dirty="0" smtClean="0"/>
              <a:t>, cartilage cells, liver cells.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 err="1" smtClean="0"/>
              <a:t>Trinucleate</a:t>
            </a:r>
            <a:r>
              <a:rPr lang="en-US" dirty="0" smtClean="0"/>
              <a:t>: </a:t>
            </a:r>
            <a:r>
              <a:rPr lang="en-US" i="1" dirty="0" smtClean="0"/>
              <a:t>Paramecium, Aurelia</a:t>
            </a:r>
            <a:r>
              <a:rPr lang="en-US" dirty="0" smtClean="0"/>
              <a:t>.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 smtClean="0"/>
              <a:t>Multinucleate: Several fungi (</a:t>
            </a:r>
            <a:r>
              <a:rPr lang="en-US" i="1" dirty="0" err="1" smtClean="0"/>
              <a:t>Mucor</a:t>
            </a:r>
            <a:r>
              <a:rPr lang="en-US" i="1" dirty="0" smtClean="0"/>
              <a:t>, </a:t>
            </a:r>
            <a:r>
              <a:rPr lang="en-US" i="1" dirty="0" err="1" smtClean="0"/>
              <a:t>Rhizopus</a:t>
            </a:r>
            <a:r>
              <a:rPr lang="en-US" dirty="0" smtClean="0"/>
              <a:t>), Algae(</a:t>
            </a:r>
            <a:r>
              <a:rPr lang="en-US" i="1" dirty="0" err="1" smtClean="0"/>
              <a:t>Vaucheria</a:t>
            </a:r>
            <a:r>
              <a:rPr lang="en-US" dirty="0" smtClean="0"/>
              <a:t>). </a:t>
            </a:r>
          </a:p>
          <a:p>
            <a:pPr algn="just">
              <a:buFont typeface="Wingdings" pitchFamily="2" charset="2"/>
              <a:buChar char="v"/>
            </a:pPr>
            <a:r>
              <a:rPr lang="en-US" dirty="0" smtClean="0"/>
              <a:t>Multinucleate condition in plant cells is called </a:t>
            </a:r>
            <a:r>
              <a:rPr lang="en-US" b="1" dirty="0" err="1" smtClean="0"/>
              <a:t>coenocytic</a:t>
            </a:r>
            <a:r>
              <a:rPr lang="en-US" dirty="0" smtClean="0"/>
              <a:t>,</a:t>
            </a:r>
          </a:p>
          <a:p>
            <a:pPr algn="just">
              <a:buFont typeface="Wingdings" pitchFamily="2" charset="2"/>
              <a:buChar char="v"/>
            </a:pPr>
            <a:r>
              <a:rPr lang="en-US" dirty="0" smtClean="0"/>
              <a:t>While in animal cells and Plasmodium it is called </a:t>
            </a:r>
            <a:r>
              <a:rPr lang="en-US" b="1" dirty="0" err="1" smtClean="0"/>
              <a:t>syncytium</a:t>
            </a:r>
            <a:r>
              <a:rPr lang="en-US" dirty="0" smtClean="0"/>
              <a:t>.</a:t>
            </a:r>
          </a:p>
          <a:p>
            <a:pPr algn="just">
              <a:buNone/>
            </a:pPr>
            <a:endParaRPr lang="en-US" dirty="0"/>
          </a:p>
        </p:txBody>
      </p:sp>
      <p:pic>
        <p:nvPicPr>
          <p:cNvPr id="1026" name="Picture 2" descr="Nucleus: Definition, Structure, Parts, Functions, Diagram"/>
          <p:cNvPicPr>
            <a:picLocks noChangeAspect="1" noChangeArrowheads="1"/>
          </p:cNvPicPr>
          <p:nvPr/>
        </p:nvPicPr>
        <p:blipFill>
          <a:blip r:embed="rId2"/>
          <a:srcRect l="33000"/>
          <a:stretch>
            <a:fillRect/>
          </a:stretch>
        </p:blipFill>
        <p:spPr bwMode="auto">
          <a:xfrm>
            <a:off x="5448664" y="1981200"/>
            <a:ext cx="3695336" cy="28956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096000" y="5105400"/>
            <a:ext cx="27432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ROBERT BROWN, 1831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 descr="a) A micrograph of binucleated cells without and with different number... |  Download Scientific Diagra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364" name="Picture 4" descr="a) A micrograph of binucleated cells without and with different number... |  Download Scientific Diagra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914400"/>
            <a:ext cx="6924675" cy="2962276"/>
          </a:xfrm>
          <a:prstGeom prst="rect">
            <a:avLst/>
          </a:prstGeom>
          <a:noFill/>
        </p:spPr>
      </p:pic>
      <p:pic>
        <p:nvPicPr>
          <p:cNvPr id="15366" name="Picture 6" descr="Fungi Definition – Types, Characteristics, Classification and its Types"/>
          <p:cNvPicPr>
            <a:picLocks noChangeAspect="1" noChangeArrowheads="1"/>
          </p:cNvPicPr>
          <p:nvPr/>
        </p:nvPicPr>
        <p:blipFill>
          <a:blip r:embed="rId3"/>
          <a:srcRect l="41885" b="6494"/>
          <a:stretch>
            <a:fillRect/>
          </a:stretch>
        </p:blipFill>
        <p:spPr bwMode="auto">
          <a:xfrm>
            <a:off x="3962400" y="4191000"/>
            <a:ext cx="1819275" cy="205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Structure of nucleus</a:t>
            </a:r>
            <a:endParaRPr lang="en-US" dirty="0"/>
          </a:p>
        </p:txBody>
      </p:sp>
      <p:sp>
        <p:nvSpPr>
          <p:cNvPr id="16386" name="AutoShape 2" descr="blob:https://web.whatsapp.com/f325b7a6-65b0-4811-828c-af0265f364d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8" name="AutoShape 4" descr="blob:https://web.whatsapp.com/f325b7a6-65b0-4811-828c-af0265f364d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AutoShape 6" descr="blob:https://web.whatsapp.com/f325b7a6-65b0-4811-828c-af0265f364d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Content Placeholder 8" descr="WhatsApp Image 2024-02-15 at 10.21.43 AM.jpeg"/>
          <p:cNvPicPr>
            <a:picLocks noGrp="1" noChangeAspect="1"/>
          </p:cNvPicPr>
          <p:nvPr>
            <p:ph idx="1"/>
          </p:nvPr>
        </p:nvPicPr>
        <p:blipFill>
          <a:blip r:embed="rId2"/>
          <a:srcRect t="2298" r="5311" b="9532"/>
          <a:stretch>
            <a:fillRect/>
          </a:stretch>
        </p:blipFill>
        <p:spPr>
          <a:xfrm rot="16200000">
            <a:off x="4152900" y="-266700"/>
            <a:ext cx="3581400" cy="5638800"/>
          </a:xfrm>
        </p:spPr>
      </p:pic>
      <p:pic>
        <p:nvPicPr>
          <p:cNvPr id="10" name="Picture 2" descr="Nucleus: Definition, Structure, Parts, Functions, Diagram"/>
          <p:cNvPicPr>
            <a:picLocks noChangeAspect="1" noChangeArrowheads="1"/>
          </p:cNvPicPr>
          <p:nvPr/>
        </p:nvPicPr>
        <p:blipFill>
          <a:blip r:embed="rId3"/>
          <a:srcRect l="33000"/>
          <a:stretch>
            <a:fillRect/>
          </a:stretch>
        </p:blipFill>
        <p:spPr bwMode="auto">
          <a:xfrm>
            <a:off x="304800" y="3810000"/>
            <a:ext cx="3695336" cy="2895600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2133600" y="6477000"/>
            <a:ext cx="25908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3-D structure of nucleus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172200"/>
          </a:xfrm>
        </p:spPr>
        <p:txBody>
          <a:bodyPr>
            <a:normAutofit fontScale="92500" lnSpcReduction="10000"/>
          </a:bodyPr>
          <a:lstStyle/>
          <a:p>
            <a:pPr marL="514350" indent="-514350" algn="just">
              <a:buNone/>
            </a:pPr>
            <a:r>
              <a:rPr lang="en-US" dirty="0" smtClean="0"/>
              <a:t>A typical nucleus has the following parts:</a:t>
            </a:r>
          </a:p>
          <a:p>
            <a:pPr marL="514350" indent="-514350" algn="just"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Nuclear envelope/</a:t>
            </a:r>
            <a:r>
              <a:rPr lang="en-US" b="1" dirty="0" err="1" smtClean="0">
                <a:solidFill>
                  <a:srgbClr val="FF0000"/>
                </a:solidFill>
              </a:rPr>
              <a:t>Karyotheca</a:t>
            </a:r>
            <a:r>
              <a:rPr lang="en-US" b="1" dirty="0" smtClean="0">
                <a:solidFill>
                  <a:srgbClr val="FF0000"/>
                </a:solidFill>
              </a:rPr>
              <a:t>: </a:t>
            </a:r>
            <a:r>
              <a:rPr lang="en-US" dirty="0" smtClean="0"/>
              <a:t>Outer membrane and inner membrane which is separated by </a:t>
            </a:r>
            <a:r>
              <a:rPr lang="en-US" dirty="0" err="1" smtClean="0"/>
              <a:t>perinuclear</a:t>
            </a:r>
            <a:r>
              <a:rPr lang="en-US" dirty="0" smtClean="0"/>
              <a:t> space. </a:t>
            </a:r>
            <a:r>
              <a:rPr lang="en-US" dirty="0" err="1" smtClean="0"/>
              <a:t>Ribosomes</a:t>
            </a:r>
            <a:r>
              <a:rPr lang="en-US" dirty="0" smtClean="0"/>
              <a:t> present on its outer side.</a:t>
            </a:r>
          </a:p>
          <a:p>
            <a:pPr marL="514350" indent="-514350" algn="just"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Nuclear lamina: </a:t>
            </a:r>
            <a:r>
              <a:rPr lang="en-US" dirty="0" smtClean="0"/>
              <a:t>It is lined on the inner surface of inner nuclear membrane. It is a protein fibrous network of 15-30nm thick and it connects the Inner membrane with the chromatin. Three extrinsic membrane proteins </a:t>
            </a:r>
            <a:r>
              <a:rPr lang="en-US" dirty="0" err="1" smtClean="0"/>
              <a:t>Lamin</a:t>
            </a:r>
            <a:r>
              <a:rPr lang="en-US" dirty="0" smtClean="0"/>
              <a:t> A, B and C present</a:t>
            </a:r>
          </a:p>
          <a:p>
            <a:pPr marL="514350" indent="-514350" algn="just"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Nuclear pores: </a:t>
            </a:r>
            <a:r>
              <a:rPr lang="en-US" dirty="0" smtClean="0"/>
              <a:t>Present in nuclear envelope. It possess annulus. </a:t>
            </a:r>
          </a:p>
          <a:p>
            <a:pPr marL="514350" indent="-514350" algn="just">
              <a:buNone/>
            </a:pPr>
            <a:endParaRPr lang="en-US" dirty="0" smtClean="0"/>
          </a:p>
          <a:p>
            <a:pPr marL="514350" indent="-514350" algn="just">
              <a:buAutoNum type="arabicPeriod"/>
            </a:pPr>
            <a:endParaRPr lang="en-US" dirty="0" smtClean="0"/>
          </a:p>
          <a:p>
            <a:pPr marL="514350" indent="-514350" algn="just">
              <a:buAutoNum type="arabicPeriod"/>
            </a:pPr>
            <a:endParaRPr lang="en-US" dirty="0" smtClean="0"/>
          </a:p>
          <a:p>
            <a:pPr marL="514350" indent="-514350" algn="just"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4. </a:t>
            </a:r>
            <a:r>
              <a:rPr lang="en-US" b="1" dirty="0" smtClean="0">
                <a:solidFill>
                  <a:srgbClr val="FF0000"/>
                </a:solidFill>
              </a:rPr>
              <a:t>Nuclear pore complex: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WhatsApp Image 2024-02-15 at 11.01.10 A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823332" y="1339468"/>
            <a:ext cx="2243091" cy="36789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7200" y="990600"/>
            <a:ext cx="4419600" cy="563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dirty="0" smtClean="0">
                <a:solidFill>
                  <a:schemeClr val="tx1"/>
                </a:solidFill>
              </a:rPr>
              <a:t>Large complex structure (120 nm in diameter and 50nm in thickness). It has a 8 fold symmetry. It consists of </a:t>
            </a:r>
            <a:r>
              <a:rPr lang="en-US" sz="2000" b="1" dirty="0" smtClean="0">
                <a:solidFill>
                  <a:schemeClr val="tx1"/>
                </a:solidFill>
              </a:rPr>
              <a:t>annuli</a:t>
            </a:r>
            <a:r>
              <a:rPr lang="en-US" sz="2000" dirty="0" smtClean="0">
                <a:solidFill>
                  <a:schemeClr val="tx1"/>
                </a:solidFill>
              </a:rPr>
              <a:t> (sin. annulus), a set of large protein </a:t>
            </a:r>
            <a:r>
              <a:rPr lang="en-US" sz="2000" dirty="0" err="1" smtClean="0">
                <a:solidFill>
                  <a:schemeClr val="tx1"/>
                </a:solidFill>
              </a:rPr>
              <a:t>grannules</a:t>
            </a:r>
            <a:r>
              <a:rPr lang="en-US" sz="2000" dirty="0" smtClean="0">
                <a:solidFill>
                  <a:schemeClr val="tx1"/>
                </a:solidFill>
              </a:rPr>
              <a:t> arranged in octagonal pattern, and a large central </a:t>
            </a:r>
            <a:r>
              <a:rPr lang="en-US" sz="2000" dirty="0" err="1" smtClean="0">
                <a:solidFill>
                  <a:schemeClr val="tx1"/>
                </a:solidFill>
              </a:rPr>
              <a:t>grannule</a:t>
            </a:r>
            <a:r>
              <a:rPr lang="en-US" sz="2000" dirty="0" smtClean="0">
                <a:solidFill>
                  <a:schemeClr val="tx1"/>
                </a:solidFill>
              </a:rPr>
              <a:t> plugging the pore. 8 radial spokes extend from plug to rings. </a:t>
            </a:r>
          </a:p>
          <a:p>
            <a:pPr algn="just"/>
            <a:r>
              <a:rPr lang="en-US" sz="2000" dirty="0" smtClean="0">
                <a:solidFill>
                  <a:schemeClr val="tx1"/>
                </a:solidFill>
              </a:rPr>
              <a:t>Each nuclear pore complex transports about 100 </a:t>
            </a:r>
            <a:r>
              <a:rPr lang="en-US" sz="2000" dirty="0" err="1" smtClean="0">
                <a:solidFill>
                  <a:schemeClr val="tx1"/>
                </a:solidFill>
              </a:rPr>
              <a:t>histone</a:t>
            </a:r>
            <a:r>
              <a:rPr lang="en-US" sz="2000" dirty="0" smtClean="0">
                <a:solidFill>
                  <a:schemeClr val="tx1"/>
                </a:solidFill>
              </a:rPr>
              <a:t> molecules/min. during DNA synthesis. During active growth, each nuclear pore complex transport about 6 newly assembled large and small ribosomal subunits/min. from nucleus to </a:t>
            </a:r>
            <a:r>
              <a:rPr lang="en-US" sz="2000" dirty="0" err="1" smtClean="0">
                <a:solidFill>
                  <a:schemeClr val="tx1"/>
                </a:solidFill>
              </a:rPr>
              <a:t>cytosol</a:t>
            </a:r>
            <a:r>
              <a:rPr lang="en-US" sz="2000" dirty="0" smtClean="0">
                <a:solidFill>
                  <a:schemeClr val="tx1"/>
                </a:solidFill>
              </a:rPr>
              <a:t> to be utilized in protein synthesis. 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pPr algn="just">
              <a:buNone/>
            </a:pPr>
            <a:r>
              <a:rPr lang="en-US" dirty="0" smtClean="0"/>
              <a:t>5. </a:t>
            </a:r>
            <a:r>
              <a:rPr lang="en-US" b="1" dirty="0" smtClean="0">
                <a:solidFill>
                  <a:srgbClr val="FF0000"/>
                </a:solidFill>
              </a:rPr>
              <a:t>Nuclear matrix: </a:t>
            </a:r>
            <a:r>
              <a:rPr lang="en-US" dirty="0" smtClean="0"/>
              <a:t>It maintains shape of the nucleus. Nuclear lamina is included under matrix.</a:t>
            </a:r>
          </a:p>
          <a:p>
            <a:pPr algn="just">
              <a:buNone/>
            </a:pPr>
            <a:r>
              <a:rPr lang="en-US" dirty="0" smtClean="0"/>
              <a:t>6. </a:t>
            </a:r>
            <a:r>
              <a:rPr lang="en-US" b="1" dirty="0" err="1" smtClean="0">
                <a:solidFill>
                  <a:srgbClr val="FF0000"/>
                </a:solidFill>
              </a:rPr>
              <a:t>Nucleoplasm</a:t>
            </a:r>
            <a:r>
              <a:rPr lang="en-US" b="1" dirty="0" smtClean="0">
                <a:solidFill>
                  <a:srgbClr val="FF0000"/>
                </a:solidFill>
              </a:rPr>
              <a:t>/nuclear sap: </a:t>
            </a:r>
            <a:r>
              <a:rPr lang="en-US" dirty="0" smtClean="0"/>
              <a:t>Transparent, semi-solid, granular substance of nucleus. Nuclear components such as chromatin, nucleolus remain suspended in </a:t>
            </a:r>
            <a:r>
              <a:rPr lang="en-US" dirty="0" err="1" smtClean="0"/>
              <a:t>nucleoplasm</a:t>
            </a:r>
            <a:r>
              <a:rPr lang="en-US" dirty="0" smtClean="0"/>
              <a:t>. Proteins, enzymes, minerals, </a:t>
            </a:r>
            <a:r>
              <a:rPr lang="en-US" dirty="0" err="1" smtClean="0"/>
              <a:t>ribonucleoprotein</a:t>
            </a:r>
            <a:r>
              <a:rPr lang="en-US" dirty="0" smtClean="0"/>
              <a:t> particles are also present. It is the store house of all raw materials and enzymes required for synthesis of DNA, RNA and ribosome subunits.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pPr algn="just">
              <a:buNone/>
            </a:pPr>
            <a:r>
              <a:rPr lang="en-US" dirty="0" smtClean="0"/>
              <a:t>7. </a:t>
            </a:r>
            <a:r>
              <a:rPr lang="en-US" b="1" dirty="0" smtClean="0"/>
              <a:t>Chromatin/nuclear reticulum: </a:t>
            </a:r>
          </a:p>
          <a:p>
            <a:pPr algn="just">
              <a:buNone/>
            </a:pPr>
            <a:r>
              <a:rPr lang="en-US" dirty="0" err="1" smtClean="0"/>
              <a:t>Euchromatin</a:t>
            </a:r>
            <a:r>
              <a:rPr lang="en-US" dirty="0" smtClean="0"/>
              <a:t>: light stained region which is metabolically and genetically active. Crossing over of </a:t>
            </a:r>
            <a:r>
              <a:rPr lang="en-US" dirty="0" err="1" smtClean="0"/>
              <a:t>mesiosis</a:t>
            </a:r>
            <a:r>
              <a:rPr lang="en-US" dirty="0" smtClean="0"/>
              <a:t> occurs.</a:t>
            </a:r>
          </a:p>
          <a:p>
            <a:pPr algn="just">
              <a:buNone/>
            </a:pPr>
            <a:r>
              <a:rPr lang="en-US" dirty="0" smtClean="0"/>
              <a:t>Heterochromatin: darkly stained condense region which is metabolically and genetically inert.</a:t>
            </a:r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411162"/>
          </a:xfrm>
        </p:spPr>
        <p:txBody>
          <a:bodyPr>
            <a:noAutofit/>
          </a:bodyPr>
          <a:lstStyle/>
          <a:p>
            <a:pPr algn="l"/>
            <a:r>
              <a:rPr lang="en-US" sz="2000" dirty="0" smtClean="0"/>
              <a:t>Differences between </a:t>
            </a:r>
            <a:r>
              <a:rPr lang="en-US" sz="2000" dirty="0" err="1" smtClean="0"/>
              <a:t>Euchromatin</a:t>
            </a:r>
            <a:r>
              <a:rPr lang="en-US" sz="2000" dirty="0" smtClean="0"/>
              <a:t> and Heterochromatin</a:t>
            </a:r>
            <a:endParaRPr lang="en-US" sz="20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4800" y="609600"/>
          <a:ext cx="8534400" cy="5949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267200"/>
                <a:gridCol w="4267200"/>
              </a:tblGrid>
              <a:tr h="40004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Euchromatin</a:t>
                      </a:r>
                      <a:r>
                        <a:rPr lang="en-US" sz="140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Heterochromatin </a:t>
                      </a:r>
                      <a:endParaRPr lang="en-US" sz="1400" dirty="0"/>
                    </a:p>
                  </a:txBody>
                  <a:tcPr/>
                </a:tc>
              </a:tr>
              <a:tr h="4000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It contains active genes.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It contains inactive or inert</a:t>
                      </a:r>
                      <a:r>
                        <a:rPr lang="en-US" sz="1400" baseline="0" dirty="0" smtClean="0"/>
                        <a:t> genes.</a:t>
                      </a:r>
                      <a:endParaRPr lang="en-US" sz="1400" dirty="0"/>
                    </a:p>
                  </a:txBody>
                  <a:tcPr/>
                </a:tc>
              </a:tr>
              <a:tr h="6477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It is light stained region of the chromatin with a thickness of 30-80 Å.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It is dark stained region of the chromatin with a thickness of 250 Å.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</a:tr>
              <a:tr h="4000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It is metabolically</a:t>
                      </a:r>
                      <a:r>
                        <a:rPr lang="en-US" sz="1400" baseline="0" dirty="0" smtClean="0"/>
                        <a:t> active.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It is metabolically inert.</a:t>
                      </a:r>
                      <a:endParaRPr lang="en-US" sz="1400" dirty="0"/>
                    </a:p>
                  </a:txBody>
                  <a:tcPr/>
                </a:tc>
              </a:tr>
              <a:tr h="69048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Crossing over of meiosis occurs in </a:t>
                      </a:r>
                      <a:r>
                        <a:rPr lang="en-US" sz="1400" dirty="0" err="1" smtClean="0"/>
                        <a:t>euchromatin</a:t>
                      </a:r>
                      <a:r>
                        <a:rPr lang="en-US" sz="1400" dirty="0" smtClean="0"/>
                        <a:t> at a higher frequency.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Crossing over frequency is very less in this part.</a:t>
                      </a:r>
                      <a:endParaRPr lang="en-US" sz="1400" dirty="0"/>
                    </a:p>
                  </a:txBody>
                  <a:tcPr/>
                </a:tc>
              </a:tr>
              <a:tr h="4000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It is fibrous.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It is granular.</a:t>
                      </a:r>
                    </a:p>
                  </a:txBody>
                  <a:tcPr/>
                </a:tc>
              </a:tr>
              <a:tr h="40004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Euchromatin</a:t>
                      </a:r>
                      <a:r>
                        <a:rPr lang="en-US" sz="1400" dirty="0" smtClean="0"/>
                        <a:t> appears diffused.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It is condensed.</a:t>
                      </a:r>
                      <a:endParaRPr lang="en-US" sz="1400" dirty="0"/>
                    </a:p>
                  </a:txBody>
                  <a:tcPr/>
                </a:tc>
              </a:tr>
              <a:tr h="69048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It involves less coiling of </a:t>
                      </a:r>
                      <a:r>
                        <a:rPr lang="en-US" sz="1400" dirty="0" err="1" smtClean="0"/>
                        <a:t>nucleosome</a:t>
                      </a:r>
                      <a:r>
                        <a:rPr lang="en-US" sz="1400" dirty="0" smtClean="0"/>
                        <a:t> strand.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It involves more solenoid</a:t>
                      </a:r>
                      <a:r>
                        <a:rPr lang="en-US" sz="1400" baseline="0" dirty="0" smtClean="0"/>
                        <a:t> type of coiling of </a:t>
                      </a:r>
                      <a:r>
                        <a:rPr lang="en-US" sz="1400" baseline="0" dirty="0" err="1" smtClean="0"/>
                        <a:t>nucleosome</a:t>
                      </a:r>
                      <a:r>
                        <a:rPr lang="en-US" sz="1400" baseline="0" dirty="0" smtClean="0"/>
                        <a:t> strand.</a:t>
                      </a:r>
                      <a:endParaRPr lang="en-US" sz="1400" dirty="0"/>
                    </a:p>
                  </a:txBody>
                  <a:tcPr/>
                </a:tc>
              </a:tr>
              <a:tr h="40004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Euchromatin</a:t>
                      </a:r>
                      <a:r>
                        <a:rPr lang="en-US" sz="1400" dirty="0" smtClean="0"/>
                        <a:t> is influenced by changes in temperature,</a:t>
                      </a:r>
                      <a:r>
                        <a:rPr lang="en-US" sz="1400" baseline="0" dirty="0" smtClean="0"/>
                        <a:t> pH, hormones, poisons etc.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It is very little influenced by these factors.</a:t>
                      </a:r>
                      <a:endParaRPr lang="en-US" sz="1400" dirty="0"/>
                    </a:p>
                  </a:txBody>
                  <a:tcPr/>
                </a:tc>
              </a:tr>
              <a:tr h="4000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It takes part in transcription to form RNA.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It does not take part in this process.</a:t>
                      </a:r>
                      <a:endParaRPr lang="en-US" sz="1400" dirty="0"/>
                    </a:p>
                  </a:txBody>
                  <a:tcPr/>
                </a:tc>
              </a:tr>
              <a:tr h="4000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Replicates early in S-phase of </a:t>
                      </a:r>
                      <a:r>
                        <a:rPr lang="en-US" sz="1400" dirty="0" err="1" smtClean="0"/>
                        <a:t>interphase</a:t>
                      </a:r>
                      <a:r>
                        <a:rPr lang="en-US" sz="1400" dirty="0" smtClean="0"/>
                        <a:t> of cell cycle.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dirty="0" smtClean="0"/>
                        <a:t>Replicates late towards the end of S-phase which continues </a:t>
                      </a:r>
                      <a:r>
                        <a:rPr lang="en-US" sz="1400" dirty="0" err="1" smtClean="0"/>
                        <a:t>upto</a:t>
                      </a:r>
                      <a:r>
                        <a:rPr lang="en-US" sz="1400" baseline="0" dirty="0" smtClean="0"/>
                        <a:t> G2 phase.</a:t>
                      </a:r>
                      <a:endParaRPr lang="en-US" sz="1400" dirty="0"/>
                    </a:p>
                  </a:txBody>
                  <a:tcPr/>
                </a:tc>
              </a:tr>
              <a:tr h="4000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It does not show </a:t>
                      </a:r>
                      <a:r>
                        <a:rPr lang="en-US" sz="1400" dirty="0" err="1" smtClean="0"/>
                        <a:t>heteropycnosis</a:t>
                      </a:r>
                      <a:r>
                        <a:rPr lang="en-US" sz="1400" dirty="0" smtClean="0"/>
                        <a:t>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Shows </a:t>
                      </a:r>
                      <a:r>
                        <a:rPr lang="en-US" sz="1400" dirty="0" err="1" smtClean="0"/>
                        <a:t>heteropycnosis</a:t>
                      </a:r>
                      <a:r>
                        <a:rPr lang="en-US" sz="1400" dirty="0" smtClean="0"/>
                        <a:t>.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Molecular organization of Chromatin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6172200" cy="521176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Formation of </a:t>
            </a:r>
            <a:r>
              <a:rPr lang="en-US" dirty="0" err="1" smtClean="0"/>
              <a:t>nucleosome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Formation of solenoid of 30nm </a:t>
            </a:r>
            <a:r>
              <a:rPr lang="en-US" dirty="0" err="1" smtClean="0"/>
              <a:t>fibre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Formation of metaphase chromosome</a:t>
            </a:r>
          </a:p>
          <a:p>
            <a:pPr marL="514350" indent="-514350">
              <a:buNone/>
            </a:pPr>
            <a:endParaRPr lang="en-US" dirty="0"/>
          </a:p>
        </p:txBody>
      </p:sp>
      <p:pic>
        <p:nvPicPr>
          <p:cNvPr id="17410" name="Picture 2" descr="Nucleosome | Definition, Structure &amp; Components - Video &amp; Lesson Transcript  | Study.co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3852" y="990600"/>
            <a:ext cx="2900148" cy="2590800"/>
          </a:xfrm>
          <a:prstGeom prst="rect">
            <a:avLst/>
          </a:prstGeom>
          <a:noFill/>
        </p:spPr>
      </p:pic>
      <p:pic>
        <p:nvPicPr>
          <p:cNvPr id="17412" name="Picture 4" descr="solenoid: formation - Students | Britannica Kids | Homework Help"/>
          <p:cNvPicPr>
            <a:picLocks noChangeAspect="1" noChangeArrowheads="1"/>
          </p:cNvPicPr>
          <p:nvPr/>
        </p:nvPicPr>
        <p:blipFill>
          <a:blip r:embed="rId3"/>
          <a:srcRect b="2286"/>
          <a:stretch>
            <a:fillRect/>
          </a:stretch>
        </p:blipFill>
        <p:spPr bwMode="auto">
          <a:xfrm>
            <a:off x="4648200" y="3600450"/>
            <a:ext cx="4191000" cy="3257550"/>
          </a:xfrm>
          <a:prstGeom prst="rect">
            <a:avLst/>
          </a:prstGeom>
          <a:noFill/>
        </p:spPr>
      </p:pic>
      <p:pic>
        <p:nvPicPr>
          <p:cNvPr id="17414" name="Picture 6" descr="What is Solenoid Model? Definition, Overview &amp; Formation - Biology Reader"/>
          <p:cNvPicPr>
            <a:picLocks noChangeAspect="1" noChangeArrowheads="1"/>
          </p:cNvPicPr>
          <p:nvPr/>
        </p:nvPicPr>
        <p:blipFill>
          <a:blip r:embed="rId4"/>
          <a:srcRect b="7059"/>
          <a:stretch>
            <a:fillRect/>
          </a:stretch>
        </p:blipFill>
        <p:spPr bwMode="auto">
          <a:xfrm>
            <a:off x="990600" y="3848099"/>
            <a:ext cx="3143250" cy="30099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err="1" smtClean="0"/>
              <a:t>Nucleosome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5791200" cy="5135563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It is the basic structural unit of chromatin.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It consists of 200bp of DNA organized  by an </a:t>
            </a:r>
            <a:r>
              <a:rPr lang="en-US" dirty="0" err="1" smtClean="0"/>
              <a:t>octamer</a:t>
            </a:r>
            <a:r>
              <a:rPr lang="en-US" dirty="0" smtClean="0"/>
              <a:t> of small </a:t>
            </a:r>
            <a:r>
              <a:rPr lang="en-US" dirty="0" err="1" smtClean="0"/>
              <a:t>histone</a:t>
            </a:r>
            <a:r>
              <a:rPr lang="en-US" dirty="0" smtClean="0"/>
              <a:t> proteins into a beaded structure. 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Histone</a:t>
            </a:r>
            <a:r>
              <a:rPr lang="en-US" dirty="0" smtClean="0"/>
              <a:t> proteins are of 5 types (H1, H2A, H2B, H3 and H4.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Chromatosome</a:t>
            </a:r>
            <a:r>
              <a:rPr lang="en-US" dirty="0" smtClean="0"/>
              <a:t>(200bp):</a:t>
            </a:r>
          </a:p>
          <a:p>
            <a:pPr>
              <a:buNone/>
            </a:pPr>
            <a:r>
              <a:rPr lang="en-US" dirty="0" err="1" smtClean="0"/>
              <a:t>Nucleosome</a:t>
            </a:r>
            <a:r>
              <a:rPr lang="en-US" dirty="0" smtClean="0"/>
              <a:t> core particle+ H1 </a:t>
            </a:r>
            <a:r>
              <a:rPr lang="en-US" dirty="0" err="1" smtClean="0"/>
              <a:t>histone</a:t>
            </a:r>
            <a:r>
              <a:rPr lang="en-US" dirty="0" smtClean="0"/>
              <a:t>+ linker DNA</a:t>
            </a:r>
            <a:endParaRPr lang="en-US" dirty="0"/>
          </a:p>
        </p:txBody>
      </p:sp>
      <p:pic>
        <p:nvPicPr>
          <p:cNvPr id="4" name="Picture 2" descr="Nucleosome | Definition, Structure &amp; Components - Video &amp; Lesson Transcript  | Study.co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3852" y="1828800"/>
            <a:ext cx="2900148" cy="259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57200"/>
            <a:ext cx="5715000" cy="5668963"/>
          </a:xfrm>
        </p:spPr>
        <p:txBody>
          <a:bodyPr/>
          <a:lstStyle/>
          <a:p>
            <a:pPr algn="just">
              <a:buNone/>
            </a:pPr>
            <a:r>
              <a:rPr lang="en-US" b="1" dirty="0" smtClean="0"/>
              <a:t>Formation of 30nm chromatin </a:t>
            </a:r>
            <a:r>
              <a:rPr lang="en-US" b="1" dirty="0" err="1" smtClean="0"/>
              <a:t>fibre</a:t>
            </a:r>
            <a:r>
              <a:rPr lang="en-US" b="1" dirty="0" smtClean="0"/>
              <a:t> (Solenoid model):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The </a:t>
            </a:r>
            <a:r>
              <a:rPr lang="en-US" dirty="0" err="1" smtClean="0"/>
              <a:t>nucleosome</a:t>
            </a:r>
            <a:r>
              <a:rPr lang="en-US" dirty="0" smtClean="0"/>
              <a:t> (10nm) chain is coiled, about 6 </a:t>
            </a:r>
            <a:r>
              <a:rPr lang="en-US" dirty="0" err="1" smtClean="0"/>
              <a:t>nucleosomes</a:t>
            </a:r>
            <a:r>
              <a:rPr lang="en-US" dirty="0" smtClean="0"/>
              <a:t> per turn, to produce a 30nm diameter helical structure known as 30 nm </a:t>
            </a:r>
            <a:r>
              <a:rPr lang="en-US" dirty="0" err="1" smtClean="0"/>
              <a:t>fibre</a:t>
            </a:r>
            <a:r>
              <a:rPr lang="en-US" dirty="0" smtClean="0"/>
              <a:t> or filament also known as solenoid structure.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The solenoid model was first proposed by </a:t>
            </a:r>
            <a:r>
              <a:rPr lang="en-US" b="1" dirty="0" smtClean="0"/>
              <a:t>Aaron Klug.</a:t>
            </a:r>
            <a:endParaRPr lang="en-US" b="1" dirty="0"/>
          </a:p>
        </p:txBody>
      </p:sp>
      <p:pic>
        <p:nvPicPr>
          <p:cNvPr id="5" name="Picture 6" descr="What is Solenoid Model? Definition, Overview &amp; Formation - Biology Reader"/>
          <p:cNvPicPr>
            <a:picLocks noChangeAspect="1" noChangeArrowheads="1"/>
          </p:cNvPicPr>
          <p:nvPr/>
        </p:nvPicPr>
        <p:blipFill>
          <a:blip r:embed="rId2"/>
          <a:srcRect b="7059"/>
          <a:stretch>
            <a:fillRect/>
          </a:stretch>
        </p:blipFill>
        <p:spPr bwMode="auto">
          <a:xfrm>
            <a:off x="6000750" y="1828800"/>
            <a:ext cx="3143250" cy="30099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"/>
            <a:ext cx="5943600" cy="6781800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endParaRPr lang="en-US" sz="4000" b="1" dirty="0" smtClean="0"/>
          </a:p>
          <a:p>
            <a:pPr algn="just">
              <a:buNone/>
            </a:pPr>
            <a:r>
              <a:rPr lang="en-US" sz="4000" b="1" dirty="0" smtClean="0"/>
              <a:t>Formation of metaphase chromosome</a:t>
            </a:r>
          </a:p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r>
              <a:rPr lang="en-US" b="1" dirty="0" smtClean="0"/>
              <a:t>A chromatin is an organized structure of DNA and protein that is found in the nucleus of eukaryotic cells.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It contains a single </a:t>
            </a:r>
            <a:r>
              <a:rPr lang="en-US" dirty="0" err="1" smtClean="0"/>
              <a:t>dsDNA</a:t>
            </a:r>
            <a:r>
              <a:rPr lang="en-US" dirty="0" smtClean="0"/>
              <a:t> in coiled and condensed form.</a:t>
            </a:r>
          </a:p>
          <a:p>
            <a:pPr algn="just"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</a:rPr>
              <a:t>The difference between chromatin and chromosome is that chromatin is less condensed and extended DNA while chromosomes are highly condensed DNA.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The formation of chromosome begins in </a:t>
            </a:r>
            <a:r>
              <a:rPr lang="en-US" b="1" dirty="0" smtClean="0"/>
              <a:t>prophase</a:t>
            </a:r>
            <a:r>
              <a:rPr lang="en-US" dirty="0" smtClean="0"/>
              <a:t>, where chromatin (a complex of DNA and proteins) undergoes </a:t>
            </a:r>
            <a:r>
              <a:rPr lang="en-US" b="1" dirty="0" err="1" smtClean="0"/>
              <a:t>supercoiling</a:t>
            </a:r>
            <a:r>
              <a:rPr lang="en-US" dirty="0" smtClean="0"/>
              <a:t> with the help of </a:t>
            </a:r>
            <a:r>
              <a:rPr lang="en-US" b="1" dirty="0" err="1" smtClean="0"/>
              <a:t>histone</a:t>
            </a:r>
            <a:r>
              <a:rPr lang="en-US" b="1" dirty="0" smtClean="0"/>
              <a:t> proteins</a:t>
            </a:r>
            <a:r>
              <a:rPr lang="en-US" dirty="0" smtClean="0"/>
              <a:t>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DNA wraps around </a:t>
            </a:r>
            <a:r>
              <a:rPr lang="en-US" dirty="0" err="1" smtClean="0"/>
              <a:t>histone</a:t>
            </a:r>
            <a:r>
              <a:rPr lang="en-US" dirty="0" smtClean="0"/>
              <a:t> proteins to form </a:t>
            </a:r>
            <a:r>
              <a:rPr lang="en-US" b="1" dirty="0" err="1" smtClean="0"/>
              <a:t>nucleosomes</a:t>
            </a:r>
            <a:r>
              <a:rPr lang="en-US" dirty="0" smtClean="0"/>
              <a:t>, which further coil into </a:t>
            </a:r>
            <a:r>
              <a:rPr lang="en-US" b="1" dirty="0" smtClean="0"/>
              <a:t>chromatin fibers (solenoid).</a:t>
            </a:r>
            <a:endParaRPr lang="en-US" dirty="0" smtClean="0"/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These fibers undergo further </a:t>
            </a:r>
            <a:r>
              <a:rPr lang="en-US" b="1" dirty="0" smtClean="0"/>
              <a:t>compaction</a:t>
            </a:r>
            <a:r>
              <a:rPr lang="en-US" dirty="0" smtClean="0"/>
              <a:t> into distinct </a:t>
            </a:r>
            <a:r>
              <a:rPr lang="en-US" b="1" dirty="0" smtClean="0"/>
              <a:t>sister </a:t>
            </a:r>
            <a:r>
              <a:rPr lang="en-US" b="1" dirty="0" err="1" smtClean="0"/>
              <a:t>chromatids</a:t>
            </a:r>
            <a:r>
              <a:rPr lang="en-US" dirty="0" smtClean="0"/>
              <a:t>, joined at a central </a:t>
            </a:r>
            <a:r>
              <a:rPr lang="en-US" b="1" dirty="0" err="1" smtClean="0"/>
              <a:t>centromere</a:t>
            </a:r>
            <a:r>
              <a:rPr lang="en-US" dirty="0" smtClean="0"/>
              <a:t>.</a:t>
            </a:r>
          </a:p>
          <a:p>
            <a:pPr algn="just">
              <a:buNone/>
            </a:pPr>
            <a:endParaRPr lang="en-US" dirty="0"/>
          </a:p>
        </p:txBody>
      </p:sp>
      <p:pic>
        <p:nvPicPr>
          <p:cNvPr id="4" name="Picture 2" descr="Chromosome | Structure &amp; Function | Britannica"/>
          <p:cNvPicPr>
            <a:picLocks noChangeAspect="1" noChangeArrowheads="1"/>
          </p:cNvPicPr>
          <p:nvPr/>
        </p:nvPicPr>
        <p:blipFill>
          <a:blip r:embed="rId2"/>
          <a:srcRect b="2899"/>
          <a:stretch>
            <a:fillRect/>
          </a:stretch>
        </p:blipFill>
        <p:spPr bwMode="auto">
          <a:xfrm>
            <a:off x="5885370" y="609600"/>
            <a:ext cx="3060510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5105400" cy="6629400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en-US" sz="4000" b="1" dirty="0" smtClean="0"/>
              <a:t>NUCLEOLUS </a:t>
            </a:r>
          </a:p>
          <a:p>
            <a:pPr algn="just">
              <a:buNone/>
            </a:pPr>
            <a:endParaRPr lang="en-US" sz="4000" b="1" dirty="0" smtClean="0"/>
          </a:p>
          <a:p>
            <a:pPr algn="just">
              <a:buNone/>
            </a:pPr>
            <a:r>
              <a:rPr lang="en-US" b="1" dirty="0" smtClean="0"/>
              <a:t> It is a non-membrane bound dynamic body which disappears in the late prophase and reappears in the </a:t>
            </a:r>
            <a:r>
              <a:rPr lang="en-US" b="1" dirty="0" err="1" smtClean="0"/>
              <a:t>telophase</a:t>
            </a:r>
            <a:r>
              <a:rPr lang="en-US" b="1" dirty="0" smtClean="0"/>
              <a:t> stage of cell division.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It is a principle site for synthesis of </a:t>
            </a:r>
            <a:r>
              <a:rPr lang="en-US" dirty="0" err="1" smtClean="0"/>
              <a:t>rRna</a:t>
            </a:r>
            <a:r>
              <a:rPr lang="en-US" dirty="0" smtClean="0"/>
              <a:t> and assembly of ribosome.</a:t>
            </a:r>
          </a:p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r>
              <a:rPr lang="en-US" dirty="0" smtClean="0"/>
              <a:t>Nucleolus structure consists of the following:</a:t>
            </a:r>
          </a:p>
          <a:p>
            <a:pPr marL="514350" indent="-514350" algn="just">
              <a:buAutoNum type="arabicPeriod"/>
            </a:pPr>
            <a:r>
              <a:rPr lang="en-US" dirty="0" smtClean="0"/>
              <a:t>Amorphous matrix</a:t>
            </a:r>
          </a:p>
          <a:p>
            <a:pPr marL="514350" indent="-514350" algn="just">
              <a:buAutoNum type="arabicPeriod"/>
            </a:pPr>
            <a:r>
              <a:rPr lang="en-US" dirty="0" err="1" smtClean="0"/>
              <a:t>Nucleolar</a:t>
            </a:r>
            <a:r>
              <a:rPr lang="en-US" dirty="0" smtClean="0"/>
              <a:t> chromatin: </a:t>
            </a:r>
            <a:r>
              <a:rPr lang="en-US" dirty="0" err="1" smtClean="0"/>
              <a:t>Perinucleolar</a:t>
            </a:r>
            <a:r>
              <a:rPr lang="en-US" dirty="0" smtClean="0"/>
              <a:t> and </a:t>
            </a:r>
            <a:r>
              <a:rPr lang="en-US" dirty="0" err="1" smtClean="0"/>
              <a:t>intranucleolar</a:t>
            </a:r>
            <a:r>
              <a:rPr lang="en-US" dirty="0" smtClean="0"/>
              <a:t> chromatin</a:t>
            </a:r>
          </a:p>
          <a:p>
            <a:pPr marL="514350" indent="-514350" algn="just">
              <a:buAutoNum type="arabicPeriod"/>
            </a:pPr>
            <a:r>
              <a:rPr lang="en-US" dirty="0" smtClean="0"/>
              <a:t>Fibrils: Contain RNA and small amount of proteins. Precursors of granules.</a:t>
            </a:r>
          </a:p>
          <a:p>
            <a:pPr marL="514350" indent="-514350" algn="just">
              <a:buAutoNum type="arabicPeriod"/>
            </a:pPr>
            <a:r>
              <a:rPr lang="en-US" dirty="0" smtClean="0"/>
              <a:t>Granules: Contains protein and RNA in the ratio 2:1. Precursors of </a:t>
            </a:r>
            <a:r>
              <a:rPr lang="en-US" dirty="0" err="1" smtClean="0"/>
              <a:t>ribosomes</a:t>
            </a:r>
            <a:r>
              <a:rPr lang="en-US" dirty="0" smtClean="0"/>
              <a:t>.</a:t>
            </a:r>
          </a:p>
          <a:p>
            <a:pPr marL="514350" indent="-514350" algn="just">
              <a:buNone/>
            </a:pPr>
            <a:endParaRPr lang="en-US" dirty="0" smtClean="0"/>
          </a:p>
          <a:p>
            <a:pPr algn="just">
              <a:buNone/>
            </a:pPr>
            <a:endParaRPr lang="en-US" dirty="0"/>
          </a:p>
        </p:txBody>
      </p:sp>
      <p:pic>
        <p:nvPicPr>
          <p:cNvPr id="22530" name="Picture 2" descr="Life Science - Nucleolus is usually a-spheroidal body situated within the  nucleus, either in a central or peripheral position. It is found in close  association with the nucleolar organizer region of two"/>
          <p:cNvPicPr>
            <a:picLocks noChangeAspect="1" noChangeArrowheads="1"/>
          </p:cNvPicPr>
          <p:nvPr/>
        </p:nvPicPr>
        <p:blipFill>
          <a:blip r:embed="rId2"/>
          <a:srcRect l="4706" t="27907" r="3916" b="6977"/>
          <a:stretch>
            <a:fillRect/>
          </a:stretch>
        </p:blipFill>
        <p:spPr bwMode="auto">
          <a:xfrm>
            <a:off x="5715000" y="1889760"/>
            <a:ext cx="3429000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Functions of nucleus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Storehouse of genetic information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Transmission of genetic information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Cell division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Growth of new cells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Cell differentiation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Formation of </a:t>
            </a:r>
            <a:r>
              <a:rPr lang="en-US" dirty="0" err="1" smtClean="0"/>
              <a:t>ribosomes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Replication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Transcription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Cellular metabolism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Genetic variation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CYTOSKELETON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8229600" cy="2590800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en-US" dirty="0" smtClean="0"/>
              <a:t>A three dimensional, intracellular network of protein filaments present in the cytoplasm is known as cytoskeleton. </a:t>
            </a:r>
          </a:p>
          <a:p>
            <a:pPr algn="just">
              <a:buNone/>
            </a:pPr>
            <a:r>
              <a:rPr lang="en-US" dirty="0" smtClean="0"/>
              <a:t>There are 3 types of </a:t>
            </a:r>
            <a:r>
              <a:rPr lang="en-US" dirty="0" err="1" smtClean="0"/>
              <a:t>cytoskeletal</a:t>
            </a:r>
            <a:r>
              <a:rPr lang="en-US" dirty="0" smtClean="0"/>
              <a:t> </a:t>
            </a:r>
            <a:r>
              <a:rPr lang="en-US" dirty="0" smtClean="0"/>
              <a:t>fibers</a:t>
            </a:r>
            <a:r>
              <a:rPr lang="en-US" dirty="0" smtClean="0"/>
              <a:t>:</a:t>
            </a:r>
          </a:p>
          <a:p>
            <a:pPr marL="514350" indent="-514350">
              <a:buAutoNum type="arabicPeriod"/>
            </a:pPr>
            <a:r>
              <a:rPr lang="en-US" dirty="0" smtClean="0"/>
              <a:t>Microtubules </a:t>
            </a:r>
          </a:p>
          <a:p>
            <a:pPr marL="514350" indent="-514350">
              <a:buAutoNum type="arabicPeriod"/>
            </a:pPr>
            <a:r>
              <a:rPr lang="en-US" dirty="0" smtClean="0"/>
              <a:t>Microfilaments </a:t>
            </a:r>
          </a:p>
          <a:p>
            <a:pPr marL="514350" indent="-514350">
              <a:buAutoNum type="arabicPeriod"/>
            </a:pPr>
            <a:r>
              <a:rPr lang="en-US" dirty="0" smtClean="0"/>
              <a:t>Intermediate filaments</a:t>
            </a:r>
            <a:endParaRPr lang="en-US" dirty="0"/>
          </a:p>
        </p:txBody>
      </p:sp>
      <p:pic>
        <p:nvPicPr>
          <p:cNvPr id="25602" name="Picture 2" descr="511 Cytoskeleton Royalty-Free Photos and Stock Images | Shutterstock"/>
          <p:cNvPicPr>
            <a:picLocks noChangeAspect="1" noChangeArrowheads="1"/>
          </p:cNvPicPr>
          <p:nvPr/>
        </p:nvPicPr>
        <p:blipFill>
          <a:blip r:embed="rId2"/>
          <a:srcRect b="7317"/>
          <a:stretch>
            <a:fillRect/>
          </a:stretch>
        </p:blipFill>
        <p:spPr bwMode="auto">
          <a:xfrm>
            <a:off x="489857" y="3581400"/>
            <a:ext cx="3130073" cy="3124200"/>
          </a:xfrm>
          <a:prstGeom prst="rect">
            <a:avLst/>
          </a:prstGeom>
          <a:noFill/>
        </p:spPr>
      </p:pic>
      <p:pic>
        <p:nvPicPr>
          <p:cNvPr id="25604" name="Picture 4" descr="Three Eukaryotic cells cytoskeletal filaments microfilaments, microtubules,  and intermediate filaments. Stock Vector | Adobe Stock"/>
          <p:cNvPicPr>
            <a:picLocks noChangeAspect="1" noChangeArrowheads="1"/>
          </p:cNvPicPr>
          <p:nvPr/>
        </p:nvPicPr>
        <p:blipFill>
          <a:blip r:embed="rId3"/>
          <a:srcRect l="7200" t="24267" r="7200"/>
          <a:stretch>
            <a:fillRect/>
          </a:stretch>
        </p:blipFill>
        <p:spPr bwMode="auto">
          <a:xfrm>
            <a:off x="4267200" y="2971800"/>
            <a:ext cx="4876800" cy="32360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5105400" cy="6705600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en-US" sz="4100" b="1" dirty="0" smtClean="0"/>
              <a:t>Microtubules</a:t>
            </a:r>
          </a:p>
          <a:p>
            <a:pPr algn="just">
              <a:buFont typeface="Wingdings" pitchFamily="2" charset="2"/>
              <a:buChar char="Ø"/>
            </a:pPr>
            <a:r>
              <a:rPr lang="en-US" b="1" dirty="0" smtClean="0"/>
              <a:t>Microtubules are hollow, cylindrical structure, approximately 25nm in diameter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They are present in all eukaryotic cells and play crucial roles in the </a:t>
            </a:r>
            <a:r>
              <a:rPr lang="en-US" b="1" dirty="0" smtClean="0"/>
              <a:t>determination of cell shape and cellular motility</a:t>
            </a:r>
            <a:r>
              <a:rPr lang="en-US" dirty="0" smtClean="0"/>
              <a:t>.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The basic building block of microtubule is </a:t>
            </a:r>
            <a:r>
              <a:rPr lang="el-GR" b="1" dirty="0" smtClean="0">
                <a:solidFill>
                  <a:srgbClr val="FF0000"/>
                </a:solidFill>
              </a:rPr>
              <a:t>αβ</a:t>
            </a:r>
            <a:r>
              <a:rPr lang="en-US" b="1" dirty="0" smtClean="0">
                <a:solidFill>
                  <a:srgbClr val="FF0000"/>
                </a:solidFill>
              </a:rPr>
              <a:t>-</a:t>
            </a:r>
            <a:r>
              <a:rPr lang="en-US" b="1" dirty="0" err="1" smtClean="0">
                <a:solidFill>
                  <a:srgbClr val="FF0000"/>
                </a:solidFill>
              </a:rPr>
              <a:t>tubulin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heterodimer</a:t>
            </a:r>
            <a:r>
              <a:rPr lang="en-US" dirty="0" smtClean="0"/>
              <a:t>, composed of two 50 </a:t>
            </a:r>
            <a:r>
              <a:rPr lang="en-US" dirty="0" err="1" smtClean="0"/>
              <a:t>kDa</a:t>
            </a:r>
            <a:r>
              <a:rPr lang="en-US" dirty="0" smtClean="0"/>
              <a:t> subunits known as </a:t>
            </a:r>
            <a:r>
              <a:rPr lang="el-GR" b="1" dirty="0" smtClean="0">
                <a:solidFill>
                  <a:srgbClr val="FF0000"/>
                </a:solidFill>
              </a:rPr>
              <a:t>α</a:t>
            </a:r>
            <a:r>
              <a:rPr lang="en-US" b="1" dirty="0" smtClean="0">
                <a:solidFill>
                  <a:srgbClr val="FF0000"/>
                </a:solidFill>
              </a:rPr>
              <a:t>-</a:t>
            </a:r>
            <a:r>
              <a:rPr lang="en-US" b="1" dirty="0" err="1" smtClean="0">
                <a:solidFill>
                  <a:srgbClr val="FF0000"/>
                </a:solidFill>
              </a:rPr>
              <a:t>tubulin</a:t>
            </a:r>
            <a:r>
              <a:rPr lang="en-US" b="1" dirty="0" smtClean="0">
                <a:solidFill>
                  <a:srgbClr val="FF0000"/>
                </a:solidFill>
              </a:rPr>
              <a:t> and </a:t>
            </a:r>
            <a:r>
              <a:rPr lang="el-GR" b="1" dirty="0" smtClean="0">
                <a:solidFill>
                  <a:srgbClr val="FF0000"/>
                </a:solidFill>
              </a:rPr>
              <a:t>β</a:t>
            </a:r>
            <a:r>
              <a:rPr lang="en-US" b="1" dirty="0" smtClean="0">
                <a:solidFill>
                  <a:srgbClr val="FF0000"/>
                </a:solidFill>
              </a:rPr>
              <a:t>-</a:t>
            </a:r>
            <a:r>
              <a:rPr lang="en-US" b="1" dirty="0" err="1" smtClean="0">
                <a:solidFill>
                  <a:srgbClr val="FF0000"/>
                </a:solidFill>
              </a:rPr>
              <a:t>tubulin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Each linear array of </a:t>
            </a:r>
            <a:r>
              <a:rPr lang="en-US" dirty="0" err="1" smtClean="0"/>
              <a:t>tubulin</a:t>
            </a:r>
            <a:r>
              <a:rPr lang="en-US" dirty="0" smtClean="0"/>
              <a:t> </a:t>
            </a:r>
            <a:r>
              <a:rPr lang="en-US" dirty="0" err="1" smtClean="0"/>
              <a:t>heterodimers</a:t>
            </a:r>
            <a:r>
              <a:rPr lang="en-US" dirty="0" smtClean="0"/>
              <a:t> is called a </a:t>
            </a:r>
            <a:r>
              <a:rPr lang="en-US" b="1" dirty="0" err="1" smtClean="0">
                <a:solidFill>
                  <a:srgbClr val="FF0000"/>
                </a:solidFill>
              </a:rPr>
              <a:t>protofilament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In cells generally 13 </a:t>
            </a:r>
            <a:r>
              <a:rPr lang="en-US" dirty="0" err="1" smtClean="0"/>
              <a:t>protofilaments</a:t>
            </a:r>
            <a:r>
              <a:rPr lang="en-US" dirty="0" smtClean="0"/>
              <a:t> are arranged into a tube structure called microtubules.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pic>
        <p:nvPicPr>
          <p:cNvPr id="1026" name="Picture 2" descr="Microtubules: Definition, Location, Structure, Functions, &amp; Diagra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34231" y="1905000"/>
            <a:ext cx="3909769" cy="28955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1"/>
            <a:ext cx="8382000" cy="4114799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en-US" sz="3800" b="1" dirty="0" smtClean="0"/>
              <a:t>Microfilaments/ </a:t>
            </a:r>
            <a:r>
              <a:rPr lang="en-US" sz="3800" b="1" dirty="0" err="1" smtClean="0"/>
              <a:t>Actin</a:t>
            </a:r>
            <a:r>
              <a:rPr lang="en-US" sz="3800" b="1" dirty="0" smtClean="0"/>
              <a:t> </a:t>
            </a:r>
            <a:r>
              <a:rPr lang="en-US" sz="3800" b="1" dirty="0" smtClean="0"/>
              <a:t>filaments (Edward David </a:t>
            </a:r>
            <a:r>
              <a:rPr lang="en-US" sz="3800" b="1" dirty="0" err="1" smtClean="0"/>
              <a:t>Korn</a:t>
            </a:r>
            <a:r>
              <a:rPr lang="en-US" sz="3800" b="1" dirty="0" smtClean="0"/>
              <a:t>, 1968)</a:t>
            </a:r>
            <a:endParaRPr lang="en-US" sz="3800" b="1" dirty="0" smtClean="0"/>
          </a:p>
          <a:p>
            <a:pPr marL="514350" indent="-514350" algn="just">
              <a:buFont typeface="Wingdings" pitchFamily="2" charset="2"/>
              <a:buChar char="Ø"/>
            </a:pPr>
            <a:r>
              <a:rPr lang="en-US" dirty="0" smtClean="0"/>
              <a:t>Long solid fiber of 7nm in diameter, </a:t>
            </a:r>
            <a:r>
              <a:rPr lang="en-US" dirty="0" err="1" smtClean="0"/>
              <a:t>actin</a:t>
            </a:r>
            <a:r>
              <a:rPr lang="en-US" dirty="0" smtClean="0"/>
              <a:t> filament </a:t>
            </a:r>
            <a:r>
              <a:rPr lang="en-US" dirty="0" smtClean="0"/>
              <a:t>is made up of G-actins.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en-US" dirty="0" smtClean="0"/>
              <a:t>The globular G-</a:t>
            </a:r>
            <a:r>
              <a:rPr lang="en-US" dirty="0" err="1" smtClean="0"/>
              <a:t>actin</a:t>
            </a:r>
            <a:r>
              <a:rPr lang="en-US" dirty="0" smtClean="0"/>
              <a:t> is a 43kDa </a:t>
            </a:r>
            <a:r>
              <a:rPr lang="en-US" dirty="0" err="1" smtClean="0"/>
              <a:t>ATPase</a:t>
            </a:r>
            <a:r>
              <a:rPr lang="en-US" dirty="0" smtClean="0"/>
              <a:t> and like </a:t>
            </a:r>
            <a:r>
              <a:rPr lang="en-US" dirty="0" err="1" smtClean="0"/>
              <a:t>tubulin</a:t>
            </a:r>
            <a:r>
              <a:rPr lang="en-US" dirty="0" smtClean="0"/>
              <a:t>, it has a binding site for a nucleotide, but the nucleotide is ATP (or ADP) rather than GTP (or GDP).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en-US" dirty="0" smtClean="0"/>
              <a:t>Each G-</a:t>
            </a:r>
            <a:r>
              <a:rPr lang="en-US" dirty="0" err="1" smtClean="0"/>
              <a:t>actin</a:t>
            </a:r>
            <a:r>
              <a:rPr lang="en-US" dirty="0" smtClean="0"/>
              <a:t> contains a Mg²⁺ ion </a:t>
            </a:r>
            <a:r>
              <a:rPr lang="en-US" dirty="0" err="1" smtClean="0"/>
              <a:t>complexed</a:t>
            </a:r>
            <a:r>
              <a:rPr lang="en-US" dirty="0" smtClean="0"/>
              <a:t> with either ATP or ADP.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en-US" dirty="0" smtClean="0"/>
              <a:t>It is the most abundant intracellular protein in most eukaryotic cells.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</a:rPr>
              <a:t>The G-</a:t>
            </a:r>
            <a:r>
              <a:rPr lang="en-US" b="1" dirty="0" err="1" smtClean="0">
                <a:solidFill>
                  <a:srgbClr val="FF0000"/>
                </a:solidFill>
              </a:rPr>
              <a:t>actin</a:t>
            </a:r>
            <a:r>
              <a:rPr lang="en-US" b="1" dirty="0" smtClean="0">
                <a:solidFill>
                  <a:srgbClr val="FF0000"/>
                </a:solidFill>
              </a:rPr>
              <a:t> subunits assemble to generate filamentous F-</a:t>
            </a:r>
            <a:r>
              <a:rPr lang="en-US" b="1" dirty="0" err="1" smtClean="0">
                <a:solidFill>
                  <a:srgbClr val="FF0000"/>
                </a:solidFill>
              </a:rPr>
              <a:t>actin</a:t>
            </a:r>
            <a:r>
              <a:rPr lang="en-US" b="1" dirty="0" smtClean="0">
                <a:solidFill>
                  <a:srgbClr val="FF0000"/>
                </a:solidFill>
              </a:rPr>
              <a:t> with distinct structural polarity.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2060"/>
                </a:solidFill>
              </a:rPr>
              <a:t>Two parallel F-actins twist around each other in a right handed helix to form an </a:t>
            </a:r>
            <a:r>
              <a:rPr lang="en-US" b="1" dirty="0" err="1" smtClean="0">
                <a:solidFill>
                  <a:srgbClr val="002060"/>
                </a:solidFill>
              </a:rPr>
              <a:t>actin</a:t>
            </a:r>
            <a:r>
              <a:rPr lang="en-US" b="1" dirty="0" smtClean="0">
                <a:solidFill>
                  <a:srgbClr val="002060"/>
                </a:solidFill>
              </a:rPr>
              <a:t> filament.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en-US" dirty="0" err="1" smtClean="0"/>
              <a:t>Actin</a:t>
            </a:r>
            <a:r>
              <a:rPr lang="en-US" dirty="0" smtClean="0"/>
              <a:t> filaments are thinner and more flexible, and usually much shorter than microtubules. </a:t>
            </a:r>
          </a:p>
          <a:p>
            <a:pPr algn="just"/>
            <a:endParaRPr lang="en-US" dirty="0"/>
          </a:p>
        </p:txBody>
      </p:sp>
      <p:pic>
        <p:nvPicPr>
          <p:cNvPr id="26626" name="Picture 2" descr="Actin Filaments | Definition, Function &amp; Structure - Lesson | Study.co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3886200"/>
            <a:ext cx="5410200" cy="2876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5791200" cy="5943600"/>
          </a:xfrm>
        </p:spPr>
        <p:txBody>
          <a:bodyPr>
            <a:normAutofit fontScale="77500" lnSpcReduction="20000"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/>
              <a:t>Intermediate </a:t>
            </a:r>
            <a:r>
              <a:rPr lang="en-US" dirty="0" smtClean="0"/>
              <a:t>filaments are ropelike </a:t>
            </a:r>
            <a:r>
              <a:rPr lang="en-US" dirty="0" err="1" smtClean="0"/>
              <a:t>cytoplasmic</a:t>
            </a:r>
            <a:r>
              <a:rPr lang="en-US" dirty="0" smtClean="0"/>
              <a:t> filaments of about 10 nm diameter.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These filaments are found in vertebrates, nematodes and </a:t>
            </a:r>
            <a:r>
              <a:rPr lang="en-US" dirty="0" err="1" smtClean="0"/>
              <a:t>molluscs</a:t>
            </a:r>
            <a:r>
              <a:rPr lang="en-US" dirty="0" smtClean="0"/>
              <a:t> but not in plants and fungi.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Intermediate filament proteins are chemically </a:t>
            </a:r>
            <a:r>
              <a:rPr lang="en-US" dirty="0" err="1" smtClean="0"/>
              <a:t>heterogenous</a:t>
            </a:r>
            <a:r>
              <a:rPr lang="en-US" dirty="0" smtClean="0"/>
              <a:t> and show species-specific variations in molecular weight.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More than 50 different intermediate filament proteins have been identified and classified into six major groups- acidic keratins, neutral or basic keratins, </a:t>
            </a:r>
            <a:r>
              <a:rPr lang="en-US" dirty="0" err="1" smtClean="0"/>
              <a:t>vimentin</a:t>
            </a:r>
            <a:r>
              <a:rPr lang="en-US" dirty="0" smtClean="0"/>
              <a:t>, </a:t>
            </a:r>
            <a:r>
              <a:rPr lang="en-US" dirty="0" err="1" smtClean="0"/>
              <a:t>neurofilament</a:t>
            </a:r>
            <a:r>
              <a:rPr lang="en-US" dirty="0" smtClean="0"/>
              <a:t> proteins, nuclear </a:t>
            </a:r>
            <a:r>
              <a:rPr lang="en-US" dirty="0" err="1" smtClean="0"/>
              <a:t>lamins</a:t>
            </a:r>
            <a:r>
              <a:rPr lang="en-US" dirty="0" smtClean="0"/>
              <a:t> and </a:t>
            </a:r>
            <a:r>
              <a:rPr lang="en-US" dirty="0" err="1" smtClean="0"/>
              <a:t>nestin</a:t>
            </a:r>
            <a:r>
              <a:rPr lang="en-US" dirty="0" smtClean="0"/>
              <a:t>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They do not participate in cell motility.</a:t>
            </a:r>
            <a:endParaRPr lang="en-US" dirty="0"/>
          </a:p>
        </p:txBody>
      </p:sp>
      <p:pic>
        <p:nvPicPr>
          <p:cNvPr id="27650" name="Picture 2" descr="Intermediate Filaments – Structure and Func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47656" y="990600"/>
            <a:ext cx="3396343" cy="39624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28600" y="0"/>
            <a:ext cx="86868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None/>
            </a:pPr>
            <a:r>
              <a:rPr lang="en-US" sz="2800" b="1" dirty="0" smtClean="0">
                <a:solidFill>
                  <a:schemeClr val="tx2"/>
                </a:solidFill>
              </a:rPr>
              <a:t>Intermediate filaments </a:t>
            </a:r>
            <a:r>
              <a:rPr lang="en-US" sz="2800" b="1" dirty="0" smtClean="0">
                <a:solidFill>
                  <a:schemeClr val="tx2"/>
                </a:solidFill>
              </a:rPr>
              <a:t> (Howard </a:t>
            </a:r>
            <a:r>
              <a:rPr lang="en-US" sz="2800" b="1" dirty="0" err="1" smtClean="0">
                <a:solidFill>
                  <a:schemeClr val="tx2"/>
                </a:solidFill>
              </a:rPr>
              <a:t>Holtzer</a:t>
            </a:r>
            <a:r>
              <a:rPr lang="en-US" sz="2800" b="1" dirty="0" smtClean="0">
                <a:solidFill>
                  <a:schemeClr val="tx2"/>
                </a:solidFill>
              </a:rPr>
              <a:t> et al., in 1968</a:t>
            </a:r>
            <a:endParaRPr lang="en-US" sz="2800" b="1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1306</Words>
  <Application>Microsoft Office PowerPoint</Application>
  <PresentationFormat>On-screen Show (4:3)</PresentationFormat>
  <Paragraphs>120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NUCLEUS</vt:lpstr>
      <vt:lpstr>INTRODUCTION</vt:lpstr>
      <vt:lpstr>Slide 3</vt:lpstr>
      <vt:lpstr>Structure of nucleus</vt:lpstr>
      <vt:lpstr>Slide 5</vt:lpstr>
      <vt:lpstr>Slide 6</vt:lpstr>
      <vt:lpstr>Slide 7</vt:lpstr>
      <vt:lpstr>Slide 8</vt:lpstr>
      <vt:lpstr>Differences between Euchromatin and Heterochromatin</vt:lpstr>
      <vt:lpstr>Molecular organization of Chromatin</vt:lpstr>
      <vt:lpstr>Nucleosome </vt:lpstr>
      <vt:lpstr>Slide 12</vt:lpstr>
      <vt:lpstr>Slide 13</vt:lpstr>
      <vt:lpstr>Slide 14</vt:lpstr>
      <vt:lpstr>Functions of nucleus</vt:lpstr>
      <vt:lpstr>CYTOSKELETON</vt:lpstr>
      <vt:lpstr>Slide 17</vt:lpstr>
      <vt:lpstr>Slide 18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NUCLEUS</dc:title>
  <dc:creator>lenovo</dc:creator>
  <cp:lastModifiedBy>lenovo</cp:lastModifiedBy>
  <cp:revision>69</cp:revision>
  <dcterms:created xsi:type="dcterms:W3CDTF">2006-08-16T00:00:00Z</dcterms:created>
  <dcterms:modified xsi:type="dcterms:W3CDTF">2026-03-09T08:01:13Z</dcterms:modified>
</cp:coreProperties>
</file>