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59" r:id="rId16"/>
    <p:sldId id="260" r:id="rId17"/>
    <p:sldId id="261" r:id="rId18"/>
    <p:sldId id="262" r:id="rId19"/>
    <p:sldId id="27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Banner 1.jpg"/>
          <p:cNvPicPr>
            <a:picLocks noChangeAspect="1"/>
          </p:cNvPicPr>
          <p:nvPr/>
        </p:nvPicPr>
        <p:blipFill>
          <a:blip r:embed="rId2" cstate="print"/>
          <a:srcRect t="27778" b="18889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362200" y="3886200"/>
            <a:ext cx="4038600" cy="107721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spc="600" dirty="0" smtClean="0">
                <a:solidFill>
                  <a:srgbClr val="002060"/>
                </a:solidFill>
                <a:latin typeface="Algerian" pitchFamily="82" charset="0"/>
              </a:rPr>
              <a:t>Speaker:</a:t>
            </a:r>
          </a:p>
          <a:p>
            <a:pPr algn="ctr"/>
            <a:r>
              <a:rPr lang="en-US" sz="3200" b="1" spc="600" dirty="0" smtClean="0">
                <a:solidFill>
                  <a:srgbClr val="002060"/>
                </a:solidFill>
                <a:latin typeface="Algerian" pitchFamily="82" charset="0"/>
              </a:rPr>
              <a:t>Dr. </a:t>
            </a:r>
            <a:r>
              <a:rPr lang="en-US" sz="3200" b="1" spc="600" dirty="0" err="1" smtClean="0">
                <a:solidFill>
                  <a:srgbClr val="002060"/>
                </a:solidFill>
                <a:latin typeface="Algerian" pitchFamily="82" charset="0"/>
              </a:rPr>
              <a:t>Dimpy</a:t>
            </a:r>
            <a:r>
              <a:rPr lang="en-US" sz="3200" b="1" spc="600" dirty="0" smtClean="0">
                <a:solidFill>
                  <a:srgbClr val="002060"/>
                </a:solidFill>
                <a:latin typeface="Algerian" pitchFamily="82" charset="0"/>
              </a:rPr>
              <a:t> Das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Nature of the Revolt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Was it a </a:t>
            </a:r>
            <a:r>
              <a:rPr lang="en-US" b="1" dirty="0" err="1" smtClean="0"/>
              <a:t>Sepoy</a:t>
            </a:r>
            <a:r>
              <a:rPr lang="en-US" b="1" dirty="0" smtClean="0"/>
              <a:t> Mutiny?</a:t>
            </a:r>
          </a:p>
          <a:p>
            <a:endParaRPr lang="en-US" b="1" dirty="0" smtClean="0"/>
          </a:p>
          <a:p>
            <a:r>
              <a:rPr lang="en-US" b="1" dirty="0" smtClean="0"/>
              <a:t>Was it the First War of Independence?</a:t>
            </a:r>
          </a:p>
          <a:p>
            <a:endParaRPr lang="en-US" b="1" dirty="0" smtClean="0"/>
          </a:p>
          <a:p>
            <a:r>
              <a:rPr lang="en-US" b="1" dirty="0" smtClean="0"/>
              <a:t>Was it aimed at liberating India from the British rule?</a:t>
            </a:r>
            <a:endParaRPr lang="en-US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/>
              <a:t>Causes of the Revolt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Political Causes</a:t>
            </a:r>
          </a:p>
          <a:p>
            <a:r>
              <a:rPr lang="en-US" sz="3600" b="1" dirty="0" smtClean="0"/>
              <a:t>Economic Causes</a:t>
            </a:r>
          </a:p>
          <a:p>
            <a:r>
              <a:rPr lang="en-US" sz="3600" b="1" dirty="0" smtClean="0"/>
              <a:t>Socio-religious Causes</a:t>
            </a:r>
          </a:p>
          <a:p>
            <a:r>
              <a:rPr lang="en-US" sz="3600" b="1" dirty="0" smtClean="0"/>
              <a:t>Military Causes</a:t>
            </a:r>
          </a:p>
          <a:p>
            <a:r>
              <a:rPr lang="en-US" sz="3600" b="1" dirty="0" smtClean="0"/>
              <a:t>Immediate Cause</a:t>
            </a:r>
            <a:endParaRPr lang="en-US" sz="36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ord Wellesley: Expansion, Wars, And Subsidiary Alliances ..."/>
          <p:cNvPicPr>
            <a:picLocks noChangeAspect="1" noChangeArrowheads="1"/>
          </p:cNvPicPr>
          <p:nvPr/>
        </p:nvPicPr>
        <p:blipFill>
          <a:blip r:embed="rId2" cstate="print"/>
          <a:srcRect t="5183" b="4981"/>
          <a:stretch>
            <a:fillRect/>
          </a:stretch>
        </p:blipFill>
        <p:spPr bwMode="auto">
          <a:xfrm>
            <a:off x="0" y="1143000"/>
            <a:ext cx="3971310" cy="3962400"/>
          </a:xfrm>
          <a:prstGeom prst="rect">
            <a:avLst/>
          </a:prstGeom>
          <a:noFill/>
        </p:spPr>
      </p:pic>
      <p:sp>
        <p:nvSpPr>
          <p:cNvPr id="1028" name="AutoShape 4" descr="Who Introduced The Doctrine Of Lapse ?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Who Introduced The Doctrine Of Lapse ?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2" name="AutoShape 8" descr="Who Introduced The Doctrine Of Lapse ?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4" name="AutoShape 10" descr="Who Introduced The Doctrine Of Lapse ?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6" name="Picture 12" descr="Who Introduced The Doctrine Of Lapse ?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2105024"/>
            <a:ext cx="3676650" cy="4752976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228600" y="5181600"/>
            <a:ext cx="342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Lord Wellesley</a:t>
            </a:r>
          </a:p>
          <a:p>
            <a:pPr algn="ctr"/>
            <a:r>
              <a:rPr lang="en-US" b="1" dirty="0" smtClean="0"/>
              <a:t>Subsidiary Alliance System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5638800" y="1371600"/>
            <a:ext cx="3200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Lord Dalhousie</a:t>
            </a:r>
          </a:p>
          <a:p>
            <a:pPr algn="ctr"/>
            <a:r>
              <a:rPr lang="en-US" sz="2400" b="1" dirty="0" smtClean="0"/>
              <a:t>Doctrine of Lapse</a:t>
            </a:r>
            <a:endParaRPr lang="en-US" sz="2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1066800" y="304800"/>
            <a:ext cx="662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Political Causes</a:t>
            </a:r>
            <a:endParaRPr lang="en-US" sz="28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Economic Causes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Drain of Wealth</a:t>
            </a:r>
          </a:p>
          <a:p>
            <a:endParaRPr lang="en-US" b="1" dirty="0" smtClean="0"/>
          </a:p>
          <a:p>
            <a:r>
              <a:rPr lang="en-US" b="1" dirty="0" smtClean="0"/>
              <a:t>Decline of cottage industries</a:t>
            </a:r>
          </a:p>
          <a:p>
            <a:endParaRPr lang="en-US" b="1" dirty="0" smtClean="0"/>
          </a:p>
          <a:p>
            <a:r>
              <a:rPr lang="en-US" b="1" dirty="0" smtClean="0"/>
              <a:t>Introduction of cash crops</a:t>
            </a:r>
          </a:p>
          <a:p>
            <a:endParaRPr lang="en-US" b="1" dirty="0" smtClean="0"/>
          </a:p>
          <a:p>
            <a:r>
              <a:rPr lang="en-US" b="1" dirty="0" smtClean="0"/>
              <a:t>British land revenue policy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Socio-religious Causes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sz="4000" b="1" dirty="0" smtClean="0"/>
              <a:t>British laws </a:t>
            </a:r>
            <a:r>
              <a:rPr lang="en-US" sz="4000" dirty="0" smtClean="0"/>
              <a:t>: </a:t>
            </a:r>
            <a:r>
              <a:rPr lang="en-US" sz="4000" dirty="0" err="1" smtClean="0"/>
              <a:t>i</a:t>
            </a:r>
            <a:r>
              <a:rPr lang="en-US" sz="4000" dirty="0" smtClean="0"/>
              <a:t>) Abolition of Sati in 1829</a:t>
            </a:r>
          </a:p>
          <a:p>
            <a:pPr>
              <a:buNone/>
            </a:pPr>
            <a:r>
              <a:rPr lang="en-US" sz="4000" dirty="0" smtClean="0"/>
              <a:t> </a:t>
            </a:r>
            <a:r>
              <a:rPr lang="en-US" sz="4000" dirty="0" smtClean="0"/>
              <a:t>                           ii) Widow Remarriage Act 1856</a:t>
            </a:r>
          </a:p>
          <a:p>
            <a:pPr>
              <a:buNone/>
            </a:pPr>
            <a:r>
              <a:rPr lang="en-US" sz="4000" dirty="0" smtClean="0"/>
              <a:t> </a:t>
            </a:r>
            <a:r>
              <a:rPr lang="en-US" sz="4000" dirty="0" smtClean="0"/>
              <a:t>                           iii) Religious Disabilities Act 1856</a:t>
            </a:r>
          </a:p>
          <a:p>
            <a:pPr>
              <a:buNone/>
            </a:pPr>
            <a:r>
              <a:rPr lang="en-US" sz="4000" dirty="0" smtClean="0"/>
              <a:t> </a:t>
            </a:r>
            <a:r>
              <a:rPr lang="en-US" sz="4000" dirty="0" smtClean="0"/>
              <a:t>                           iv) Female Infanticide Act 1829</a:t>
            </a:r>
          </a:p>
          <a:p>
            <a:pPr>
              <a:buNone/>
            </a:pPr>
            <a:endParaRPr lang="en-US" sz="4000" dirty="0" smtClean="0"/>
          </a:p>
          <a:p>
            <a:r>
              <a:rPr lang="en-US" sz="4000" dirty="0" smtClean="0"/>
              <a:t>The Theory of </a:t>
            </a:r>
            <a:r>
              <a:rPr lang="en-US" sz="4000" b="1" dirty="0" smtClean="0"/>
              <a:t>White Man’s Burden </a:t>
            </a:r>
          </a:p>
          <a:p>
            <a:pPr>
              <a:buNone/>
            </a:pPr>
            <a:endParaRPr lang="en-US" sz="4000" dirty="0" smtClean="0"/>
          </a:p>
          <a:p>
            <a:r>
              <a:rPr lang="en-US" sz="4000" dirty="0" smtClean="0"/>
              <a:t> </a:t>
            </a:r>
            <a:r>
              <a:rPr lang="en-US" sz="4000" dirty="0" smtClean="0"/>
              <a:t>Activities of Christian Missionaries </a:t>
            </a:r>
          </a:p>
          <a:p>
            <a:pPr>
              <a:buNone/>
            </a:pPr>
            <a:endParaRPr lang="en-US" sz="4000" dirty="0" smtClean="0"/>
          </a:p>
          <a:p>
            <a:r>
              <a:rPr lang="en-US" sz="4000" dirty="0" smtClean="0"/>
              <a:t> </a:t>
            </a:r>
            <a:r>
              <a:rPr lang="en-US" sz="4000" dirty="0" smtClean="0"/>
              <a:t>Introduction of English Education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smtClean="0"/>
              <a:t>                             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Military Causes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 Ill-treatment towards the soldiers</a:t>
            </a:r>
          </a:p>
          <a:p>
            <a:endParaRPr lang="en-US" b="1" dirty="0" smtClean="0"/>
          </a:p>
          <a:p>
            <a:r>
              <a:rPr lang="en-US" b="1" dirty="0" smtClean="0"/>
              <a:t> Deprivation of Indian soldiers( lower pay grade and promotion ) </a:t>
            </a:r>
          </a:p>
          <a:p>
            <a:endParaRPr lang="en-US" b="1" dirty="0" smtClean="0"/>
          </a:p>
          <a:p>
            <a:r>
              <a:rPr lang="en-US" b="1" dirty="0" smtClean="0"/>
              <a:t> </a:t>
            </a:r>
            <a:r>
              <a:rPr lang="en-US" b="1" dirty="0" smtClean="0"/>
              <a:t>General Service Enlistment Act 1856</a:t>
            </a:r>
          </a:p>
          <a:p>
            <a:endParaRPr lang="en-US" b="1" dirty="0" smtClean="0"/>
          </a:p>
          <a:p>
            <a:r>
              <a:rPr lang="en-US" b="1" dirty="0" smtClean="0"/>
              <a:t> </a:t>
            </a:r>
            <a:r>
              <a:rPr lang="en-US" b="1" dirty="0" smtClean="0"/>
              <a:t>Conversion of soldiers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Immediate Cause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r>
              <a:rPr lang="en-US" dirty="0" smtClean="0"/>
              <a:t>Introduction of the Enfield Rifle</a:t>
            </a:r>
          </a:p>
          <a:p>
            <a:r>
              <a:rPr lang="en-US" dirty="0" smtClean="0"/>
              <a:t>Rumor of mixing bone-dust of cows and pigs in flour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21506" name="Picture 2" descr="Mangal Pandey - Wikipedia"/>
          <p:cNvPicPr>
            <a:picLocks noChangeAspect="1" noChangeArrowheads="1"/>
          </p:cNvPicPr>
          <p:nvPr/>
        </p:nvPicPr>
        <p:blipFill>
          <a:blip r:embed="rId2" cstate="print"/>
          <a:srcRect l="7273" t="4908" r="9091" b="26380"/>
          <a:stretch>
            <a:fillRect/>
          </a:stretch>
        </p:blipFill>
        <p:spPr bwMode="auto">
          <a:xfrm>
            <a:off x="5486400" y="3962400"/>
            <a:ext cx="3657600" cy="2895600"/>
          </a:xfrm>
          <a:prstGeom prst="rect">
            <a:avLst/>
          </a:prstGeom>
          <a:noFill/>
        </p:spPr>
      </p:pic>
      <p:pic>
        <p:nvPicPr>
          <p:cNvPr id="21508" name="Picture 4" descr="The Indian (Sepoy) Mutiny. | Royal Irish - Virtual Military ..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4029075"/>
            <a:ext cx="4253773" cy="28289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Course of the Revolt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Began on 10</a:t>
            </a:r>
            <a:r>
              <a:rPr lang="en-US" b="1" baseline="30000" dirty="0" smtClean="0"/>
              <a:t>th</a:t>
            </a:r>
            <a:r>
              <a:rPr lang="en-US" b="1" dirty="0" smtClean="0"/>
              <a:t> May, 1857 at Meerut</a:t>
            </a:r>
          </a:p>
          <a:p>
            <a:endParaRPr lang="en-US" b="1" dirty="0" smtClean="0"/>
          </a:p>
          <a:p>
            <a:r>
              <a:rPr lang="en-US" b="1" dirty="0" err="1" smtClean="0"/>
              <a:t>Bahadur</a:t>
            </a:r>
            <a:r>
              <a:rPr lang="en-US" b="1" dirty="0" smtClean="0"/>
              <a:t> Shah </a:t>
            </a:r>
            <a:r>
              <a:rPr lang="en-US" b="1" dirty="0" err="1" smtClean="0"/>
              <a:t>Zafar</a:t>
            </a:r>
            <a:r>
              <a:rPr lang="en-US" b="1" dirty="0" smtClean="0"/>
              <a:t> II was declared as the Emperor of India by the rebel soldiers.</a:t>
            </a:r>
            <a:endParaRPr lang="en-US" b="1" dirty="0"/>
          </a:p>
        </p:txBody>
      </p:sp>
      <p:sp>
        <p:nvSpPr>
          <p:cNvPr id="28674" name="AutoShape 2" descr="Bahadur Shah Zafar From Rangoon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676" name="AutoShape 4" descr="Bahadur Shah Zafar From Rangoon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678" name="AutoShape 6" descr="Bahadur Shah Zafar From Rangoon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8680" name="Picture 8" descr="Bring Back The Mortal Remains Of Bahadur Shah Zafar From Rangoon|  Countercurrent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14800" y="4041648"/>
            <a:ext cx="5029200" cy="28163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/>
              <a:t>Importance Centers of the Revolt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7650" name="Picture 2" descr="Revolt Of 1857: Causes, Consequences, &amp; Failure Reason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38200"/>
            <a:ext cx="9144000" cy="60198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486400" y="1905000"/>
            <a:ext cx="3200400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Outcome of the Revolt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The Revolt failed</a:t>
            </a:r>
          </a:p>
          <a:p>
            <a:endParaRPr lang="en-US" dirty="0" smtClean="0"/>
          </a:p>
          <a:p>
            <a:r>
              <a:rPr lang="en-US" dirty="0" err="1" smtClean="0"/>
              <a:t>Bahadur</a:t>
            </a:r>
            <a:r>
              <a:rPr lang="en-US" dirty="0" smtClean="0"/>
              <a:t> Shah </a:t>
            </a:r>
            <a:r>
              <a:rPr lang="en-US" dirty="0" err="1" smtClean="0"/>
              <a:t>Zafar</a:t>
            </a:r>
            <a:r>
              <a:rPr lang="en-US" dirty="0" smtClean="0"/>
              <a:t> II was exiled to Rangoon</a:t>
            </a:r>
          </a:p>
          <a:p>
            <a:endParaRPr lang="en-US" dirty="0" smtClean="0"/>
          </a:p>
          <a:p>
            <a:r>
              <a:rPr lang="en-US" dirty="0" smtClean="0"/>
              <a:t>Most of the leaders were either killed or captured</a:t>
            </a:r>
          </a:p>
          <a:p>
            <a:endParaRPr lang="en-US" dirty="0" smtClean="0"/>
          </a:p>
          <a:p>
            <a:r>
              <a:rPr lang="en-US" dirty="0" smtClean="0"/>
              <a:t>Lord Canning announced the end of the Revolt on 8</a:t>
            </a:r>
            <a:r>
              <a:rPr lang="en-US" baseline="30000" dirty="0" smtClean="0"/>
              <a:t>th</a:t>
            </a:r>
            <a:r>
              <a:rPr lang="en-US" dirty="0" smtClean="0"/>
              <a:t> July, 1858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Causes of failure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dirty="0" smtClean="0"/>
              <a:t>Lack of unity</a:t>
            </a:r>
          </a:p>
          <a:p>
            <a:endParaRPr lang="en-US" b="1" dirty="0" smtClean="0"/>
          </a:p>
          <a:p>
            <a:r>
              <a:rPr lang="en-US" b="1" dirty="0" smtClean="0"/>
              <a:t>Lack of planning and organization</a:t>
            </a:r>
          </a:p>
          <a:p>
            <a:endParaRPr lang="en-US" b="1" dirty="0" smtClean="0"/>
          </a:p>
          <a:p>
            <a:r>
              <a:rPr lang="en-US" b="1" dirty="0" smtClean="0"/>
              <a:t>Lack of resources</a:t>
            </a:r>
          </a:p>
          <a:p>
            <a:endParaRPr lang="en-US" b="1" dirty="0" smtClean="0"/>
          </a:p>
          <a:p>
            <a:r>
              <a:rPr lang="en-US" b="1" dirty="0" smtClean="0"/>
              <a:t>No unanimous aims</a:t>
            </a:r>
          </a:p>
          <a:p>
            <a:endParaRPr lang="en-US" b="1" dirty="0" smtClean="0"/>
          </a:p>
          <a:p>
            <a:r>
              <a:rPr lang="en-US" b="1" dirty="0" smtClean="0"/>
              <a:t>Superior military strength of the British</a:t>
            </a:r>
          </a:p>
          <a:p>
            <a:endParaRPr lang="en-US" b="1" dirty="0" smtClean="0"/>
          </a:p>
          <a:p>
            <a:r>
              <a:rPr lang="en-US" b="1" dirty="0" smtClean="0"/>
              <a:t>Non involvement of many Indians</a:t>
            </a:r>
          </a:p>
          <a:p>
            <a:endParaRPr lang="en-US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229600" cy="1143000"/>
          </a:xfrm>
        </p:spPr>
        <p:txBody>
          <a:bodyPr/>
          <a:lstStyle/>
          <a:p>
            <a:r>
              <a:rPr lang="en-US" b="1" dirty="0" smtClean="0"/>
              <a:t>Consequences of the Revolt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Transfer of power (Government of India Act, 1858)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Reformation &amp; reorganization of the Army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Administrative changes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Policy of divide and rule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New era of economic exploitation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Instilling the feeling of national consciousness among the Indians</a:t>
            </a:r>
            <a:endParaRPr lang="en-US" sz="2400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4400" b="1" dirty="0" smtClean="0"/>
              <a:t>The Revolt was so impactful that it inspired several artworks in contemporary British media</a:t>
            </a:r>
            <a:endParaRPr lang="en-US" sz="4400" b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172588745960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4800" y="457200"/>
            <a:ext cx="8479594" cy="5745163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172588745963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04837" y="685800"/>
            <a:ext cx="8237227" cy="5410200"/>
          </a:xfrm>
        </p:spPr>
      </p:pic>
      <p:sp>
        <p:nvSpPr>
          <p:cNvPr id="5" name="TextBox 4"/>
          <p:cNvSpPr txBox="1"/>
          <p:nvPr/>
        </p:nvSpPr>
        <p:spPr>
          <a:xfrm>
            <a:off x="990600" y="6172200"/>
            <a:ext cx="693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Mass Execution of </a:t>
            </a:r>
            <a:r>
              <a:rPr lang="en-US" sz="2000" b="1" dirty="0" err="1" smtClean="0"/>
              <a:t>sepoys</a:t>
            </a:r>
            <a:r>
              <a:rPr lang="en-US" sz="2000" b="1" dirty="0" smtClean="0"/>
              <a:t> in Peshawar</a:t>
            </a:r>
          </a:p>
          <a:p>
            <a:pPr algn="ctr"/>
            <a:r>
              <a:rPr lang="en-US" sz="2000" b="1" dirty="0" smtClean="0"/>
              <a:t>In London News</a:t>
            </a:r>
            <a:endParaRPr lang="en-US" sz="2000" b="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172588745961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15719"/>
          <a:stretch>
            <a:fillRect/>
          </a:stretch>
        </p:blipFill>
        <p:spPr>
          <a:xfrm>
            <a:off x="1905000" y="27187"/>
            <a:ext cx="5181600" cy="5921969"/>
          </a:xfrm>
        </p:spPr>
      </p:pic>
      <p:sp>
        <p:nvSpPr>
          <p:cNvPr id="5" name="TextBox 4"/>
          <p:cNvSpPr txBox="1"/>
          <p:nvPr/>
        </p:nvSpPr>
        <p:spPr>
          <a:xfrm>
            <a:off x="0" y="6096000"/>
            <a:ext cx="891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Lord Canning was mocked for granting pardon to the rebels</a:t>
            </a:r>
          </a:p>
          <a:p>
            <a:pPr algn="ctr"/>
            <a:r>
              <a:rPr lang="en-US" sz="2000" b="1" dirty="0" smtClean="0"/>
              <a:t>i</a:t>
            </a:r>
            <a:r>
              <a:rPr lang="en-US" sz="2000" b="1" dirty="0" smtClean="0"/>
              <a:t>n the </a:t>
            </a:r>
            <a:r>
              <a:rPr lang="en-US" sz="2000" b="1" i="1" dirty="0" smtClean="0"/>
              <a:t>Punch (Magazine)</a:t>
            </a:r>
            <a:endParaRPr lang="en-US" sz="2000" b="1" i="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172588745958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381000"/>
            <a:ext cx="8229600" cy="5410200"/>
          </a:xfrm>
        </p:spPr>
      </p:pic>
      <p:sp>
        <p:nvSpPr>
          <p:cNvPr id="5" name="TextBox 4"/>
          <p:cNvSpPr txBox="1"/>
          <p:nvPr/>
        </p:nvSpPr>
        <p:spPr>
          <a:xfrm>
            <a:off x="838200" y="5943600"/>
            <a:ext cx="7391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dirty="0" smtClean="0"/>
              <a:t>Relief of </a:t>
            </a:r>
            <a:r>
              <a:rPr lang="en-US" sz="2000" b="1" i="1" dirty="0" err="1" smtClean="0"/>
              <a:t>Lucknow</a:t>
            </a:r>
            <a:endParaRPr lang="en-US" sz="2000" b="1" i="1" dirty="0" smtClean="0"/>
          </a:p>
          <a:p>
            <a:pPr algn="ctr"/>
            <a:r>
              <a:rPr lang="en-US" sz="2000" b="1" dirty="0" smtClean="0"/>
              <a:t>A Painting by Thomas Jones Baker n 1859 </a:t>
            </a:r>
            <a:endParaRPr lang="en-US" sz="2000" b="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362200"/>
            <a:ext cx="8229600" cy="1143000"/>
          </a:xfrm>
        </p:spPr>
        <p:txBody>
          <a:bodyPr>
            <a:normAutofit/>
          </a:bodyPr>
          <a:lstStyle/>
          <a:p>
            <a:r>
              <a:rPr lang="en-US" sz="6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You!</a:t>
            </a:r>
            <a:endParaRPr lang="en-US" sz="6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367</Words>
  <Application>Microsoft Office PowerPoint</Application>
  <PresentationFormat>On-screen Show (4:3)</PresentationFormat>
  <Paragraphs>96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Slide 1</vt:lpstr>
      <vt:lpstr>Nature of the Revolt</vt:lpstr>
      <vt:lpstr>Causes of the Revolt</vt:lpstr>
      <vt:lpstr>Slide 4</vt:lpstr>
      <vt:lpstr>Economic Causes</vt:lpstr>
      <vt:lpstr>Socio-religious Causes </vt:lpstr>
      <vt:lpstr>Military Causes </vt:lpstr>
      <vt:lpstr>Immediate Cause</vt:lpstr>
      <vt:lpstr>Course of the Revolt</vt:lpstr>
      <vt:lpstr>Importance Centers of the Revolt</vt:lpstr>
      <vt:lpstr>Outcome of the Revolt</vt:lpstr>
      <vt:lpstr>Causes of failure</vt:lpstr>
      <vt:lpstr>Consequences of the Revolt</vt:lpstr>
      <vt:lpstr>Slide 14</vt:lpstr>
      <vt:lpstr>Slide 15</vt:lpstr>
      <vt:lpstr>Slide 16</vt:lpstr>
      <vt:lpstr>Slide 17</vt:lpstr>
      <vt:lpstr>Slide 18</vt:lpstr>
      <vt:lpstr>Thank You!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DIMPI</dc:creator>
  <cp:lastModifiedBy>DIMPI</cp:lastModifiedBy>
  <cp:revision>14</cp:revision>
  <dcterms:created xsi:type="dcterms:W3CDTF">2006-08-16T00:00:00Z</dcterms:created>
  <dcterms:modified xsi:type="dcterms:W3CDTF">2024-09-09T14:57:33Z</dcterms:modified>
</cp:coreProperties>
</file>