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5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1686" y="1477107"/>
            <a:ext cx="60350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TOPIC – ANCIENT INDIAN LITERATURE</a:t>
            </a:r>
          </a:p>
          <a:p>
            <a:pPr algn="ctr"/>
            <a:endParaRPr lang="en-US" sz="32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SEMESTER – 2</a:t>
            </a:r>
            <a:r>
              <a:rPr lang="en-US" sz="3200" b="1" baseline="30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ND</a:t>
            </a:r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SEM</a:t>
            </a:r>
          </a:p>
          <a:p>
            <a:pPr algn="ctr"/>
            <a:endParaRPr lang="en-US" sz="32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SPEAKER – DR. DIMPY DAS</a:t>
            </a:r>
            <a:endParaRPr lang="en-US" sz="32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968" y="383459"/>
            <a:ext cx="83967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660000"/>
                </a:solidFill>
              </a:rPr>
              <a:t>Indian Classical Literature as a Source for Reconstructing Ancient Indian History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89448847-5FC8-E517-80F6-C03C9DFA9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968" y="1214456"/>
            <a:ext cx="8396747" cy="551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6477" y="1187736"/>
            <a:ext cx="426228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282828"/>
                </a:solidFill>
              </a:rPr>
              <a:t>Indian classical literature as an indigenous historical source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Texts in Sanskrit, Pali and Prakrit</a:t>
            </a:r>
          </a:p>
          <a:p>
            <a:r>
              <a:rPr sz="2800" b="1" dirty="0">
                <a:solidFill>
                  <a:srgbClr val="282828"/>
                </a:solidFill>
              </a:rPr>
              <a:t>Reveal political, social and religious structures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Require critical historical interpretation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7948B22-B291-AD7F-EF31-D86FC0CAB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7974" y="1318199"/>
            <a:ext cx="4336025" cy="375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Categories of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391815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dirty="0">
                <a:solidFill>
                  <a:srgbClr val="282828"/>
                </a:solidFill>
              </a:rPr>
              <a:t>Vedic literature</a:t>
            </a:r>
          </a:p>
          <a:p>
            <a:r>
              <a:rPr sz="4000" b="1" dirty="0">
                <a:solidFill>
                  <a:srgbClr val="282828"/>
                </a:solidFill>
              </a:rPr>
              <a:t>Epics (</a:t>
            </a:r>
            <a:r>
              <a:rPr sz="4000" b="1" dirty="0" err="1">
                <a:solidFill>
                  <a:srgbClr val="282828"/>
                </a:solidFill>
              </a:rPr>
              <a:t>Itihasa</a:t>
            </a:r>
            <a:r>
              <a:rPr sz="4000" b="1" dirty="0">
                <a:solidFill>
                  <a:srgbClr val="282828"/>
                </a:solidFill>
              </a:rPr>
              <a:t> tradition)</a:t>
            </a:r>
          </a:p>
          <a:p>
            <a:r>
              <a:rPr sz="4000" b="1" dirty="0">
                <a:solidFill>
                  <a:srgbClr val="282828"/>
                </a:solidFill>
              </a:rPr>
              <a:t>Puranas</a:t>
            </a:r>
          </a:p>
          <a:p>
            <a:r>
              <a:rPr sz="4000" b="1" dirty="0">
                <a:solidFill>
                  <a:srgbClr val="282828"/>
                </a:solidFill>
              </a:rPr>
              <a:t>Buddhist and Jain texts</a:t>
            </a:r>
          </a:p>
          <a:p>
            <a:r>
              <a:rPr sz="4000" b="1" dirty="0">
                <a:solidFill>
                  <a:srgbClr val="282828"/>
                </a:solidFill>
              </a:rPr>
              <a:t>Classical Sanskrit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6713DBA3-BCEA-5054-AB97-287889CBF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43" r="11720"/>
          <a:stretch>
            <a:fillRect/>
          </a:stretch>
        </p:blipFill>
        <p:spPr bwMode="auto">
          <a:xfrm>
            <a:off x="4503173" y="1142697"/>
            <a:ext cx="4572000" cy="468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8077" y="2590800"/>
            <a:ext cx="5987845" cy="18288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 dirty="0">
                <a:solidFill>
                  <a:schemeClr val="tx1"/>
                </a:solidFill>
              </a:rPr>
              <a:t>Vedic and Epic Traditions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Vedic Literature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284643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282828"/>
                </a:solidFill>
              </a:rPr>
              <a:t>Rigveda,</a:t>
            </a:r>
            <a:endParaRPr lang="en-IN"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Samaveda,</a:t>
            </a:r>
            <a:endParaRPr lang="en-IN"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Yajurveda, Atharvaveda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Earliest textual corpus of ancient India</a:t>
            </a:r>
          </a:p>
          <a:p>
            <a:r>
              <a:rPr sz="2800" b="1" dirty="0">
                <a:solidFill>
                  <a:srgbClr val="282828"/>
                </a:solidFill>
              </a:rPr>
              <a:t>Tribal polity and pastoral economy</a:t>
            </a:r>
          </a:p>
          <a:p>
            <a:r>
              <a:rPr sz="2800" b="1" dirty="0">
                <a:solidFill>
                  <a:srgbClr val="282828"/>
                </a:solidFill>
              </a:rPr>
              <a:t>Religious rituals and cosmology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F9F5BAA9-74C2-61C1-A362-CA08716BE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8" t="22521" r="2365" b="21852"/>
          <a:stretch>
            <a:fillRect/>
          </a:stretch>
        </p:blipFill>
        <p:spPr bwMode="auto">
          <a:xfrm>
            <a:off x="3303639" y="1998406"/>
            <a:ext cx="5840361" cy="286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5329" y="202773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660000"/>
                </a:solidFill>
              </a:rPr>
              <a:t>Later Vedic Texts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2007" y="971428"/>
            <a:ext cx="427211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 dirty="0">
                <a:solidFill>
                  <a:srgbClr val="282828"/>
                </a:solidFill>
              </a:rPr>
              <a:t>Brahmanas</a:t>
            </a:r>
            <a:endParaRPr lang="en-IN" sz="3600" b="1" dirty="0">
              <a:solidFill>
                <a:srgbClr val="282828"/>
              </a:solidFill>
            </a:endParaRPr>
          </a:p>
          <a:p>
            <a:r>
              <a:rPr sz="3600" b="1" dirty="0" err="1">
                <a:solidFill>
                  <a:srgbClr val="282828"/>
                </a:solidFill>
              </a:rPr>
              <a:t>Aranyakas</a:t>
            </a:r>
            <a:endParaRPr lang="en-IN" sz="3600" b="1" dirty="0">
              <a:solidFill>
                <a:srgbClr val="282828"/>
              </a:solidFill>
            </a:endParaRPr>
          </a:p>
          <a:p>
            <a:r>
              <a:rPr sz="3600" b="1" dirty="0">
                <a:solidFill>
                  <a:srgbClr val="282828"/>
                </a:solidFill>
              </a:rPr>
              <a:t>Upanishads</a:t>
            </a:r>
            <a:endParaRPr lang="en-IN" sz="3600" b="1" dirty="0">
              <a:solidFill>
                <a:srgbClr val="282828"/>
              </a:solidFill>
            </a:endParaRPr>
          </a:p>
          <a:p>
            <a:endParaRPr sz="3600" b="1" dirty="0">
              <a:solidFill>
                <a:srgbClr val="282828"/>
              </a:solidFill>
            </a:endParaRPr>
          </a:p>
          <a:p>
            <a:r>
              <a:rPr sz="3600" b="1" dirty="0">
                <a:solidFill>
                  <a:srgbClr val="282828"/>
                </a:solidFill>
              </a:rPr>
              <a:t>Shift toward agrarian society</a:t>
            </a:r>
          </a:p>
          <a:p>
            <a:r>
              <a:rPr sz="3600" b="1" dirty="0">
                <a:solidFill>
                  <a:srgbClr val="282828"/>
                </a:solidFill>
              </a:rPr>
              <a:t>Growth of monarchy</a:t>
            </a:r>
          </a:p>
          <a:p>
            <a:r>
              <a:rPr sz="3600" b="1" dirty="0">
                <a:solidFill>
                  <a:srgbClr val="282828"/>
                </a:solidFill>
              </a:rPr>
              <a:t>Emergence of philosophical speculation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7C8EC529-BA9B-4964-64B0-4B5B0EF9A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1206" y="1346264"/>
            <a:ext cx="3470787" cy="297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The Epics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386407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282828"/>
                </a:solidFill>
              </a:rPr>
              <a:t>Ramayana and Mahabharata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Blend mythology and social memory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Political ideals of kingship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Descriptions of warfare and diplomacy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49F5FCB1-FFE1-CDA0-2B52-1975982D3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8477" y="1296362"/>
            <a:ext cx="4365523" cy="289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Insights from Epic Literature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7286162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 dirty="0">
                <a:solidFill>
                  <a:srgbClr val="282828"/>
                </a:solidFill>
              </a:rPr>
              <a:t>Court life and governance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Social hierarchy and dharma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Military organization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Geographical imagination of ancient India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0917" y="1764890"/>
            <a:ext cx="5289755" cy="18288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3600" b="1" dirty="0">
                <a:solidFill>
                  <a:schemeClr val="tx1"/>
                </a:solidFill>
              </a:rPr>
              <a:t>Religious</a:t>
            </a:r>
            <a:r>
              <a:rPr sz="3200" b="1" dirty="0">
                <a:solidFill>
                  <a:schemeClr val="tx1"/>
                </a:solidFill>
              </a:rPr>
              <a:t> Literary Traditions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Puranic Literature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357402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282828"/>
                </a:solidFill>
              </a:rPr>
              <a:t>Genealogies of kings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Dynastic lists including </a:t>
            </a:r>
            <a:r>
              <a:rPr sz="2800" b="1" dirty="0" err="1">
                <a:solidFill>
                  <a:srgbClr val="282828"/>
                </a:solidFill>
              </a:rPr>
              <a:t>Mauryas</a:t>
            </a:r>
            <a:r>
              <a:rPr sz="2800" b="1" dirty="0">
                <a:solidFill>
                  <a:srgbClr val="282828"/>
                </a:solidFill>
              </a:rPr>
              <a:t> and Guptas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Mythology combined with historical memory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Useful for dynastic chronology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DBC1A7B0-D759-C79F-563C-584D0E3FF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5574" y="1280160"/>
            <a:ext cx="4655574" cy="32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8349" y="119768"/>
            <a:ext cx="59337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dirty="0">
                <a:solidFill>
                  <a:srgbClr val="660000"/>
                </a:solidFill>
              </a:rPr>
              <a:t>Buddhist Literature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8542" y="983040"/>
            <a:ext cx="370184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282828"/>
                </a:solidFill>
              </a:rPr>
              <a:t>Tripitaka and Jataka stories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Urban life and trade routes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Information on </a:t>
            </a:r>
            <a:r>
              <a:rPr sz="3200" b="1" dirty="0" err="1">
                <a:solidFill>
                  <a:srgbClr val="282828"/>
                </a:solidFill>
              </a:rPr>
              <a:t>Mahajanapadas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Details of everyday society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E68A677F-3567-DA79-8870-959A0CEA0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045" y="1371600"/>
            <a:ext cx="4984955" cy="328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Jain Literature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379033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282828"/>
                </a:solidFill>
              </a:rPr>
              <a:t>Kalpa Sutra and </a:t>
            </a:r>
            <a:r>
              <a:rPr sz="2800" b="1" dirty="0" err="1">
                <a:solidFill>
                  <a:srgbClr val="282828"/>
                </a:solidFill>
              </a:rPr>
              <a:t>Acharanga</a:t>
            </a:r>
            <a:r>
              <a:rPr sz="2800" b="1" dirty="0">
                <a:solidFill>
                  <a:srgbClr val="282828"/>
                </a:solidFill>
              </a:rPr>
              <a:t> Sutra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Accounts of Mahavira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Merchant communities and urban </a:t>
            </a:r>
            <a:r>
              <a:rPr sz="2800" b="1" dirty="0" err="1">
                <a:solidFill>
                  <a:srgbClr val="282828"/>
                </a:solidFill>
              </a:rPr>
              <a:t>centres</a:t>
            </a:r>
            <a:endParaRPr lang="en-IN" sz="2800" b="1" dirty="0">
              <a:solidFill>
                <a:srgbClr val="282828"/>
              </a:solidFill>
            </a:endParaRPr>
          </a:p>
          <a:p>
            <a:endParaRPr sz="2800" b="1" dirty="0">
              <a:solidFill>
                <a:srgbClr val="282828"/>
              </a:solidFill>
            </a:endParaRPr>
          </a:p>
          <a:p>
            <a:r>
              <a:rPr sz="2800" b="1" dirty="0">
                <a:solidFill>
                  <a:srgbClr val="282828"/>
                </a:solidFill>
              </a:rPr>
              <a:t>Political geography of northern India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xmlns="" id="{936326E0-35AA-EDE9-95E4-20419DAD9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114"/>
          <a:stretch>
            <a:fillRect/>
          </a:stretch>
        </p:blipFill>
        <p:spPr bwMode="auto">
          <a:xfrm>
            <a:off x="4483509" y="1257102"/>
            <a:ext cx="4572000" cy="352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Classical Sanskrit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374117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 err="1">
                <a:solidFill>
                  <a:srgbClr val="282828"/>
                </a:solidFill>
              </a:rPr>
              <a:t>Arthashastra</a:t>
            </a:r>
            <a:r>
              <a:rPr sz="2400" b="1" dirty="0">
                <a:solidFill>
                  <a:srgbClr val="282828"/>
                </a:solidFill>
              </a:rPr>
              <a:t> – statecraft and administration</a:t>
            </a:r>
            <a:endParaRPr lang="en-IN" sz="2400" b="1" dirty="0">
              <a:solidFill>
                <a:srgbClr val="282828"/>
              </a:solidFill>
            </a:endParaRPr>
          </a:p>
          <a:p>
            <a:endParaRPr sz="2400" b="1" dirty="0">
              <a:solidFill>
                <a:srgbClr val="282828"/>
              </a:solidFill>
            </a:endParaRPr>
          </a:p>
          <a:p>
            <a:r>
              <a:rPr sz="2400" b="1" dirty="0" err="1">
                <a:solidFill>
                  <a:srgbClr val="282828"/>
                </a:solidFill>
              </a:rPr>
              <a:t>Mudrarakshasa</a:t>
            </a:r>
            <a:r>
              <a:rPr sz="2400" b="1" dirty="0">
                <a:solidFill>
                  <a:srgbClr val="282828"/>
                </a:solidFill>
              </a:rPr>
              <a:t> – political drama</a:t>
            </a:r>
            <a:endParaRPr lang="en-IN" sz="2400" b="1" dirty="0">
              <a:solidFill>
                <a:srgbClr val="282828"/>
              </a:solidFill>
            </a:endParaRPr>
          </a:p>
          <a:p>
            <a:endParaRPr sz="2400" b="1" dirty="0">
              <a:solidFill>
                <a:srgbClr val="282828"/>
              </a:solidFill>
            </a:endParaRPr>
          </a:p>
          <a:p>
            <a:r>
              <a:rPr sz="2400" b="1" dirty="0" err="1">
                <a:solidFill>
                  <a:srgbClr val="282828"/>
                </a:solidFill>
              </a:rPr>
              <a:t>Harshacharita</a:t>
            </a:r>
            <a:r>
              <a:rPr sz="2400" b="1" dirty="0">
                <a:solidFill>
                  <a:srgbClr val="282828"/>
                </a:solidFill>
              </a:rPr>
              <a:t> – court biography</a:t>
            </a:r>
            <a:endParaRPr lang="en-IN" sz="2400" b="1" dirty="0">
              <a:solidFill>
                <a:srgbClr val="282828"/>
              </a:solidFill>
            </a:endParaRPr>
          </a:p>
          <a:p>
            <a:endParaRPr sz="2400" b="1" dirty="0">
              <a:solidFill>
                <a:srgbClr val="282828"/>
              </a:solidFill>
            </a:endParaRPr>
          </a:p>
          <a:p>
            <a:r>
              <a:rPr sz="2400" b="1" dirty="0">
                <a:solidFill>
                  <a:srgbClr val="282828"/>
                </a:solidFill>
              </a:rPr>
              <a:t>Insights into governance and diplomacy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1371600"/>
            <a:ext cx="3200400" cy="2743200"/>
          </a:xfrm>
          <a:prstGeom prst="rect">
            <a:avLst/>
          </a:prstGeom>
          <a:solidFill>
            <a:srgbClr val="C6A46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Insert Image / Map / Manuscript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xmlns="" id="{BDB2E0D4-31B4-C17D-1F4F-B79EDA905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8374" y="1371600"/>
            <a:ext cx="5057007" cy="30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5397" y="139618"/>
            <a:ext cx="35132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1229" y="1659285"/>
            <a:ext cx="5161541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 dirty="0">
                <a:solidFill>
                  <a:srgbClr val="282828"/>
                </a:solidFill>
              </a:rPr>
              <a:t>Mythological narratives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Chronological uncertainty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Religious and ideological bias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Need for corroboration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7942880" cy="25545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 dirty="0">
                <a:solidFill>
                  <a:srgbClr val="282828"/>
                </a:solidFill>
              </a:rPr>
              <a:t>Literary texts remain crucial historical sources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Provide insight into ancient worldviews</a:t>
            </a:r>
            <a:endParaRPr lang="en-IN" sz="3200" b="1" dirty="0">
              <a:solidFill>
                <a:srgbClr val="282828"/>
              </a:solidFill>
            </a:endParaRPr>
          </a:p>
          <a:p>
            <a:endParaRPr sz="3200" b="1" dirty="0">
              <a:solidFill>
                <a:srgbClr val="282828"/>
              </a:solidFill>
            </a:endParaRPr>
          </a:p>
          <a:p>
            <a:r>
              <a:rPr sz="3200" b="1" dirty="0">
                <a:solidFill>
                  <a:srgbClr val="282828"/>
                </a:solidFill>
              </a:rPr>
              <a:t>Must be used alongside material evidence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660000"/>
                </a:solidFill>
              </a:rPr>
              <a:t>Selected Scholarly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45720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>
                <a:solidFill>
                  <a:srgbClr val="282828"/>
                </a:solidFill>
              </a:rPr>
              <a:t>R.S. Sharma – India's Ancient Past</a:t>
            </a:r>
          </a:p>
          <a:p>
            <a:r>
              <a:rPr sz="2200">
                <a:solidFill>
                  <a:srgbClr val="282828"/>
                </a:solidFill>
              </a:rPr>
              <a:t>Romila Thapar – Early India</a:t>
            </a:r>
          </a:p>
          <a:p>
            <a:r>
              <a:rPr sz="2200">
                <a:solidFill>
                  <a:srgbClr val="282828"/>
                </a:solidFill>
              </a:rPr>
              <a:t>Upinder Singh – A History of Ancient and Early Medieval India</a:t>
            </a:r>
          </a:p>
          <a:p>
            <a:r>
              <a:rPr sz="2200">
                <a:solidFill>
                  <a:srgbClr val="282828"/>
                </a:solidFill>
              </a:rPr>
              <a:t>D.D. Kosambi – An Introduction to the Study of Indian History</a:t>
            </a:r>
          </a:p>
          <a:p>
            <a:r>
              <a:rPr sz="2200">
                <a:solidFill>
                  <a:srgbClr val="282828"/>
                </a:solidFill>
              </a:rPr>
              <a:t>A.L. Basham – The Wonder That Was India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</TotalTime>
  <Words>361</Words>
  <Application>Microsoft Office PowerPoint</Application>
  <PresentationFormat>On-screen Show (4:3)</PresentationFormat>
  <Paragraphs>113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History</cp:lastModifiedBy>
  <cp:revision>3</cp:revision>
  <dcterms:created xsi:type="dcterms:W3CDTF">2013-01-27T09:14:16Z</dcterms:created>
  <dcterms:modified xsi:type="dcterms:W3CDTF">2026-04-02T09:00:32Z</dcterms:modified>
  <cp:category/>
</cp:coreProperties>
</file>