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390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EA5AC0-BEA1-42E8-27A4-3F9A2C0662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A8F986C-8A71-B04A-6410-53D3E72FDB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04A6230-EF91-7813-7CE2-761DE476C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C049-7C0A-4A0E-B77D-6B9FF503F6E7}" type="datetimeFigureOut">
              <a:rPr lang="en-IN" smtClean="0"/>
              <a:pPr/>
              <a:t>16-02-2026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03AE77A-8F72-4780-359A-F73CC20E1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45E1741-811D-E572-2370-530BF7AFB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B7A7C-177E-4282-B542-4D55C3956D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099877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A3EA87-1805-D6EA-E9E6-CA709878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86C66C-84DB-B185-C5F2-E925F3B36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FBFF70E-A835-663A-E8E5-F3239FB22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C049-7C0A-4A0E-B77D-6B9FF503F6E7}" type="datetimeFigureOut">
              <a:rPr lang="en-IN" smtClean="0"/>
              <a:pPr/>
              <a:t>16-02-2026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36171E9-01D6-0B17-6840-5608957D6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C57EF4E-A05B-91EA-65B3-23F5A73BA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B7A7C-177E-4282-B542-4D55C3956D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798187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F9B10A-9500-03CC-629A-216ADD4B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ABEDD39-895F-1EB8-1FB6-0BEB0CD6F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74DFF0D-0B42-0971-1327-C2318C886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C049-7C0A-4A0E-B77D-6B9FF503F6E7}" type="datetimeFigureOut">
              <a:rPr lang="en-IN" smtClean="0"/>
              <a:pPr/>
              <a:t>16-02-2026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073BD79-6D40-CBCB-88DA-1A22D65B8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5F30D74-D001-F068-3451-8251A565B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B7A7C-177E-4282-B542-4D55C3956D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114803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591C9D-7545-9F80-0430-586D423AA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91B6BD3-FEA0-5295-5D78-597E2E22F8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1563DFE-F8C7-29E3-9798-AF7FD4074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2F208D9-B4C0-4E70-93D6-F9FD686D9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C049-7C0A-4A0E-B77D-6B9FF503F6E7}" type="datetimeFigureOut">
              <a:rPr lang="en-IN" smtClean="0"/>
              <a:pPr/>
              <a:t>16-02-2026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58B3343-F6F3-AB1B-06D6-E5A79A15D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F76C03D-EEA0-CF78-AC41-3FCB4AA26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B7A7C-177E-4282-B542-4D55C3956D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198271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2AE5E2-B956-51C0-A6F0-530318E92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5D29F80-4C34-FDE8-F703-32A1D2F2A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FBCDE57-3194-1D74-DEA4-734B44FF8F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FA982A9-A0F2-73D4-D92D-ADEF3CA6D7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9A5F14C-8F30-E4AB-02D4-62B396AB71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7536FAE-4D7F-901D-52E9-C7C27D47A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C049-7C0A-4A0E-B77D-6B9FF503F6E7}" type="datetimeFigureOut">
              <a:rPr lang="en-IN" smtClean="0"/>
              <a:pPr/>
              <a:t>16-02-2026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9205014-CA53-B346-C4D6-007D7D88E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DDC247D-C9A5-2021-16EF-9468C0423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B7A7C-177E-4282-B542-4D55C3956D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126665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DE38AC-AF02-FD38-1748-F6BC697DE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9939AEB-F48A-61AF-CC7C-154D6DF9B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C049-7C0A-4A0E-B77D-6B9FF503F6E7}" type="datetimeFigureOut">
              <a:rPr lang="en-IN" smtClean="0"/>
              <a:pPr/>
              <a:t>16-02-2026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6F27E38-057A-225C-F144-BA515C14A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9FC2B3F-9FCD-B260-0AE6-5CA9BED44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B7A7C-177E-4282-B542-4D55C3956D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273948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F7FAB86-00DC-E963-6348-ABE0965EC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C049-7C0A-4A0E-B77D-6B9FF503F6E7}" type="datetimeFigureOut">
              <a:rPr lang="en-IN" smtClean="0"/>
              <a:pPr/>
              <a:t>16-02-2026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2FF7E2D-81DA-7FE4-D174-DAF6AA241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F0EE652-5310-AF33-C3D4-07B9B2FAE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B7A7C-177E-4282-B542-4D55C3956D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556406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1CE461-619A-BF5C-B751-5CA2581E1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F67F8D-039D-B3C0-81F0-1CBDEF577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D7ED734-5900-FE4E-217D-CC88B686CE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DCA1A40-4A25-7148-3A56-FC411C09E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C049-7C0A-4A0E-B77D-6B9FF503F6E7}" type="datetimeFigureOut">
              <a:rPr lang="en-IN" smtClean="0"/>
              <a:pPr/>
              <a:t>16-02-2026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A4DCDA0-0D03-BB0B-B2D5-D2051AF5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93B5D44-3989-DEFF-0C67-4C00F0AA5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B7A7C-177E-4282-B542-4D55C3956D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634539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AA53E0-EB75-7994-6020-97B7453AC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7F45F9F-D165-F591-87EB-945691E893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E24084A-7A02-1111-CF62-F853EBD825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C710A57-FBF4-FAA8-D447-5E1A7C6B0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C049-7C0A-4A0E-B77D-6B9FF503F6E7}" type="datetimeFigureOut">
              <a:rPr lang="en-IN" smtClean="0"/>
              <a:pPr/>
              <a:t>16-02-2026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4B01EB9-108D-9160-57CA-C9179DC70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137D4FF-F6F3-F021-4998-2D1C4F763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B7A7C-177E-4282-B542-4D55C3956D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43093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2D9558-7765-E104-1FA1-478164A2D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01AA76D-6009-BD32-0CC7-0767367F5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1A62C8A-9940-3278-EFC1-DC0055669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C049-7C0A-4A0E-B77D-6B9FF503F6E7}" type="datetimeFigureOut">
              <a:rPr lang="en-IN" smtClean="0"/>
              <a:pPr/>
              <a:t>16-02-2026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6EB5B4E-CF7C-72B6-A40F-973B49B29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B63532-4A85-EE62-23EB-7D912AD59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B7A7C-177E-4282-B542-4D55C3956D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101956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40AED01-89A6-8A58-C88D-986BE8BF9F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C6F07A2-8DB3-7DC3-AE84-992FB9B8D8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0113B12-050C-4754-D8D3-D298C74AA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C049-7C0A-4A0E-B77D-6B9FF503F6E7}" type="datetimeFigureOut">
              <a:rPr lang="en-IN" smtClean="0"/>
              <a:pPr/>
              <a:t>16-02-2026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3235B53-D52F-A8B1-0367-504C16A8E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5574050-8B8B-851E-1676-BDD1E0B26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B7A7C-177E-4282-B542-4D55C3956D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78271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054AFDA-6BAF-9CBF-CC35-0543C4361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6F0AB14-7B5C-8A41-CEF9-4068C8DF3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FA9D222-F1DB-A32C-76A0-935444E62E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BC049-7C0A-4A0E-B77D-6B9FF503F6E7}" type="datetimeFigureOut">
              <a:rPr lang="en-IN" smtClean="0"/>
              <a:pPr/>
              <a:t>16-02-2026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FA7383F-E98A-5DDA-AA98-8B8FB2915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C36C77A-B5DA-9B39-D469-3B31C2761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B7A7C-177E-4282-B542-4D55C3956D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09466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9646CB-C180-4229-5E15-6B7BFB1AFB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5974"/>
            <a:ext cx="9144000" cy="1655763"/>
          </a:xfrm>
        </p:spPr>
        <p:txBody>
          <a:bodyPr>
            <a:normAutofit/>
          </a:bodyPr>
          <a:lstStyle/>
          <a:p>
            <a:r>
              <a:rPr lang="en-IN" sz="2800" b="1" dirty="0"/>
              <a:t/>
            </a:r>
            <a:br>
              <a:rPr lang="en-IN" sz="2800" b="1" dirty="0"/>
            </a:br>
            <a:r>
              <a:rPr lang="en-IN" sz="2800" b="1" dirty="0"/>
              <a:t>B.A. 2</a:t>
            </a:r>
            <a:r>
              <a:rPr lang="en-IN" sz="2800" b="1" baseline="30000" dirty="0"/>
              <a:t>nd</a:t>
            </a:r>
            <a:r>
              <a:rPr lang="en-IN" sz="2800" b="1" dirty="0"/>
              <a:t> SEMESTER</a:t>
            </a:r>
            <a:br>
              <a:rPr lang="en-IN" sz="2800" b="1" dirty="0"/>
            </a:br>
            <a:r>
              <a:rPr lang="en-IN" sz="2800" b="1" dirty="0"/>
              <a:t>PAPER: HISTORY OF INDIA (1206-1757 CE)</a:t>
            </a:r>
            <a:br>
              <a:rPr lang="en-IN" sz="2800" b="1" dirty="0"/>
            </a:br>
            <a:endParaRPr lang="en-IN" sz="28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E5C78C3-B213-4AA6-E057-46FD1BAF31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40309"/>
            <a:ext cx="9144000" cy="4404851"/>
          </a:xfrm>
        </p:spPr>
        <p:txBody>
          <a:bodyPr>
            <a:norm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IN" sz="2400" dirty="0"/>
              <a:t>TOPIC: </a:t>
            </a:r>
            <a:r>
              <a:rPr lang="en-IN" sz="2400" b="1" dirty="0"/>
              <a:t>DOWNFALL OF THE MUGHAL EMPIRE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IN" sz="2400" dirty="0"/>
              <a:t> INTRODUCTION 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IN" dirty="0"/>
              <a:t>CAUSES OF DECLINE</a:t>
            </a:r>
          </a:p>
          <a:p>
            <a:pPr algn="ctr"/>
            <a:endParaRPr lang="en-IN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IN" b="1" dirty="0"/>
              <a:t>SPEAKER - DR. DIMPY DAS</a:t>
            </a:r>
          </a:p>
          <a:p>
            <a:r>
              <a:rPr lang="en-IN" dirty="0"/>
              <a:t>ASSISTANT PROFESSOR</a:t>
            </a:r>
          </a:p>
          <a:p>
            <a:r>
              <a:rPr lang="en-IN" dirty="0"/>
              <a:t>DEPARTMENT OF HISTORY</a:t>
            </a:r>
          </a:p>
          <a:p>
            <a:r>
              <a:rPr lang="en-IN" dirty="0"/>
              <a:t>HANDIQUE GIRLS’ COLLEGE</a:t>
            </a:r>
          </a:p>
          <a:p>
            <a:pPr algn="ctr"/>
            <a:endParaRPr lang="en-IN" sz="24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818541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FE8061-02CF-3255-E092-50B80369C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Background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BC7244-F70A-EA44-F7FA-8565E3267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Glory of the Mughal Empire in the beginning of 18</a:t>
            </a:r>
            <a:r>
              <a:rPr lang="en-IN" baseline="30000" dirty="0"/>
              <a:t>th</a:t>
            </a:r>
            <a:r>
              <a:rPr lang="en-IN" dirty="0"/>
              <a:t> century.</a:t>
            </a:r>
          </a:p>
          <a:p>
            <a:r>
              <a:rPr lang="en-IN" dirty="0"/>
              <a:t> After Aurangzeb’s death the Mughal Empire began to fall.</a:t>
            </a:r>
          </a:p>
          <a:p>
            <a:r>
              <a:rPr lang="en-IN" dirty="0"/>
              <a:t> Nine Mughal Emperors also died in quick succession after Aurangzeb’s death.</a:t>
            </a:r>
          </a:p>
          <a:p>
            <a:r>
              <a:rPr lang="en-IN" dirty="0"/>
              <a:t> Mughal Governors of Awadh, Bengal and Deccan freed themselves from the control of the central govt.</a:t>
            </a:r>
          </a:p>
          <a:p>
            <a:r>
              <a:rPr lang="en-IN" dirty="0"/>
              <a:t> Hindu powers declared themselves independent.</a:t>
            </a:r>
          </a:p>
          <a:p>
            <a:r>
              <a:rPr lang="en-IN" dirty="0"/>
              <a:t> Invaders from North-West repeated their incursions.</a:t>
            </a:r>
          </a:p>
          <a:p>
            <a:r>
              <a:rPr lang="en-IN" dirty="0"/>
              <a:t> Baji Rao I’s Raid of Delhi and Nadir Shah’s invasion exposed the weakness of Mughal Empire. </a:t>
            </a:r>
          </a:p>
          <a:p>
            <a:r>
              <a:rPr lang="en-IN" dirty="0"/>
              <a:t>Fall of Mughal Empire - 1740</a:t>
            </a:r>
          </a:p>
        </p:txBody>
      </p:sp>
    </p:spTree>
    <p:extLst>
      <p:ext uri="{BB962C8B-B14F-4D97-AF65-F5344CB8AC3E}">
        <p14:creationId xmlns:p14="http://schemas.microsoft.com/office/powerpoint/2010/main" xmlns="" val="2124122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46CF39-CD29-37F6-3262-607CEAE93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Causes of the downfall of Mughal Empire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43A8E07-3869-E4F3-5F79-776158BB0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/>
              <a:t> Aurangzeb’s Responsibility</a:t>
            </a:r>
          </a:p>
          <a:p>
            <a:r>
              <a:rPr lang="en-IN" dirty="0"/>
              <a:t> Weak Successors of Aurangzeb</a:t>
            </a:r>
          </a:p>
          <a:p>
            <a:r>
              <a:rPr lang="en-IN" dirty="0"/>
              <a:t> Degeneration of Mughal Nobility</a:t>
            </a:r>
          </a:p>
          <a:p>
            <a:r>
              <a:rPr lang="en-IN" dirty="0"/>
              <a:t> Court Factions</a:t>
            </a:r>
          </a:p>
          <a:p>
            <a:r>
              <a:rPr lang="en-IN" dirty="0"/>
              <a:t> Defective Law of Succession</a:t>
            </a:r>
          </a:p>
          <a:p>
            <a:r>
              <a:rPr lang="en-IN" dirty="0"/>
              <a:t> Rise of the Marathas</a:t>
            </a:r>
          </a:p>
          <a:p>
            <a:r>
              <a:rPr lang="en-IN" dirty="0"/>
              <a:t> Military Weaknesses</a:t>
            </a:r>
          </a:p>
          <a:p>
            <a:r>
              <a:rPr lang="en-IN" dirty="0"/>
              <a:t> Economic Bankruptcy</a:t>
            </a:r>
          </a:p>
          <a:p>
            <a:r>
              <a:rPr lang="en-IN" dirty="0"/>
              <a:t> Nature of the Mughal State</a:t>
            </a:r>
          </a:p>
          <a:p>
            <a:r>
              <a:rPr lang="en-IN" dirty="0"/>
              <a:t> Invasions of Nadir Shah and Ahmad Shah Abdali</a:t>
            </a:r>
          </a:p>
          <a:p>
            <a:r>
              <a:rPr lang="en-IN" dirty="0"/>
              <a:t> Coming of the Europeans</a:t>
            </a:r>
          </a:p>
        </p:txBody>
      </p:sp>
    </p:spTree>
    <p:extLst>
      <p:ext uri="{BB962C8B-B14F-4D97-AF65-F5344CB8AC3E}">
        <p14:creationId xmlns:p14="http://schemas.microsoft.com/office/powerpoint/2010/main" xmlns="" val="156895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01DC20-D76C-A705-78E2-0D7F854C0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1. </a:t>
            </a:r>
            <a:r>
              <a:rPr lang="en-IN" b="1" dirty="0"/>
              <a:t>Aurangzeb’s Responsibility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1294ACB-17D8-BD6C-8308-24955D872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 </a:t>
            </a:r>
            <a:r>
              <a:rPr lang="en-IN" sz="3200" dirty="0"/>
              <a:t>Vastness of the Mughal Empire</a:t>
            </a:r>
          </a:p>
          <a:p>
            <a:r>
              <a:rPr lang="en-IN" sz="3200" dirty="0"/>
              <a:t> Underdeveloped means of communication</a:t>
            </a:r>
          </a:p>
          <a:p>
            <a:r>
              <a:rPr lang="en-IN" sz="3200" dirty="0"/>
              <a:t> Aurangzeb’s policy of religious </a:t>
            </a:r>
            <a:r>
              <a:rPr lang="en-IN" sz="3200" dirty="0" err="1"/>
              <a:t>bigotism</a:t>
            </a:r>
            <a:endParaRPr lang="en-IN" sz="3200" dirty="0"/>
          </a:p>
          <a:p>
            <a:r>
              <a:rPr lang="en-IN" sz="3200" dirty="0"/>
              <a:t> Imperialist designs and narrow religious policy of Aurangzeb</a:t>
            </a:r>
          </a:p>
          <a:p>
            <a:r>
              <a:rPr lang="en-IN" sz="3200" dirty="0"/>
              <a:t> Long wars in the deccan drained the financial resources of the Empire</a:t>
            </a:r>
            <a:r>
              <a:rPr lang="en-IN" dirty="0"/>
              <a:t>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2762017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F433A4-C898-96D0-586B-6B332EDE2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2. </a:t>
            </a:r>
            <a:r>
              <a:rPr lang="en-IN" b="1" dirty="0"/>
              <a:t>Weak Successors of Aurangzeb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814B602-4E3C-3A7C-96AB-A9B1A53F9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 </a:t>
            </a:r>
            <a:r>
              <a:rPr lang="en-IN" sz="3600" dirty="0"/>
              <a:t>Despotic character of Mughal system of govt</a:t>
            </a:r>
          </a:p>
          <a:p>
            <a:r>
              <a:rPr lang="en-IN" sz="3600" dirty="0"/>
              <a:t> Succession of weak emperor</a:t>
            </a:r>
          </a:p>
          <a:p>
            <a:r>
              <a:rPr lang="en-IN" sz="3600" dirty="0"/>
              <a:t> Policy of Bahadur Shah I and other weak successors</a:t>
            </a:r>
          </a:p>
          <a:p>
            <a:r>
              <a:rPr lang="en-IN" sz="3600" dirty="0"/>
              <a:t> Danger of Afghan invasions</a:t>
            </a:r>
          </a:p>
        </p:txBody>
      </p:sp>
    </p:spTree>
    <p:extLst>
      <p:ext uri="{BB962C8B-B14F-4D97-AF65-F5344CB8AC3E}">
        <p14:creationId xmlns:p14="http://schemas.microsoft.com/office/powerpoint/2010/main" xmlns="" val="2462452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0085FA-AF71-C327-FBF0-C6258D80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3. </a:t>
            </a:r>
            <a:r>
              <a:rPr lang="en-IN" b="1" dirty="0"/>
              <a:t>Degeneration of Mughal Nobility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BFC3ED-54B3-D621-D4A6-F457C2829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 Nobles also followed the unworthy examples of its emperors</a:t>
            </a:r>
          </a:p>
          <a:p>
            <a:r>
              <a:rPr lang="en-IN" dirty="0"/>
              <a:t> They became ‘Knights of Romance’ against ‘Knights at Arms’. </a:t>
            </a:r>
          </a:p>
          <a:p>
            <a:r>
              <a:rPr lang="en-IN" dirty="0"/>
              <a:t> Nobles were no longer available for the service of the state.</a:t>
            </a:r>
          </a:p>
          <a:p>
            <a:r>
              <a:rPr lang="en-IN" dirty="0"/>
              <a:t> New nobility under the later Mughals often fought with one another for more power.</a:t>
            </a:r>
          </a:p>
        </p:txBody>
      </p:sp>
    </p:spTree>
    <p:extLst>
      <p:ext uri="{BB962C8B-B14F-4D97-AF65-F5344CB8AC3E}">
        <p14:creationId xmlns:p14="http://schemas.microsoft.com/office/powerpoint/2010/main" xmlns="" val="574543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CC99EE-8F89-0E71-4048-E6DF06E29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4. </a:t>
            </a:r>
            <a:r>
              <a:rPr lang="en-IN" b="1" dirty="0"/>
              <a:t>Court Factions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371CED-523D-538F-2FFF-A7BD2A66D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 Influential Nobles organised themselves into pressure groups.</a:t>
            </a:r>
          </a:p>
          <a:p>
            <a:r>
              <a:rPr lang="en-IN" dirty="0"/>
              <a:t> Groups were formed on clan, relationships, personal interests etc.</a:t>
            </a:r>
          </a:p>
          <a:p>
            <a:r>
              <a:rPr lang="en-IN" dirty="0"/>
              <a:t> These groups created political within the Empire.</a:t>
            </a:r>
          </a:p>
          <a:p>
            <a:r>
              <a:rPr lang="en-IN" dirty="0"/>
              <a:t> Two factions: </a:t>
            </a:r>
            <a:r>
              <a:rPr lang="en-IN" dirty="0" err="1"/>
              <a:t>Turani</a:t>
            </a:r>
            <a:r>
              <a:rPr lang="en-IN" dirty="0"/>
              <a:t> and Persian</a:t>
            </a:r>
          </a:p>
          <a:p>
            <a:r>
              <a:rPr lang="en-IN" dirty="0"/>
              <a:t> Together these factions were known as ‘The Mughal or Foreign Party’ and they were pitched against the Hindustan Party.</a:t>
            </a:r>
          </a:p>
          <a:p>
            <a:r>
              <a:rPr lang="en-IN" dirty="0"/>
              <a:t> Each faction in order to win the Emperor often fought battles against each other and disturbed the peace of the country.</a:t>
            </a:r>
          </a:p>
          <a:p>
            <a:r>
              <a:rPr lang="en-IN" dirty="0"/>
              <a:t> Danger of foreign invasions. </a:t>
            </a:r>
          </a:p>
        </p:txBody>
      </p:sp>
    </p:spTree>
    <p:extLst>
      <p:ext uri="{BB962C8B-B14F-4D97-AF65-F5344CB8AC3E}">
        <p14:creationId xmlns:p14="http://schemas.microsoft.com/office/powerpoint/2010/main" xmlns="" val="3983178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22A23D-02F9-9738-18EA-9820A4AF0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5. </a:t>
            </a:r>
            <a:r>
              <a:rPr lang="en-IN" b="1" dirty="0"/>
              <a:t>Defective Law of Succession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E055358-EF6C-719E-CE84-039A3FEB9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 Absence of law of primogeniture among the Mughals.</a:t>
            </a:r>
          </a:p>
          <a:p>
            <a:r>
              <a:rPr lang="en-IN" dirty="0"/>
              <a:t> War of succession among the sons of dying emperor in which military leaders took sides.</a:t>
            </a:r>
          </a:p>
          <a:p>
            <a:r>
              <a:rPr lang="en-IN" dirty="0"/>
              <a:t> This system provided the country with the ablest son of the dying emperor.</a:t>
            </a:r>
          </a:p>
          <a:p>
            <a:r>
              <a:rPr lang="en-IN" dirty="0"/>
              <a:t> Under the later Mughals new principle was ‘survival of the weakest’</a:t>
            </a:r>
          </a:p>
          <a:p>
            <a:r>
              <a:rPr lang="en-IN" dirty="0"/>
              <a:t> Royal princes acted as nominal leaders and powerful nobles acted as ‘king makers’ in the new system.</a:t>
            </a:r>
          </a:p>
          <a:p>
            <a:r>
              <a:rPr lang="en-IN" dirty="0"/>
              <a:t> This defective law of succession weakened the Empire.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762934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C8CA53-F4D8-739A-FB20-37E0247B1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6. </a:t>
            </a:r>
            <a:r>
              <a:rPr lang="en-IN" b="1" dirty="0"/>
              <a:t>Rise of Marathas under Peshwas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9890693-DFCA-D887-EEC5-28E3D33A0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 Peshwas consolidated Maratha power in Western India and planned an attack on Mughals.</a:t>
            </a:r>
          </a:p>
          <a:p>
            <a:r>
              <a:rPr lang="en-IN" dirty="0"/>
              <a:t> Idea of Hindu Empire was popularised.</a:t>
            </a:r>
          </a:p>
          <a:p>
            <a:r>
              <a:rPr lang="en-IN" dirty="0"/>
              <a:t> Marathas played offensive while Mughals played defensive </a:t>
            </a:r>
          </a:p>
          <a:p>
            <a:r>
              <a:rPr lang="en-IN" dirty="0"/>
              <a:t> Marathas became the most powerful force in the politics of India</a:t>
            </a:r>
          </a:p>
          <a:p>
            <a:r>
              <a:rPr lang="en-IN" dirty="0"/>
              <a:t> Marathas played a great part in bringing about the disintegration of Mughal Empire.</a:t>
            </a:r>
          </a:p>
        </p:txBody>
      </p:sp>
    </p:spTree>
    <p:extLst>
      <p:ext uri="{BB962C8B-B14F-4D97-AF65-F5344CB8AC3E}">
        <p14:creationId xmlns:p14="http://schemas.microsoft.com/office/powerpoint/2010/main" xmlns="" val="180670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72F622-E190-C77C-09F3-C2B9453E2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7. </a:t>
            </a:r>
            <a:r>
              <a:rPr lang="en-IN" b="1" dirty="0"/>
              <a:t>Military Weaknesses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BE584B6-CFC4-33A6-2948-41C0BEA93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 Inherent defects in the Mughal military system.</a:t>
            </a:r>
          </a:p>
          <a:p>
            <a:r>
              <a:rPr lang="en-IN" dirty="0"/>
              <a:t> Army was organised on the feudal basis.</a:t>
            </a:r>
          </a:p>
          <a:p>
            <a:r>
              <a:rPr lang="en-IN" dirty="0"/>
              <a:t> Luxury and sloth penetrated every rank of the army</a:t>
            </a:r>
          </a:p>
          <a:p>
            <a:r>
              <a:rPr lang="en-IN" dirty="0"/>
              <a:t> Mughal army was ineffective against the guerrilla tactics of the Marathas. </a:t>
            </a:r>
          </a:p>
          <a:p>
            <a:r>
              <a:rPr lang="en-IN" dirty="0"/>
              <a:t> Chief defect of Mughal army was its composition. </a:t>
            </a:r>
          </a:p>
          <a:p>
            <a:r>
              <a:rPr lang="en-IN" dirty="0"/>
              <a:t> Hired soldiers in the Mughal army without loyalty were unfit custodians of the interests of the Empire. 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3839286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F6FFE3-21C3-CBA3-1B08-44229B9F5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8. </a:t>
            </a:r>
            <a:r>
              <a:rPr lang="en-IN" b="1" dirty="0"/>
              <a:t>Economic Bankruptcy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C7E053-F8C9-95A9-A78F-8932EB225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 Worsening economic and financial conditions towards the end of Aurangzeb’s reign.</a:t>
            </a:r>
          </a:p>
          <a:p>
            <a:r>
              <a:rPr lang="en-IN" dirty="0"/>
              <a:t> Long wars of Aurangzeb ruined the treasury.</a:t>
            </a:r>
          </a:p>
          <a:p>
            <a:r>
              <a:rPr lang="en-IN" dirty="0"/>
              <a:t> Marches of the Imperial army damaged the crops.</a:t>
            </a:r>
          </a:p>
          <a:p>
            <a:r>
              <a:rPr lang="en-IN" dirty="0"/>
              <a:t> Emperor ignored all complaints and therefore the peasants gave up agriculture.</a:t>
            </a:r>
          </a:p>
          <a:p>
            <a:r>
              <a:rPr lang="en-IN" dirty="0"/>
              <a:t> Under the later Mughals condition further deteriorated. </a:t>
            </a:r>
          </a:p>
          <a:p>
            <a:r>
              <a:rPr lang="en-IN" dirty="0"/>
              <a:t> Wars of succession emptied the treasury</a:t>
            </a:r>
          </a:p>
        </p:txBody>
      </p:sp>
    </p:spTree>
    <p:extLst>
      <p:ext uri="{BB962C8B-B14F-4D97-AF65-F5344CB8AC3E}">
        <p14:creationId xmlns:p14="http://schemas.microsoft.com/office/powerpoint/2010/main" xmlns="" val="3900279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09B2FD-A745-63C6-6DAA-96142A74B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9. </a:t>
            </a:r>
            <a:r>
              <a:rPr lang="en-IN" b="1" dirty="0"/>
              <a:t>Nature of the Mughal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D0A2D7-F7FF-BE7A-21E0-1686EC1B4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 The Mughal govt was essentially a police govt.</a:t>
            </a:r>
          </a:p>
          <a:p>
            <a:r>
              <a:rPr lang="en-IN" dirty="0"/>
              <a:t> Mughals failed to create a composite nation.</a:t>
            </a:r>
          </a:p>
          <a:p>
            <a:r>
              <a:rPr lang="en-IN" dirty="0"/>
              <a:t> Akbar’s effort of uniting the nation was also undone by the bigotry policy of Aurangzeb.</a:t>
            </a:r>
          </a:p>
          <a:p>
            <a:r>
              <a:rPr lang="en-IN" dirty="0"/>
              <a:t> Indian chiefs now looked upon Mughals as foreigners.</a:t>
            </a:r>
          </a:p>
          <a:p>
            <a:r>
              <a:rPr lang="en-IN" dirty="0"/>
              <a:t> The weakness of the Mughal Empire gave Marathas and </a:t>
            </a:r>
            <a:r>
              <a:rPr lang="en-IN" dirty="0" err="1"/>
              <a:t>Rajputs</a:t>
            </a:r>
            <a:r>
              <a:rPr lang="en-IN" dirty="0"/>
              <a:t> their much awaited opportunity. </a:t>
            </a:r>
          </a:p>
        </p:txBody>
      </p:sp>
    </p:spTree>
    <p:extLst>
      <p:ext uri="{BB962C8B-B14F-4D97-AF65-F5344CB8AC3E}">
        <p14:creationId xmlns:p14="http://schemas.microsoft.com/office/powerpoint/2010/main" xmlns="" val="2174238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39F011-0E20-5279-9B5C-E1A95A77E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10. </a:t>
            </a:r>
            <a:r>
              <a:rPr lang="en-IN" b="1" dirty="0"/>
              <a:t>Invasions of Nadir Shah and </a:t>
            </a:r>
            <a:r>
              <a:rPr lang="en-IN" b="1" dirty="0" err="1"/>
              <a:t>Admad</a:t>
            </a:r>
            <a:r>
              <a:rPr lang="en-IN" b="1" dirty="0"/>
              <a:t> Shah Abdali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888C5FA-F8CE-0121-CF01-83575F4F0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 </a:t>
            </a:r>
            <a:r>
              <a:rPr lang="en-IN" sz="3600" dirty="0"/>
              <a:t>The invasion of Nadir Shah in 1739 gave a blow to Mughal Empire.</a:t>
            </a:r>
          </a:p>
          <a:p>
            <a:r>
              <a:rPr lang="en-IN" sz="3600" dirty="0"/>
              <a:t> It exposed the military weakness of the Mughal Empire to the world.</a:t>
            </a:r>
          </a:p>
          <a:p>
            <a:r>
              <a:rPr lang="en-IN" sz="3600" dirty="0"/>
              <a:t> Repeated invasions of Nadir’s successor, Ahmad Shah Abdali deprived the empire of the frontier provinces of Punjab, Kashmir and Sindh.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50941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4B0A57-9461-D415-4608-514015AF6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11. </a:t>
            </a:r>
            <a:r>
              <a:rPr lang="en-IN" b="1" dirty="0"/>
              <a:t>Coming of the Europeans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8C8A3F-0838-A516-A129-AFF09A7A1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 Rise of warlordism in the 18</a:t>
            </a:r>
            <a:r>
              <a:rPr lang="en-IN" baseline="30000" dirty="0"/>
              <a:t>th</a:t>
            </a:r>
            <a:r>
              <a:rPr lang="en-IN" dirty="0"/>
              <a:t> century.</a:t>
            </a:r>
          </a:p>
          <a:p>
            <a:r>
              <a:rPr lang="en-IN" dirty="0"/>
              <a:t> European companies acted as warlords.</a:t>
            </a:r>
          </a:p>
          <a:p>
            <a:r>
              <a:rPr lang="en-IN" dirty="0"/>
              <a:t> European companies outshined Mughals in trade, commerce, diplomacy and war.</a:t>
            </a:r>
          </a:p>
          <a:p>
            <a:r>
              <a:rPr lang="en-IN" dirty="0"/>
              <a:t> Mughal aristocracy spent lakhs on luxury but never thought of purchasing a printing press for the development of the nation.</a:t>
            </a:r>
          </a:p>
          <a:p>
            <a:r>
              <a:rPr lang="en-IN" dirty="0"/>
              <a:t> India was left behind in the race of civilization. </a:t>
            </a:r>
          </a:p>
          <a:p>
            <a:r>
              <a:rPr lang="en-IN" dirty="0"/>
              <a:t> Weaknesses of the Mughal body-politic and other causes sapped the vitality of  the Empire.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13608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926</Words>
  <Application>Microsoft Office PowerPoint</Application>
  <PresentationFormat>Custom</PresentationFormat>
  <Paragraphs>98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 B.A. 2nd SEMESTER PAPER: HISTORY OF INDIA (1206-1757 CE) </vt:lpstr>
      <vt:lpstr>Background </vt:lpstr>
      <vt:lpstr>Causes of the downfall of Mughal Empire</vt:lpstr>
      <vt:lpstr>1. Aurangzeb’s Responsibility</vt:lpstr>
      <vt:lpstr>2. Weak Successors of Aurangzeb</vt:lpstr>
      <vt:lpstr>3. Degeneration of Mughal Nobility</vt:lpstr>
      <vt:lpstr>4. Court Factions</vt:lpstr>
      <vt:lpstr>5. Defective Law of Succession </vt:lpstr>
      <vt:lpstr>6. Rise of Marathas under Peshwas</vt:lpstr>
      <vt:lpstr>7. Military Weaknesses</vt:lpstr>
      <vt:lpstr>8. Economic Bankruptcy </vt:lpstr>
      <vt:lpstr>9. Nature of the Mughal State</vt:lpstr>
      <vt:lpstr>10. Invasions of Nadir Shah and Admad Shah Abdali</vt:lpstr>
      <vt:lpstr>11. Coming of the Europeans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B.A. 2nd SEMESTER PAPER: HISTORY OF INDIA (1206-1757 CE) </dc:title>
  <dc:creator>Sandipan Pathok</dc:creator>
  <cp:lastModifiedBy>History</cp:lastModifiedBy>
  <cp:revision>11</cp:revision>
  <dcterms:created xsi:type="dcterms:W3CDTF">2025-01-27T05:19:06Z</dcterms:created>
  <dcterms:modified xsi:type="dcterms:W3CDTF">2026-02-16T06:02:09Z</dcterms:modified>
</cp:coreProperties>
</file>