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2/12/2026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2/12/2026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2/12/2026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2/12/2026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2/12/2026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do I Love Thee</a:t>
            </a:r>
            <a:endParaRPr lang="en-US" dirty="0"/>
          </a:p>
        </p:txBody>
      </p:sp>
      <p:sp>
        <p:nvSpPr>
          <p:cNvPr id="3" name="Subtitle 2"/>
          <p:cNvSpPr>
            <a:spLocks noGrp="1"/>
          </p:cNvSpPr>
          <p:nvPr>
            <p:ph type="subTitle" idx="1"/>
          </p:nvPr>
        </p:nvSpPr>
        <p:spPr/>
        <p:txBody>
          <a:bodyPr/>
          <a:lstStyle/>
          <a:p>
            <a:r>
              <a:rPr lang="en-US" dirty="0" smtClean="0"/>
              <a:t>Elizabeth </a:t>
            </a:r>
            <a:r>
              <a:rPr lang="en-US" dirty="0" err="1" smtClean="0"/>
              <a:t>baRRET</a:t>
            </a:r>
            <a:r>
              <a:rPr lang="en-US" dirty="0" smtClean="0"/>
              <a:t> BROWNING</a:t>
            </a:r>
            <a:endParaRPr lang="en-US" dirty="0"/>
          </a:p>
        </p:txBody>
      </p:sp>
    </p:spTree>
    <p:extLst>
      <p:ext uri="{BB962C8B-B14F-4D97-AF65-F5344CB8AC3E}">
        <p14:creationId xmlns:p14="http://schemas.microsoft.com/office/powerpoint/2010/main" val="2156423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408218" y="969868"/>
            <a:ext cx="6299201" cy="4936736"/>
          </a:xfrm>
          <a:prstGeom prst="rect">
            <a:avLst/>
          </a:prstGeom>
        </p:spPr>
        <p:txBody>
          <a:bodyPr wrap="square">
            <a:spAutoFit/>
          </a:bodyPr>
          <a:lstStyle/>
          <a:p>
            <a:pPr>
              <a:lnSpc>
                <a:spcPct val="107000"/>
              </a:lnSpc>
              <a:spcAft>
                <a:spcPts val="800"/>
              </a:spcAft>
            </a:pPr>
            <a:r>
              <a:rPr lang="en-US" b="1" dirty="0">
                <a:latin typeface="Times New Roman" panose="02020603050405020304" pitchFamily="18" charset="0"/>
                <a:ea typeface="Times New Roman" panose="02020603050405020304" pitchFamily="18" charset="0"/>
                <a:cs typeface="Times New Roman" panose="02020603050405020304" pitchFamily="18" charset="0"/>
              </a:rPr>
              <a:t>How Do I Love Thee? (Sonnet 43)</a:t>
            </a:r>
            <a:r>
              <a:rPr lang="en-US" dirty="0">
                <a:latin typeface="Times New Roman" panose="02020603050405020304" pitchFamily="18" charset="0"/>
                <a:ea typeface="Times New Roman" panose="02020603050405020304" pitchFamily="18" charset="0"/>
                <a:cs typeface="Times New Roman" panose="02020603050405020304" pitchFamily="18" charset="0"/>
              </a:rPr>
              <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i="1" dirty="0">
                <a:latin typeface="Times New Roman" panose="02020603050405020304" pitchFamily="18" charset="0"/>
                <a:ea typeface="Times New Roman" panose="02020603050405020304" pitchFamily="18" charset="0"/>
                <a:cs typeface="Times New Roman" panose="02020603050405020304" pitchFamily="18" charset="0"/>
              </a:rPr>
              <a:t>By Elizabeth Barrett Browning</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Sitka Small Semibold" pitchFamily="2" charset="0"/>
                <a:ea typeface="Times New Roman" panose="02020603050405020304" pitchFamily="18" charset="0"/>
                <a:cs typeface="Times New Roman" panose="02020603050405020304" pitchFamily="18" charset="0"/>
              </a:rPr>
              <a:t>How do I love thee? Let me count the ways.</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 love thee to the depth and breadth and height</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My soul can reach, when feeling out of sight</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For the ends of Being and ideal Grace.</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 love thee to the level of every day’s</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Most quiet need, by sun and candle-light.</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 love thee freely, as men strive for Right;</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 love thee purely, as they turn from Praise.</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 love thee with the passion put to use</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In my old </a:t>
            </a:r>
            <a:r>
              <a:rPr lang="en-US" dirty="0" err="1">
                <a:latin typeface="Sitka Small Semibold" pitchFamily="2" charset="0"/>
                <a:ea typeface="Times New Roman" panose="02020603050405020304" pitchFamily="18" charset="0"/>
                <a:cs typeface="Times New Roman" panose="02020603050405020304" pitchFamily="18" charset="0"/>
              </a:rPr>
              <a:t>griefs</a:t>
            </a:r>
            <a:r>
              <a:rPr lang="en-US" dirty="0">
                <a:latin typeface="Sitka Small Semibold" pitchFamily="2" charset="0"/>
                <a:ea typeface="Times New Roman" panose="02020603050405020304" pitchFamily="18" charset="0"/>
                <a:cs typeface="Times New Roman" panose="02020603050405020304" pitchFamily="18" charset="0"/>
              </a:rPr>
              <a:t>, and with my childhood’s faith.</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 love thee with a love I seemed to lose</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With my lost saints,—I love thee with the breath,</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Smiles, tears, of all my life!—and, if God choose,</a:t>
            </a:r>
            <a:br>
              <a:rPr lang="en-US" dirty="0">
                <a:latin typeface="Sitka Small Semibold" pitchFamily="2" charset="0"/>
                <a:ea typeface="Times New Roman" panose="02020603050405020304" pitchFamily="18" charset="0"/>
                <a:cs typeface="Times New Roman" panose="02020603050405020304" pitchFamily="18" charset="0"/>
              </a:rPr>
            </a:br>
            <a:r>
              <a:rPr lang="en-US" dirty="0">
                <a:latin typeface="Sitka Small Semibold" pitchFamily="2" charset="0"/>
                <a:ea typeface="Times New Roman" panose="02020603050405020304" pitchFamily="18" charset="0"/>
                <a:cs typeface="Times New Roman" panose="02020603050405020304" pitchFamily="18" charset="0"/>
              </a:rPr>
              <a:t>I shall but love thee better after death</a:t>
            </a:r>
            <a:r>
              <a:rPr lang="en-US" dirty="0" smtClean="0">
                <a:latin typeface="Sitka Small Semibold" pitchFamily="2" charset="0"/>
                <a:ea typeface="Times New Roman" panose="02020603050405020304" pitchFamily="18" charset="0"/>
                <a:cs typeface="Times New Roman" panose="02020603050405020304" pitchFamily="18" charset="0"/>
              </a:rPr>
              <a:t>. </a:t>
            </a:r>
            <a:endParaRPr lang="en-US" sz="1600" dirty="0">
              <a:effectLst/>
              <a:latin typeface="Sitka Small Semibold"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2138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218" y="536933"/>
            <a:ext cx="11416144" cy="6385722"/>
          </a:xfrm>
          <a:prstGeom prst="rect">
            <a:avLst/>
          </a:prstGeom>
        </p:spPr>
        <p:txBody>
          <a:bodyPr wrap="square">
            <a:spAutoFit/>
          </a:bodyPr>
          <a:lstStyle/>
          <a:p>
            <a:pPr>
              <a:lnSpc>
                <a:spcPct val="107000"/>
              </a:lnSpc>
              <a:spcAft>
                <a:spcPts val="800"/>
              </a:spcAft>
            </a:pPr>
            <a:r>
              <a:rPr lang="en-US" b="1" dirty="0">
                <a:latin typeface="Times New Roman" panose="02020603050405020304" pitchFamily="18" charset="0"/>
                <a:ea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i="1" dirty="0">
                <a:latin typeface="Arial Unicode MS" panose="020B0604020202020204" pitchFamily="34" charset="-128"/>
                <a:ea typeface="Arial Unicode MS" panose="020B0604020202020204" pitchFamily="34" charset="-128"/>
                <a:cs typeface="Arial Unicode MS" panose="020B0604020202020204" pitchFamily="34" charset="-128"/>
              </a:rPr>
              <a:t>How Do I Love Thee?”</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is a radical poetic assertion of </a:t>
            </a:r>
            <a:r>
              <a:rPr lang="en-US" b="1" dirty="0">
                <a:latin typeface="Arial Unicode MS" panose="020B0604020202020204" pitchFamily="34" charset="-128"/>
                <a:ea typeface="Arial Unicode MS" panose="020B0604020202020204" pitchFamily="34" charset="-128"/>
                <a:cs typeface="Arial Unicode MS" panose="020B0604020202020204" pitchFamily="34" charset="-128"/>
              </a:rPr>
              <a:t>female voice, agency, and emotional authority</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within a literary tradition long dominated by male representations of love. Written in the Victorian era—when women’s emotions were often </a:t>
            </a:r>
            <a:r>
              <a:rPr lang="en-US" dirty="0" err="1">
                <a:latin typeface="Arial Unicode MS" panose="020B0604020202020204" pitchFamily="34" charset="-128"/>
                <a:ea typeface="Arial Unicode MS" panose="020B0604020202020204" pitchFamily="34" charset="-128"/>
                <a:cs typeface="Arial Unicode MS" panose="020B0604020202020204" pitchFamily="34" charset="-128"/>
              </a:rPr>
              <a:t>idealised</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controlled, or silenced—the poem becomes a powerful act of self-expression in which a woman speaks openly and unapologetically about her desire, devotion, and moral strength.</a:t>
            </a:r>
            <a:endParaRPr lang="en-US" sz="16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b="1" dirty="0">
                <a:latin typeface="Arial Unicode MS" panose="020B0604020202020204" pitchFamily="34" charset="-128"/>
                <a:ea typeface="Arial Unicode MS" panose="020B0604020202020204" pitchFamily="34" charset="-128"/>
                <a:cs typeface="Arial Unicode MS" panose="020B0604020202020204" pitchFamily="34" charset="-128"/>
              </a:rPr>
              <a:t>*</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One </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of the most significant aspects of the poem from a women’s writing perspective is the </a:t>
            </a:r>
            <a:r>
              <a:rPr lang="en-US" b="1" dirty="0">
                <a:latin typeface="Arial Unicode MS" panose="020B0604020202020204" pitchFamily="34" charset="-128"/>
                <a:ea typeface="Arial Unicode MS" panose="020B0604020202020204" pitchFamily="34" charset="-128"/>
                <a:cs typeface="Arial Unicode MS" panose="020B0604020202020204" pitchFamily="34" charset="-128"/>
              </a:rPr>
              <a:t>first-person female voice</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The repeated use of “I love thee” foregrounds the woman as the </a:t>
            </a:r>
            <a:r>
              <a:rPr lang="en-US" i="1" dirty="0">
                <a:latin typeface="Arial Unicode MS" panose="020B0604020202020204" pitchFamily="34" charset="-128"/>
                <a:ea typeface="Arial Unicode MS" panose="020B0604020202020204" pitchFamily="34" charset="-128"/>
                <a:cs typeface="Arial Unicode MS" panose="020B0604020202020204" pitchFamily="34" charset="-128"/>
              </a:rPr>
              <a:t>subject</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of love rather than its passive object. Unlike traditional patriarchal love poetry, where women are often admired, </a:t>
            </a:r>
            <a:r>
              <a:rPr lang="en-US" dirty="0" err="1">
                <a:latin typeface="Arial Unicode MS" panose="020B0604020202020204" pitchFamily="34" charset="-128"/>
                <a:ea typeface="Arial Unicode MS" panose="020B0604020202020204" pitchFamily="34" charset="-128"/>
                <a:cs typeface="Arial Unicode MS" panose="020B0604020202020204" pitchFamily="34" charset="-128"/>
              </a:rPr>
              <a:t>idealised</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or possessed by male speakers, Browning reverses the dynamic. Here, the woman actively measures, defines, and claims her love. This assertion challenges Victorian norms that expected women to be modest, restrained, and emotionally reserved</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a:t>
            </a:r>
          </a:p>
          <a:p>
            <a:r>
              <a:rPr lang="en-US" sz="1600"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b="1"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The </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poem also redefines </a:t>
            </a:r>
            <a:r>
              <a:rPr lang="en-US" b="1" dirty="0">
                <a:latin typeface="Arial Unicode MS" panose="020B0604020202020204" pitchFamily="34" charset="-128"/>
                <a:ea typeface="Arial Unicode MS" panose="020B0604020202020204" pitchFamily="34" charset="-128"/>
                <a:cs typeface="Arial Unicode MS" panose="020B0604020202020204" pitchFamily="34" charset="-128"/>
              </a:rPr>
              <a:t>female love as expansive and multidimensional</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countering stereotypes that portray women’s emotions as excessive or irrational. Browning’s famous line, “I love thee to the depth and breadth and height / My soul can reach,” presents love as intellectual, spiritual, and ethical rather than merely romantic or physical. From a feminist standpoint, this portrayal dignifies women’s emotional experiences, presenting them as profound and limitless rather than trivial or sentimental.</a:t>
            </a:r>
          </a:p>
          <a:p>
            <a:r>
              <a:rPr lang="en-US" b="1"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Another </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important feminist dimension lies in the poem’s connection between </a:t>
            </a:r>
            <a:r>
              <a:rPr lang="en-US" b="1" dirty="0">
                <a:latin typeface="Arial Unicode MS" panose="020B0604020202020204" pitchFamily="34" charset="-128"/>
                <a:ea typeface="Arial Unicode MS" panose="020B0604020202020204" pitchFamily="34" charset="-128"/>
                <a:cs typeface="Arial Unicode MS" panose="020B0604020202020204" pitchFamily="34" charset="-128"/>
              </a:rPr>
              <a:t>love and moral autonomy</a:t>
            </a:r>
            <a:r>
              <a:rPr lang="en-US" dirty="0">
                <a:latin typeface="Arial Unicode MS" panose="020B0604020202020204" pitchFamily="34" charset="-128"/>
                <a:ea typeface="Arial Unicode MS" panose="020B0604020202020204" pitchFamily="34" charset="-128"/>
                <a:cs typeface="Arial Unicode MS" panose="020B0604020202020204" pitchFamily="34" charset="-128"/>
              </a:rPr>
              <a:t>. Browning declares that she loves “with my childhood’s faith” and “with the love I seemed to lose / With my lost saints.” This suggests a woman who has lived, doubted, suffered, and still chooses love consciously. Her love is not imposed by social expectation or marital duty but arises from personal conviction. Such self-determined affection reflects a woman asserting her right to emotional choice—an idea that was progressive in Victorian women’s writing</a:t>
            </a:r>
            <a:r>
              <a:rPr lang="en-US" dirty="0"/>
              <a:t>.</a:t>
            </a:r>
          </a:p>
          <a:p>
            <a:pPr>
              <a:lnSpc>
                <a:spcPct val="107000"/>
              </a:lnSpc>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279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9528" y="1367432"/>
            <a:ext cx="11259127" cy="5244834"/>
          </a:xfrm>
          <a:prstGeom prst="rect">
            <a:avLst/>
          </a:prstGeom>
        </p:spPr>
        <p:txBody>
          <a:bodyPr wrap="square">
            <a:spAutoFit/>
          </a:bodyPr>
          <a:lstStyle/>
          <a:p>
            <a:pPr>
              <a:lnSpc>
                <a:spcPct val="107000"/>
              </a:lnSpc>
              <a:spcAft>
                <a:spcPts val="800"/>
              </a:spcAft>
            </a:pP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*Furthermore</a:t>
            </a:r>
            <a:r>
              <a:rPr lang="en-US" dirty="0">
                <a:latin typeface="Times New Roman" panose="02020603050405020304" pitchFamily="18" charset="0"/>
                <a:ea typeface="Times New Roman" panose="02020603050405020304" pitchFamily="18" charset="0"/>
                <a:cs typeface="Times New Roman" panose="02020603050405020304" pitchFamily="18" charset="0"/>
              </a:rPr>
              <a:t>, the poem resists the </a:t>
            </a:r>
            <a:r>
              <a:rPr lang="en-US" b="1" dirty="0">
                <a:latin typeface="Times New Roman" panose="02020603050405020304" pitchFamily="18" charset="0"/>
                <a:ea typeface="Times New Roman" panose="02020603050405020304" pitchFamily="18" charset="0"/>
                <a:cs typeface="Times New Roman" panose="02020603050405020304" pitchFamily="18" charset="0"/>
              </a:rPr>
              <a:t>objectification of women</a:t>
            </a:r>
            <a:r>
              <a:rPr lang="en-US" dirty="0">
                <a:latin typeface="Times New Roman" panose="02020603050405020304" pitchFamily="18" charset="0"/>
                <a:ea typeface="Times New Roman" panose="02020603050405020304" pitchFamily="18" charset="0"/>
                <a:cs typeface="Times New Roman" panose="02020603050405020304" pitchFamily="18" charset="0"/>
              </a:rPr>
              <a:t> by focusing inward on the speaker’s soul rather than outward on physical beauty or desirability. The absence of bodily imagery is significant: Browning shifts the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centre</a:t>
            </a:r>
            <a:r>
              <a:rPr lang="en-US" dirty="0">
                <a:latin typeface="Times New Roman" panose="02020603050405020304" pitchFamily="18" charset="0"/>
                <a:ea typeface="Times New Roman" panose="02020603050405020304" pitchFamily="18" charset="0"/>
                <a:cs typeface="Times New Roman" panose="02020603050405020304" pitchFamily="18" charset="0"/>
              </a:rPr>
              <a:t> of love from the female body to the female consciousness. This inward focus aligns with feminist literary goals of reclaiming women’s inner lives as worthy subjects of serious poetry.</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dirty="0" smtClean="0">
                <a:latin typeface="Sylfaen" panose="010A0502050306030303" pitchFamily="18" charset="0"/>
                <a:ea typeface="Times New Roman" panose="02020603050405020304" pitchFamily="18" charset="0"/>
                <a:cs typeface="Times New Roman" panose="02020603050405020304" pitchFamily="18" charset="0"/>
              </a:rPr>
              <a:t>Finally</a:t>
            </a:r>
            <a:r>
              <a:rPr lang="en-US" dirty="0">
                <a:latin typeface="Sylfaen" panose="010A0502050306030303" pitchFamily="18" charset="0"/>
                <a:ea typeface="Times New Roman" panose="02020603050405020304" pitchFamily="18" charset="0"/>
                <a:cs typeface="Times New Roman" panose="02020603050405020304" pitchFamily="18" charset="0"/>
              </a:rPr>
              <a:t>, the poem’s closing declaration—“I shall but love thee better after death”—can be read as a refusal to let patriarchal constraints limit female emotion to earthly roles of wife or lover. Love here transcends social institutions and even mortality, suggesting that a woman’s emotional capacity is eternal and unconfinable. In women’s writing, such transcendence often functions as a symbolic escape from restrictive gender roles</a:t>
            </a:r>
            <a:r>
              <a:rPr lang="en-US" dirty="0" smtClean="0">
                <a:latin typeface="Sylfaen" panose="010A0502050306030303" pitchFamily="18" charset="0"/>
                <a:ea typeface="Times New Roman" panose="02020603050405020304" pitchFamily="18" charset="0"/>
                <a:cs typeface="Times New Roman" panose="02020603050405020304" pitchFamily="18" charset="0"/>
              </a:rPr>
              <a:t>.</a:t>
            </a:r>
          </a:p>
          <a:p>
            <a:pPr>
              <a:lnSpc>
                <a:spcPct val="107000"/>
              </a:lnSpc>
              <a:spcAft>
                <a:spcPts val="800"/>
              </a:spcAft>
            </a:pPr>
            <a:r>
              <a:rPr lang="en-US" sz="1600" dirty="0" smtClean="0"/>
              <a:t>*Browning </a:t>
            </a:r>
            <a:r>
              <a:rPr lang="en-US" sz="1600" dirty="0"/>
              <a:t>does not engage in overt political protest, her poem participates in Victorian feminist discourse by challenging dominant gender norms that restricted women to silence, submission, and emotional passivity within love and marriage.</a:t>
            </a:r>
          </a:p>
          <a:p>
            <a:pPr>
              <a:lnSpc>
                <a:spcPct val="107000"/>
              </a:lnSpc>
              <a:spcAft>
                <a:spcPts val="800"/>
              </a:spcAft>
            </a:pPr>
            <a:r>
              <a:rPr lang="en-US" sz="1600" dirty="0" smtClean="0"/>
              <a:t>*Marriage </a:t>
            </a:r>
            <a:r>
              <a:rPr lang="en-US" sz="1600" dirty="0"/>
              <a:t>in the Victorian era was often shaped by </a:t>
            </a:r>
            <a:r>
              <a:rPr lang="en-US" sz="1600" b="1" dirty="0"/>
              <a:t>patriarchal power</a:t>
            </a:r>
            <a:r>
              <a:rPr lang="en-US" sz="1600" dirty="0"/>
              <a:t>, with women expected to obey rather than choose. Browning’s articulation of love, however, is </a:t>
            </a:r>
            <a:r>
              <a:rPr lang="en-US" sz="1600" b="1" dirty="0"/>
              <a:t>volitional and self-directed</a:t>
            </a:r>
            <a:r>
              <a:rPr lang="en-US" sz="1600" dirty="0"/>
              <a:t>. She loves “freely” and “purely,” emphasizing consent and moral choice. This aligns with Victorian feminist calls for </a:t>
            </a:r>
            <a:r>
              <a:rPr lang="en-US" sz="1600" b="1" dirty="0"/>
              <a:t>companionate marriage</a:t>
            </a:r>
            <a:r>
              <a:rPr lang="en-US" sz="1600" dirty="0"/>
              <a:t>, where emotional equality and mutual respect replaced dominance and duty. The poem thus subtly resists the idea of women as emotionally dependent or socially coerced partners.</a:t>
            </a:r>
          </a:p>
          <a:p>
            <a:pPr>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5160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7165" y="612661"/>
            <a:ext cx="9966036" cy="3970318"/>
          </a:xfrm>
          <a:prstGeom prst="rect">
            <a:avLst/>
          </a:prstGeom>
        </p:spPr>
        <p:txBody>
          <a:bodyPr wrap="square">
            <a:spAutoFit/>
          </a:bodyPr>
          <a:lstStyle/>
          <a:p>
            <a:r>
              <a:rPr lang="en-US" b="1" dirty="0"/>
              <a:t>Elizabeth Barrett Browning (1806–1861)</a:t>
            </a:r>
            <a:r>
              <a:rPr lang="en-US" dirty="0"/>
              <a:t> was one of the most important Victorian poets. She was born in England and was highly educated at home. From a young age, she showed great interest in literature, Greek philosophy, and poetry. She suffered from ill health for many years and lived a rather isolated life until she met poet </a:t>
            </a:r>
            <a:r>
              <a:rPr lang="en-US" b="1" dirty="0"/>
              <a:t>Robert Browning</a:t>
            </a:r>
            <a:r>
              <a:rPr lang="en-US" dirty="0"/>
              <a:t>, whom she later married. Their love story became one of the most famous literary romances of the Victorian age. After marriage, she moved to Italy, where she continued writing until her death.</a:t>
            </a:r>
          </a:p>
          <a:p>
            <a:r>
              <a:rPr lang="en-US" dirty="0"/>
              <a:t>She was admired for her emotional depth, intellectual strength, and strong opinions on social issues such as child </a:t>
            </a:r>
            <a:r>
              <a:rPr lang="en-US" dirty="0" err="1"/>
              <a:t>labour</a:t>
            </a:r>
            <a:r>
              <a:rPr lang="en-US" dirty="0"/>
              <a:t>, slavery, and women’s rights. Her poetry often combines intense personal feeling with moral seriousness</a:t>
            </a:r>
            <a:r>
              <a:rPr lang="en-US" dirty="0" smtClean="0"/>
              <a:t>.</a:t>
            </a:r>
          </a:p>
          <a:p>
            <a:r>
              <a:rPr lang="en-US" b="1" i="1" dirty="0"/>
              <a:t>Sonnets from the Portuguese</a:t>
            </a:r>
            <a:r>
              <a:rPr lang="en-US" b="1" dirty="0"/>
              <a:t> (1850)</a:t>
            </a:r>
          </a:p>
          <a:p>
            <a:r>
              <a:rPr lang="en-US" i="1" dirty="0"/>
              <a:t>Sonnets from the Portuguese</a:t>
            </a:r>
            <a:r>
              <a:rPr lang="en-US" dirty="0"/>
              <a:t> is Elizabeth Barrett Browning’s most famous collection. It is a sequence of </a:t>
            </a:r>
            <a:r>
              <a:rPr lang="en-US" b="1" dirty="0"/>
              <a:t>44 love sonnets</a:t>
            </a:r>
            <a:r>
              <a:rPr lang="en-US" dirty="0"/>
              <a:t>, written during her courtship with Robert Browning.</a:t>
            </a:r>
          </a:p>
          <a:p>
            <a:endParaRPr lang="en-US" dirty="0"/>
          </a:p>
        </p:txBody>
      </p:sp>
    </p:spTree>
    <p:extLst>
      <p:ext uri="{BB962C8B-B14F-4D97-AF65-F5344CB8AC3E}">
        <p14:creationId xmlns:p14="http://schemas.microsoft.com/office/powerpoint/2010/main" val="1851631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167</TotalTime>
  <Words>822</Words>
  <Application>Microsoft Office PowerPoint</Application>
  <PresentationFormat>Widescreen</PresentationFormat>
  <Paragraphs>16</Paragraphs>
  <Slides>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Arial Unicode MS</vt:lpstr>
      <vt:lpstr>Arial</vt:lpstr>
      <vt:lpstr>Calibri</vt:lpstr>
      <vt:lpstr>Century Gothic</vt:lpstr>
      <vt:lpstr>Sitka Small Semibold</vt:lpstr>
      <vt:lpstr>Sylfaen</vt:lpstr>
      <vt:lpstr>Times New Roman</vt:lpstr>
      <vt:lpstr>Wingdings 3</vt:lpstr>
      <vt:lpstr>Ion Boardroom</vt:lpstr>
      <vt:lpstr>How do I Love Thee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I Love Thee</dc:title>
  <dc:creator>user admin</dc:creator>
  <cp:lastModifiedBy>user admin</cp:lastModifiedBy>
  <cp:revision>10</cp:revision>
  <dcterms:created xsi:type="dcterms:W3CDTF">2026-02-11T07:17:14Z</dcterms:created>
  <dcterms:modified xsi:type="dcterms:W3CDTF">2026-02-12T07:02:26Z</dcterms:modified>
</cp:coreProperties>
</file>