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7" r:id="rId10"/>
    <p:sldId id="268" r:id="rId11"/>
    <p:sldId id="269" r:id="rId12"/>
    <p:sldId id="263" r:id="rId13"/>
    <p:sldId id="264" r:id="rId14"/>
    <p:sldId id="265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C5A0F-67A2-DD11-FA0C-C9B62C636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FE9B9-7571-E464-E5C7-B8B3738FAA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AC911-02E8-6FDA-6817-B07AAC50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AE2CE-9DEB-8B2B-4F31-B9D56C798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BEB5C-AB7F-6B75-8785-F13B452A2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25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24907-C67C-3BF7-E7B3-0A7C7B6B0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3E23A-6417-9502-A11B-F20117515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0B466-1556-EDCB-E64C-722F17061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777B5-B026-D5EF-556C-802A986BC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14671-E5E2-D877-4D53-256B9892F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9546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CA8C-1653-C8D9-6B72-287CE9256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5D654-5EB6-CD4F-DD1D-35D7B8F9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55E3F-D528-4653-FDEB-730313B44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15B7B-0202-E79F-E685-DDA605BB5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EC5C8-0E9D-B890-F938-8C707DC0E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65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A8996-BD06-0E35-02B6-5E05CF14F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5E380-1526-8CD4-A687-378C77D9A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4C8FA2-B6D9-D229-5D45-925DDE33E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797E0-390C-D442-1A3A-75E1F6574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F3100B-A223-EA52-0485-F7675FEE6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D5E6A-D9FA-0BFC-18F3-8EC2E3E7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2235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A78C2-AFCD-4290-29A7-A32D5A09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FEA54-317B-D801-833D-FB509CB2B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1F2B0C-166A-E98E-A771-2BCCECA16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3D7724-9A48-60E4-7B7D-DED8E7DA4A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B69AA-C5DE-A75D-3348-7B4D0CD104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28FBE1-B8D9-881A-E509-6F5CC733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94B9CE-BAAB-B75C-D8FD-9B459EDD6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76E599-A4C6-0DB6-B6C4-473F35496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3140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6258C-1FF2-B7DB-881C-5A4F9E97C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DB445-5B58-5EF9-8F76-4A80BAC87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C54B4D-B278-B9AA-636F-EA5673EC6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C843C-850E-CC00-6724-C4BC7266F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810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74665-62A9-CDDA-ACAC-0506532F9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B958B5-9F6C-A18A-966E-39A02E5D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A97F9-3F8E-423E-8917-41269C7CA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0618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8C67A-D9BE-92E3-8602-D32B54267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C7DC5-2AD2-0415-8F27-6861500F3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A9464-1FA5-A546-F36F-4D93B7E7B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839DB-5877-257C-5F53-79F9FAEC9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D6F1A-F4EC-71A2-C374-D63487C38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C3597E-5DDD-422A-E670-B3419ABFA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934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92F70-CA24-FC30-2A66-13932B625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F9FB71-10AF-183B-9C56-7F7EF2F91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92725-1F27-3BDD-27D9-798662EA4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B399A2-1D50-46D3-231F-49DCF5B9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E720B-9FAC-2570-1577-FA991025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6B6C2F-F15C-006B-CC5B-E4D8F6037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1590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3DC7B-52E1-C388-3B1A-9081451AA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F08BC-55B5-49E1-29F8-BADBC3EB1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564BC-889F-59A7-E29C-CEC6F9C0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BCFF9-2C20-A9FA-F6A8-5D933E9BB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2A24E-6A1A-4182-32E1-87BBE3CDE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098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447D00-1A75-D63E-0687-1583446D26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901CBA-476E-335D-1779-C884DB5D4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79B8C-2A92-FE18-42C4-5D9028D65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2BAC3-C4DE-C700-467B-C1C7B45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4B26A-5F77-F5F8-2D40-23899585C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3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B86098-8B8D-F3F1-16FE-69574DC9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FF55E-8A62-6353-0201-152EB3CDE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70F04-B6DA-BF26-89B8-5EA88CC66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6A16A-0755-4014-B1B8-8F642AE869F8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2F606-85B9-5B1B-D01D-A7FE00530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F1BBD-3E0D-71CE-3B93-1223C7DA9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453E7-EA6A-4D8B-8D35-0F61BC69D3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545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7CE222-1AE9-396B-5F15-BF97DA95D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ffectLst/>
              </a:rPr>
              <a:t>The Lodi Dynasty (1451–1526) and the First Battle of Panipat</a:t>
            </a:r>
            <a:br>
              <a:rPr lang="en-US" dirty="0">
                <a:effectLst/>
              </a:rPr>
            </a:br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DBDF3F-0CD0-3AB6-AD7B-5E2786175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213"/>
            <a:ext cx="10515600" cy="5075750"/>
          </a:xfrm>
        </p:spPr>
        <p:txBody>
          <a:bodyPr>
            <a:normAutofit/>
          </a:bodyPr>
          <a:lstStyle/>
          <a:p>
            <a:r>
              <a:rPr lang="en-US" dirty="0"/>
              <a:t>The Lodi Dynasty was the fifth and final ruling family of the Delhi Sultanate, of Afghan (Pashtun) origin, ruling northern India from 1451 to 1526.</a:t>
            </a:r>
          </a:p>
          <a:p>
            <a:r>
              <a:rPr lang="en-US" dirty="0"/>
              <a:t>Key Characteristics: Replaced the Sayyid Dynasty; marked by territorial expansion, administrative reforms, and internal conflicts leading to decline.</a:t>
            </a:r>
          </a:p>
          <a:p>
            <a:r>
              <a:rPr lang="en-US" dirty="0"/>
              <a:t>Historical Context: Emerged amid the fragmentation of the Delhi Sultanate post-Timur's invasion; represented a shift to Afghan nobility dominance.</a:t>
            </a:r>
          </a:p>
          <a:p>
            <a:r>
              <a:rPr lang="en-US" dirty="0"/>
              <a:t>Significance: Bridge between Sultanate era and Mughal Empire; introduced Afghan cultural elements into Indian governance.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4454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di Dynasty Vector Map Lodi Dynasty Stock Vector (Royalty Free) 2198632577  | Shutterstock">
            <a:extLst>
              <a:ext uri="{FF2B5EF4-FFF2-40B4-BE49-F238E27FC236}">
                <a16:creationId xmlns:a16="http://schemas.microsoft.com/office/drawing/2014/main" id="{F053F13E-CE35-36DE-90E0-931FB550C68D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90" y="139148"/>
            <a:ext cx="11326762" cy="64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953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941FE-E6F9-18AF-6C61-10122A2F6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079" y="278296"/>
            <a:ext cx="5844208" cy="1272208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2800" b="1" dirty="0"/>
            </a:br>
            <a:br>
              <a:rPr lang="en-IN" sz="2800" b="1" dirty="0"/>
            </a:br>
            <a:br>
              <a:rPr lang="en-IN" sz="2800" b="1" dirty="0"/>
            </a:br>
            <a:br>
              <a:rPr lang="en-IN" sz="2800" b="1" dirty="0"/>
            </a:br>
            <a:br>
              <a:rPr lang="en-IN" sz="2800" b="1" dirty="0"/>
            </a:br>
            <a:br>
              <a:rPr lang="en-IN" sz="2800" b="1" dirty="0"/>
            </a:br>
            <a:br>
              <a:rPr lang="en-IN" sz="2800" b="1" dirty="0"/>
            </a:br>
            <a:br>
              <a:rPr lang="en-IN" sz="2800" b="1" dirty="0"/>
            </a:br>
            <a:r>
              <a:rPr lang="en-IN" sz="2800" b="1" dirty="0"/>
              <a:t>Bahlul Lodi (r. 1451–1489) – Founder and Consolidator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EF645-7881-8B3D-F451-7425042DF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11965"/>
            <a:ext cx="5988395" cy="5068957"/>
          </a:xfrm>
        </p:spPr>
        <p:txBody>
          <a:bodyPr>
            <a:normAutofit/>
          </a:bodyPr>
          <a:lstStyle/>
          <a:p>
            <a:pPr algn="just"/>
            <a:r>
              <a:rPr lang="en-IN" sz="2400" dirty="0"/>
              <a:t>Background: Nephew and son-in-law of Malik Sultan Shah Lodi; governor of </a:t>
            </a:r>
            <a:r>
              <a:rPr lang="en-IN" sz="2400" dirty="0" err="1"/>
              <a:t>Sirhind</a:t>
            </a:r>
            <a:r>
              <a:rPr lang="en-IN" sz="2400" dirty="0"/>
              <a:t>; ascended throne after Alam Shah's abdication.</a:t>
            </a:r>
          </a:p>
          <a:p>
            <a:pPr algn="just"/>
            <a:r>
              <a:rPr lang="en-IN" sz="2400" dirty="0"/>
              <a:t>Achievements: Expanded sultanate to Punjab, Bihar, and Bengal borders; conquered </a:t>
            </a:r>
            <a:r>
              <a:rPr lang="en-IN" sz="2400" dirty="0" err="1"/>
              <a:t>Jaunpur</a:t>
            </a:r>
            <a:r>
              <a:rPr lang="en-IN" sz="2400" dirty="0"/>
              <a:t> (1479) and Malwa; maintained loose confederacy of Afghan and Turkish chiefs.</a:t>
            </a:r>
          </a:p>
          <a:p>
            <a:pPr algn="just"/>
            <a:r>
              <a:rPr lang="en-IN" sz="2400" dirty="0"/>
              <a:t>Policies: Pragmatic ruler; focused on military </a:t>
            </a:r>
            <a:r>
              <a:rPr lang="en-IN" sz="2400" dirty="0" err="1"/>
              <a:t>vigor</a:t>
            </a:r>
            <a:r>
              <a:rPr lang="en-IN" sz="2400" dirty="0"/>
              <a:t> and noble alliances; founded Sultanpur Lodhi as a trade </a:t>
            </a:r>
            <a:r>
              <a:rPr lang="en-IN" sz="2400" dirty="0" err="1"/>
              <a:t>center</a:t>
            </a:r>
            <a:r>
              <a:rPr lang="en-IN" sz="2400" dirty="0"/>
              <a:t>.</a:t>
            </a:r>
          </a:p>
          <a:p>
            <a:pPr algn="just"/>
            <a:r>
              <a:rPr lang="en-IN" sz="2400" dirty="0"/>
              <a:t>Analysis: His strong personality prevented fragmentation; set foundation for Lodi stability but relied on personal charisma.</a:t>
            </a:r>
          </a:p>
          <a:p>
            <a:endParaRPr lang="en-IN" dirty="0"/>
          </a:p>
        </p:txBody>
      </p:sp>
      <p:pic>
        <p:nvPicPr>
          <p:cNvPr id="2052" name="Picture 4" descr="Bahlul Lodi">
            <a:extLst>
              <a:ext uri="{FF2B5EF4-FFF2-40B4-BE49-F238E27FC236}">
                <a16:creationId xmlns:a16="http://schemas.microsoft.com/office/drawing/2014/main" id="{68012079-A73C-5A74-4E77-3271E051A66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 bwMode="auto">
          <a:xfrm>
            <a:off x="7742581" y="1401419"/>
            <a:ext cx="4169397" cy="503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27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9DAF7-C3EF-0D51-8927-C191D090D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Sikandar Lodi (r. 1489–1517) – Expansion and Reforms</a:t>
            </a:r>
            <a:br>
              <a:rPr lang="en-US" dirty="0">
                <a:effectLst/>
              </a:rPr>
            </a:br>
            <a:endParaRPr lang="en-IN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E443EA-876F-09DC-FD7C-F46A37FD9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3122" y="1898374"/>
            <a:ext cx="3756991" cy="437598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B989A18-625E-2B8B-8D64-03BADA8229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183188" y="469584"/>
            <a:ext cx="6236873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Background: Second son of Bahlul; ascended after succession disputes.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Achievements: Conquered Bihar; founded Agra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Sikandarabad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as a strategic city; promoted trade and agriculture through measurement reforms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gaz-i-sikandari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Policies: Centralized administration; patronized Persian literature and music; known for religious intolerance toward Hindus (e.g., temple destructions).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Enhanced royal authority but alienated non-Muslims; his bigotry foreshadowed communal tensions; economic policies strengthened the sultanate temporarily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pic>
        <p:nvPicPr>
          <p:cNvPr id="3075" name="Picture 3" descr="दिल्ली का अफगानी शैतान सिकंदर लोदी - True History Of India">
            <a:extLst>
              <a:ext uri="{FF2B5EF4-FFF2-40B4-BE49-F238E27FC236}">
                <a16:creationId xmlns:a16="http://schemas.microsoft.com/office/drawing/2014/main" id="{4079C9D3-8551-C99B-B639-AA4A28F3E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513" y="2007704"/>
            <a:ext cx="3578087" cy="417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06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E733E-92E0-1FD1-9977-0C592B055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9270"/>
            <a:ext cx="3932237" cy="1371600"/>
          </a:xfrm>
        </p:spPr>
        <p:txBody>
          <a:bodyPr>
            <a:normAutofit/>
          </a:bodyPr>
          <a:lstStyle/>
          <a:p>
            <a:r>
              <a:rPr lang="en-US" sz="2700" dirty="0">
                <a:effectLst/>
              </a:rPr>
              <a:t>Ibrahim Lodi (r. 1517–1526) – Decline and Fal</a:t>
            </a:r>
            <a:br>
              <a:rPr lang="en-US" dirty="0">
                <a:effectLst/>
              </a:rPr>
            </a:b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CEBD4-C1B1-09B9-50C5-ECD6940B7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2635" y="1948070"/>
            <a:ext cx="3150704" cy="392091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03DECF0-1337-E416-11B2-118747534B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61482" y="136478"/>
            <a:ext cx="5869127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Background: Eldest son of Sikandar; faced noble rebellions due to harsh centralization efforts.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Challenges: Internal dissent from Afghan nobles; invitations to external invaders (e.g., Daulat Khan Lodi invited Babur).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Policies: Attempted to curb noble power, leading to alienation; military focus but outdated tactics.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His tyranny accelerated the dynasty's collapse; represented the failure of feudal Afghan governance in a diversifying India. </a:t>
            </a:r>
          </a:p>
        </p:txBody>
      </p:sp>
      <p:pic>
        <p:nvPicPr>
          <p:cNvPr id="4099" name="Picture 3" descr="Biography Sultan Ibrahim lodhi in English II HISTORY INDUS II">
            <a:extLst>
              <a:ext uri="{FF2B5EF4-FFF2-40B4-BE49-F238E27FC236}">
                <a16:creationId xmlns:a16="http://schemas.microsoft.com/office/drawing/2014/main" id="{EE5939E3-89B2-A64E-A892-6BE2677F8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70" y="1152939"/>
            <a:ext cx="4283765" cy="495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893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E2F3C2-3451-BCDB-8247-FFF6DBD62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90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effectLst/>
              </a:rPr>
              <a:t>Administration, Economy, and Culture under the Lodis</a:t>
            </a:r>
            <a:br>
              <a:rPr lang="en-US" dirty="0">
                <a:effectLst/>
              </a:rPr>
            </a:br>
            <a:endParaRPr lang="en-IN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C4F97BB-5C57-D2FD-9055-7C52D19829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698850"/>
            <a:ext cx="1070113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Administration: Feudal system with Afghan nobles as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iqta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holders; emphasis on military loyalty over bureaucracy.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Economy: Agricultural reforms (e.g., land measurement); trade hubs like Sultanpur and Agra; coinage in copper and silver.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Culture: Patronage of Persian poetry and Sufism; architecture (e.g., Moth ki Masjid, tombs in Lodi Gardens); blend of Afghan and Indian styles.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Shift toward Indianization (e.g., use of Hindi in administration); cultural syncretism amid religious orthodoxy. </a:t>
            </a:r>
          </a:p>
        </p:txBody>
      </p:sp>
    </p:spTree>
    <p:extLst>
      <p:ext uri="{BB962C8B-B14F-4D97-AF65-F5344CB8AC3E}">
        <p14:creationId xmlns:p14="http://schemas.microsoft.com/office/powerpoint/2010/main" val="1685501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he Mughals: Babur – subratachak">
            <a:extLst>
              <a:ext uri="{FF2B5EF4-FFF2-40B4-BE49-F238E27FC236}">
                <a16:creationId xmlns:a16="http://schemas.microsoft.com/office/drawing/2014/main" id="{8F6A93AF-94DE-0252-EF41-BB1420E1B0C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37" y="204537"/>
            <a:ext cx="11502189" cy="642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72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38647-1EAC-B1E9-91CC-9B98BE4FC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effectLst/>
              </a:rPr>
              <a:t>Background to the First Battle of Panipat</a:t>
            </a:r>
            <a:br>
              <a:rPr lang="en-US" dirty="0">
                <a:effectLst/>
              </a:rPr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6EBC1E1-46FA-B75B-44B9-38D64E6CB2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199" y="1246696"/>
            <a:ext cx="10711071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Context: Lodi internal weaknesses (noble revolts); Babur's ambitions from Kabul; invitations by disaffected Lodis (1524–1525).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Prelude: Babur's earlier raids on Punjab; captured Lahore (1524); advanced to Delhi in 1526.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Forces: Babur ~12,000–15,000 (cavalry, artillery); Ibrahim ~50,000–100,000 (infantry, 1,000 elephants).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Technological disparity (Babur's gunpowder) vs. numerical superiority; marked transition from medieval to early modern warfare in India. </a:t>
            </a:r>
          </a:p>
        </p:txBody>
      </p:sp>
    </p:spTree>
    <p:extLst>
      <p:ext uri="{BB962C8B-B14F-4D97-AF65-F5344CB8AC3E}">
        <p14:creationId xmlns:p14="http://schemas.microsoft.com/office/powerpoint/2010/main" val="1271334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395E5571-A96A-C50F-C529-07DAD87D5C8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806116" y="795443"/>
            <a:ext cx="10635916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Origins: Timurid prince, descendant of Timur and Chingiz Khan; inherited Fergana post-Timurid breakup.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Struggles: Squeezed by Safavids (Iran) and Uzbeks (Central Asia); gained/lost Samarkand thrice; moved to Kabul 1504 for power base.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Early Raids: Touched India 1504–1524; raided Northwest frontier 4 times; crushed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Yusufzais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Afghanistan.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Aspirations: Gave up Samarkand 1512; dreamed of Indus empire as Timur's birthright;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Baburnama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quotes resolve to conquer.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Survival battles hardened army; opportunity from Afghan chiefs' invitation. </a:t>
            </a:r>
          </a:p>
        </p:txBody>
      </p:sp>
    </p:spTree>
    <p:extLst>
      <p:ext uri="{BB962C8B-B14F-4D97-AF65-F5344CB8AC3E}">
        <p14:creationId xmlns:p14="http://schemas.microsoft.com/office/powerpoint/2010/main" val="3616940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C13DDC0-85B0-537E-3099-7E3C217FBB5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589546" y="686224"/>
            <a:ext cx="11105149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North India Powers: Delhi Sultanate under Lodis; </a:t>
            </a: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Rajputs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under Rana Sanga.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South India: Deccan Sultanates and Vijayanagar dominance.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Invasion Route: From Kabul to Lahore, </a:t>
            </a: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Dipalpur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Sialkot, Ambala, Yamuna, Panipat.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Fragmented powers allowed Babur's entry; strategic chokepoints like Panipat. </a:t>
            </a:r>
          </a:p>
        </p:txBody>
      </p:sp>
    </p:spTree>
    <p:extLst>
      <p:ext uri="{BB962C8B-B14F-4D97-AF65-F5344CB8AC3E}">
        <p14:creationId xmlns:p14="http://schemas.microsoft.com/office/powerpoint/2010/main" val="2114479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9A2A2-2240-9989-9FB7-2B1C0D44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537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3600" dirty="0">
                <a:effectLst/>
              </a:rPr>
              <a:t>Babur’s Invasion Details</a:t>
            </a:r>
            <a:br>
              <a:rPr lang="en-IN" dirty="0">
                <a:effectLst/>
              </a:rPr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187AD62-9F01-66F0-3FDB-BE5F3E0456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9232" y="1424359"/>
            <a:ext cx="11297651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1524: Started for Lahore; found Daulat driven out; routed Lodi forces, burned Lahore; installed Alam Khan at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Dipalpur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; returned to Kabul.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Setbacks: Alam overthrown; joined Daulat to besiege Delhi but defeated; Babur realized need for direct control.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1525: Crossed Indus with 12,000 core force (grew to 20,000 at Panipat); unopposed at Sialkot; defeated Hamid Khan at Hisar Firoza.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Prelude Battles: Raiding force crossed Yamuna April 1; defeated Daud/Hatim Khan April 2; executed prisoners as warning.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Arrival: Reached Panipat April 12; defensive measures against Lodi's larger army.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Intelligence and reinforcements key; Babur's veterans vs. Lodi's feudal levies. </a:t>
            </a:r>
          </a:p>
        </p:txBody>
      </p:sp>
    </p:spTree>
    <p:extLst>
      <p:ext uri="{BB962C8B-B14F-4D97-AF65-F5344CB8AC3E}">
        <p14:creationId xmlns:p14="http://schemas.microsoft.com/office/powerpoint/2010/main" val="11761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8108A-6E7C-0877-E9B9-FB59EE06A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effectLst/>
              </a:rPr>
              <a:t>Key Figures in the Battle</a:t>
            </a:r>
            <a:br>
              <a:rPr lang="en-US" dirty="0">
                <a:effectLst/>
              </a:rPr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B2638D0-5802-B35E-62BF-F7EDDDA9E4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183188" y="361861"/>
            <a:ext cx="6172200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Babur (1483–1530): Timurid descendant; innovative tactician; used Ottoman-inspired methods; authored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Baburnama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Ibrahim Lodi: Autocratic ruler; relied on traditional elephant charges; underestimated gunpowder.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Other Players: Ustad Ali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Quli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(Babur's artillery expert); Daulat Khan (Lodi defector).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Babur's adaptability vs. Ibrahim's rigidity; personal leadership decided the outcome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176964-6060-A601-9168-803193470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9607" y="2922456"/>
            <a:ext cx="1452078" cy="2539586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7171" name="Picture 3" descr="Babur: The founder of the empire which ruled India for over 300 years -  India Today">
            <a:extLst>
              <a:ext uri="{FF2B5EF4-FFF2-40B4-BE49-F238E27FC236}">
                <a16:creationId xmlns:a16="http://schemas.microsoft.com/office/drawing/2014/main" id="{D0EFF3BF-FD1E-6896-73AE-C7367149D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18" y="1659835"/>
            <a:ext cx="4220817" cy="42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42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F0F4-E873-3B69-9586-3EAA82C40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effectLst/>
              </a:rPr>
              <a:t>The First Battle of Panipat (April 21, 1526)</a:t>
            </a:r>
            <a:br>
              <a:rPr lang="en-US" sz="3200" dirty="0">
                <a:effectLst/>
              </a:rPr>
            </a:br>
            <a:endParaRPr lang="en-IN" sz="32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294A646-C556-741A-4265-0A9A45726A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199" y="1246696"/>
            <a:ext cx="9975575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Location: Plains near Panipat, Haryana; strategic chokepoint for Delhi.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Babur's Tactics: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Tulughma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(flanking maneuvers); wagon fortifications (laager) for cannons; matchlocks and artillery.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Lodi's Approach: Frontal assault with elephants; panicked by gunfire, causing stampede on own troops.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Phases: Initial standoff; Lodi charge repelled; Mughal counterattack and encirclement. </a:t>
            </a:r>
          </a:p>
        </p:txBody>
      </p:sp>
    </p:spTree>
    <p:extLst>
      <p:ext uri="{BB962C8B-B14F-4D97-AF65-F5344CB8AC3E}">
        <p14:creationId xmlns:p14="http://schemas.microsoft.com/office/powerpoint/2010/main" val="2290244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FA0E5-2D79-8A1A-E28C-140CF89F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0066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Babur’s route to India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02A611-F842-F0C7-FCD5-BBB19E5D5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642" y="805071"/>
            <a:ext cx="11069053" cy="42241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332231-658B-42CB-D08C-B925BC0EF236}"/>
              </a:ext>
            </a:extLst>
          </p:cNvPr>
          <p:cNvSpPr txBox="1"/>
          <p:nvPr/>
        </p:nvSpPr>
        <p:spPr>
          <a:xfrm rot="10800000" flipV="1">
            <a:off x="842211" y="5584450"/>
            <a:ext cx="106960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6B6B6B"/>
                </a:solidFill>
                <a:effectLst/>
                <a:latin typeface="sohne"/>
              </a:rPr>
              <a:t>India 1525 &amp; Babur’s Invasion route </a:t>
            </a:r>
            <a:r>
              <a:rPr lang="en-US" b="0" i="0" dirty="0">
                <a:solidFill>
                  <a:srgbClr val="6B6B6B"/>
                </a:solidFill>
                <a:effectLst/>
                <a:latin typeface="sohne"/>
              </a:rPr>
              <a:t>— </a:t>
            </a:r>
            <a:r>
              <a:rPr lang="en-US" b="0" i="1" dirty="0">
                <a:solidFill>
                  <a:srgbClr val="6B6B6B"/>
                </a:solidFill>
                <a:effectLst/>
                <a:latin typeface="sohne"/>
              </a:rPr>
              <a:t>The </a:t>
            </a:r>
            <a:r>
              <a:rPr lang="en-US" b="0" i="1" dirty="0" err="1">
                <a:solidFill>
                  <a:srgbClr val="6B6B6B"/>
                </a:solidFill>
                <a:effectLst/>
                <a:latin typeface="sohne"/>
              </a:rPr>
              <a:t>delhi</a:t>
            </a:r>
            <a:r>
              <a:rPr lang="en-US" b="0" i="1" dirty="0">
                <a:solidFill>
                  <a:srgbClr val="6B6B6B"/>
                </a:solidFill>
                <a:effectLst/>
                <a:latin typeface="sohne"/>
              </a:rPr>
              <a:t> sultanate and </a:t>
            </a:r>
            <a:r>
              <a:rPr lang="en-US" b="0" i="1" dirty="0" err="1">
                <a:solidFill>
                  <a:srgbClr val="6B6B6B"/>
                </a:solidFill>
                <a:effectLst/>
                <a:latin typeface="sohne"/>
              </a:rPr>
              <a:t>rajputs</a:t>
            </a:r>
            <a:r>
              <a:rPr lang="en-US" b="0" i="1" dirty="0">
                <a:solidFill>
                  <a:srgbClr val="6B6B6B"/>
                </a:solidFill>
                <a:effectLst/>
                <a:latin typeface="sohne"/>
              </a:rPr>
              <a:t> under Rana </a:t>
            </a:r>
            <a:r>
              <a:rPr lang="en-US" b="0" i="1" dirty="0" err="1">
                <a:solidFill>
                  <a:srgbClr val="6B6B6B"/>
                </a:solidFill>
                <a:effectLst/>
                <a:latin typeface="sohne"/>
              </a:rPr>
              <a:t>sanga</a:t>
            </a:r>
            <a:r>
              <a:rPr lang="en-US" b="0" i="1" dirty="0">
                <a:solidFill>
                  <a:srgbClr val="6B6B6B"/>
                </a:solidFill>
                <a:effectLst/>
                <a:latin typeface="sohne"/>
              </a:rPr>
              <a:t> were the 2 major powers in north </a:t>
            </a:r>
            <a:r>
              <a:rPr lang="en-US" b="0" i="1" dirty="0" err="1">
                <a:solidFill>
                  <a:srgbClr val="6B6B6B"/>
                </a:solidFill>
                <a:effectLst/>
                <a:latin typeface="sohne"/>
              </a:rPr>
              <a:t>india</a:t>
            </a:r>
            <a:r>
              <a:rPr lang="en-US" b="0" i="1" dirty="0">
                <a:solidFill>
                  <a:srgbClr val="6B6B6B"/>
                </a:solidFill>
                <a:effectLst/>
                <a:latin typeface="sohne"/>
              </a:rPr>
              <a:t>. South </a:t>
            </a:r>
            <a:r>
              <a:rPr lang="en-US" b="0" i="1" dirty="0" err="1">
                <a:solidFill>
                  <a:srgbClr val="6B6B6B"/>
                </a:solidFill>
                <a:effectLst/>
                <a:latin typeface="sohne"/>
              </a:rPr>
              <a:t>india</a:t>
            </a:r>
            <a:r>
              <a:rPr lang="en-US" b="0" i="1" dirty="0">
                <a:solidFill>
                  <a:srgbClr val="6B6B6B"/>
                </a:solidFill>
                <a:effectLst/>
                <a:latin typeface="sohne"/>
              </a:rPr>
              <a:t> being dominated by the deccan sultanates and </a:t>
            </a:r>
            <a:r>
              <a:rPr lang="en-US" b="0" i="1" dirty="0" err="1">
                <a:solidFill>
                  <a:srgbClr val="6B6B6B"/>
                </a:solidFill>
                <a:effectLst/>
                <a:latin typeface="sohne"/>
              </a:rPr>
              <a:t>Vijaynagar</a:t>
            </a:r>
            <a:r>
              <a:rPr lang="en-US" b="0" i="0" dirty="0">
                <a:solidFill>
                  <a:srgbClr val="6B6B6B"/>
                </a:solidFill>
                <a:effectLst/>
                <a:latin typeface="sohne"/>
              </a:rPr>
              <a:t>)​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1571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47DF6-708A-7428-C740-582C2972F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>
                <a:effectLst/>
              </a:rPr>
              <a:t>The Afghan Sultanate Army – Overview</a:t>
            </a:r>
            <a:br>
              <a:rPr lang="en-US" sz="3600" dirty="0">
                <a:effectLst/>
              </a:rPr>
            </a:br>
            <a:endParaRPr lang="en-IN" sz="36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026EBE1-20F8-9093-4765-659BF9596F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183188" y="221310"/>
            <a:ext cx="6172200" cy="6405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Composition: Cavalry-based with war elephants; quasi-feudal: central force + chief contingents + Turkish jagirdars + Indian levies/mercenaries. </a:t>
            </a:r>
          </a:p>
          <a:p>
            <a:pPr algn="just"/>
            <a:r>
              <a:rPr lang="en-US" sz="3200" b="1" dirty="0"/>
              <a:t>Afghan Heavy Cavalry: </a:t>
            </a:r>
            <a:r>
              <a:rPr lang="en-US" sz="3200" dirty="0"/>
              <a:t>Basis of military power; shock charges without horse archery. Equipment: Mailed lancers; plate-chainmail hybrid or iron lamellar armor; lance, mace, scimitar.</a:t>
            </a:r>
          </a:p>
          <a:p>
            <a:endParaRPr lang="en-US" sz="3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7D2EB0-0C91-507B-A47D-C4A9A9407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6883" y="2021305"/>
            <a:ext cx="4656221" cy="4172536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13315" name="Picture 3" descr="First Battle of Panipat (1526). BACKGROUND | by IDF | Indian Defence |  Medium">
            <a:extLst>
              <a:ext uri="{FF2B5EF4-FFF2-40B4-BE49-F238E27FC236}">
                <a16:creationId xmlns:a16="http://schemas.microsoft.com/office/drawing/2014/main" id="{3E24256D-638C-B73B-F690-37B3182FB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4" y="1997242"/>
            <a:ext cx="4670513" cy="418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817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E7527-8019-D80A-D478-D0ABDBA5D80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19800" y="974559"/>
            <a:ext cx="5482389" cy="488649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3200" b="1" dirty="0"/>
              <a:t>Ghulams, </a:t>
            </a:r>
            <a:r>
              <a:rPr lang="en-IN" sz="3200" b="1" dirty="0" err="1"/>
              <a:t>Armored</a:t>
            </a:r>
            <a:r>
              <a:rPr lang="en-IN" sz="3200" b="1" dirty="0"/>
              <a:t> Cavalry, and Elephants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3200" dirty="0"/>
              <a:t>Ghulams: Standard melee cavalry since Ghurids; shield, lance, mace, scimitar; little change in </a:t>
            </a:r>
            <a:r>
              <a:rPr lang="en-IN" sz="3200" dirty="0" err="1"/>
              <a:t>armor</a:t>
            </a:r>
            <a:r>
              <a:rPr lang="en-IN" sz="32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sz="3200" dirty="0"/>
              <a:t>Elephants: 400+ </a:t>
            </a:r>
            <a:r>
              <a:rPr lang="en-IN" sz="3200" dirty="0" err="1"/>
              <a:t>armored</a:t>
            </a:r>
            <a:r>
              <a:rPr lang="en-IN" sz="3200" dirty="0"/>
              <a:t>; terrifying shock/mobile fortresses; mahout + 2-3 infantry with spears/bows.</a:t>
            </a:r>
          </a:p>
          <a:p>
            <a:pPr algn="just"/>
            <a:endParaRPr lang="en-IN" sz="3200" dirty="0"/>
          </a:p>
        </p:txBody>
      </p:sp>
      <p:pic>
        <p:nvPicPr>
          <p:cNvPr id="14338" name="Picture 2" descr="BATTLES OF TARAIN 1191-92 : BIRTH OF THE DELHI SULTANATE – Site Title">
            <a:extLst>
              <a:ext uri="{FF2B5EF4-FFF2-40B4-BE49-F238E27FC236}">
                <a16:creationId xmlns:a16="http://schemas.microsoft.com/office/drawing/2014/main" id="{CC8350A9-9A2C-1E4F-8A55-A65E11A1C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21" y="672510"/>
            <a:ext cx="4547935" cy="459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343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19A7275-4CFA-1890-FD7E-95FE938A743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637674" y="631450"/>
            <a:ext cx="11069052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Infantry: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Cannon fodder due to climate/archery/elephants; no heavy armor or pikes.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Types: 1. Pashtun tribal foot (axes, swords, spears; variable armor). 2. Muslim foot archers (composite bow, sword). 3. Bumi levies/mercenaries (bamboo longbow, broadsword; minimal armor).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Tactics: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Formation: Five-fold (vanguard, right/left, center, rear); Sultan at center with picked cavalry.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 Elements: Skirmishing, night raids; shock from elephants/heavy cavalry; massed frontal assaults on plains.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Brute force; lacked maneuverability; no understanding of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Tulughma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; feudal contingents uncoordinated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62225CC0-86EB-856B-20CB-36C92B64E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3930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220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ATTLE OF PANIPAT 1526 – FATE OF EMPIRES – Site Title">
            <a:extLst>
              <a:ext uri="{FF2B5EF4-FFF2-40B4-BE49-F238E27FC236}">
                <a16:creationId xmlns:a16="http://schemas.microsoft.com/office/drawing/2014/main" id="{5DF74221-8524-894E-E233-A5710F06571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4" y="192505"/>
            <a:ext cx="1127358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13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4FDBC-A598-FBF0-ED7D-3E9E0DC73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210" y="505326"/>
            <a:ext cx="7074569" cy="517358"/>
          </a:xfrm>
        </p:spPr>
        <p:txBody>
          <a:bodyPr>
            <a:normAutofit fontScale="90000"/>
          </a:bodyPr>
          <a:lstStyle/>
          <a:p>
            <a:pPr algn="ctr"/>
            <a:br>
              <a:rPr lang="en-IN" dirty="0">
                <a:effectLst/>
              </a:rPr>
            </a:br>
            <a:r>
              <a:rPr lang="en-IN" sz="3600" dirty="0">
                <a:effectLst/>
              </a:rPr>
              <a:t>The Mughal Army – Overview</a:t>
            </a:r>
            <a:br>
              <a:rPr lang="en-IN" dirty="0">
                <a:effectLst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430D0-2FF6-453D-D21C-32DCC96D2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5" y="998621"/>
            <a:ext cx="11466094" cy="5510463"/>
          </a:xfrm>
        </p:spPr>
        <p:txBody>
          <a:bodyPr>
            <a:normAutofit/>
          </a:bodyPr>
          <a:lstStyle/>
          <a:p>
            <a:pPr algn="just"/>
            <a:r>
              <a:rPr lang="en-IN" sz="3000" dirty="0"/>
              <a:t>Composition: Turks, Mongols, Iranians, Afghans; veteran core campaigned with Babur for decade; equality in ranks.</a:t>
            </a:r>
          </a:p>
          <a:p>
            <a:pPr algn="just"/>
            <a:r>
              <a:rPr lang="en-IN" sz="3000" dirty="0"/>
              <a:t>Size: 15,000–20,000 at Panipat; organized in Timurid units (10-1000).</a:t>
            </a:r>
          </a:p>
          <a:p>
            <a:pPr algn="just"/>
            <a:r>
              <a:rPr lang="en-IN" sz="3000" dirty="0"/>
              <a:t>Morale: High; battle-hardened, loyal; dining with Babur; no retreat option.</a:t>
            </a:r>
          </a:p>
          <a:p>
            <a:pPr marL="0" indent="0" algn="just">
              <a:buNone/>
            </a:pPr>
            <a:r>
              <a:rPr lang="en-IN" sz="3000" b="1" dirty="0"/>
              <a:t>Cavalry</a:t>
            </a:r>
          </a:p>
          <a:p>
            <a:pPr algn="just"/>
            <a:r>
              <a:rPr lang="en-IN" sz="3000" dirty="0" err="1"/>
              <a:t>Centerpiece</a:t>
            </a:r>
            <a:r>
              <a:rPr lang="en-IN" sz="3000" dirty="0"/>
              <a:t>: Horse archers (Mongols from </a:t>
            </a:r>
            <a:r>
              <a:rPr lang="en-IN" sz="3000" dirty="0" err="1"/>
              <a:t>Moghulistan</a:t>
            </a:r>
            <a:r>
              <a:rPr lang="en-IN" sz="3000" dirty="0"/>
              <a:t>) + heavy melee (Turks); all </a:t>
            </a:r>
            <a:r>
              <a:rPr lang="en-IN" sz="3000" dirty="0" err="1"/>
              <a:t>armored</a:t>
            </a:r>
            <a:r>
              <a:rPr lang="en-IN" sz="3000" dirty="0"/>
              <a:t> (lamellar/chainmail-plate hybrids).</a:t>
            </a:r>
          </a:p>
          <a:p>
            <a:pPr algn="just"/>
            <a:r>
              <a:rPr lang="en-IN" sz="3000" dirty="0"/>
              <a:t>Equipment: Lances, swords, bows; capable of shock or archery.</a:t>
            </a:r>
          </a:p>
          <a:p>
            <a:pPr algn="just"/>
            <a:r>
              <a:rPr lang="en-IN" sz="3000" dirty="0"/>
              <a:t>Analysis: Steppe warfare masters; ambushes, feints; superior to Afghan shock cavalry.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2682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91C8-F0A3-E457-66DE-7B3CEDD1B3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1104" y="288759"/>
            <a:ext cx="11381875" cy="6088230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en-IN" sz="9600" b="1" dirty="0"/>
              <a:t>Mughal Horse Archers</a:t>
            </a:r>
          </a:p>
          <a:p>
            <a:pPr algn="just"/>
            <a:r>
              <a:rPr lang="en-IN" sz="9600" dirty="0"/>
              <a:t>Role: Primary superiority; Turco-Mongol composite bow (3x faster than matchlock; accurate 70-100 yds, dangerous 200 yds).</a:t>
            </a:r>
          </a:p>
          <a:p>
            <a:pPr algn="just"/>
            <a:r>
              <a:rPr lang="en-IN" sz="9600" dirty="0"/>
              <a:t>Equipment: Full </a:t>
            </a:r>
            <a:r>
              <a:rPr lang="en-IN" sz="9600" dirty="0" err="1"/>
              <a:t>armor</a:t>
            </a:r>
            <a:r>
              <a:rPr lang="en-IN" sz="9600" dirty="0"/>
              <a:t>; 6 shots in 20 seconds for veterans.</a:t>
            </a:r>
          </a:p>
          <a:p>
            <a:pPr algn="just"/>
            <a:r>
              <a:rPr lang="en-IN" sz="9600" b="1" dirty="0"/>
              <a:t> Mughal Infantry</a:t>
            </a:r>
          </a:p>
          <a:p>
            <a:pPr algn="just"/>
            <a:r>
              <a:rPr lang="en-IN" sz="9600" dirty="0"/>
              <a:t>Types: Foot archers (composite bows + secondary weapon); matchlock musketeers (</a:t>
            </a:r>
            <a:r>
              <a:rPr lang="en-IN" sz="9600" dirty="0" err="1"/>
              <a:t>tufang</a:t>
            </a:r>
            <a:r>
              <a:rPr lang="en-IN" sz="9600" dirty="0"/>
              <a:t>/</a:t>
            </a:r>
            <a:r>
              <a:rPr lang="en-IN" sz="9600" dirty="0" err="1"/>
              <a:t>bunduqchi</a:t>
            </a:r>
            <a:r>
              <a:rPr lang="en-IN" sz="9600" dirty="0"/>
              <a:t>; Turkish origin).</a:t>
            </a:r>
          </a:p>
          <a:p>
            <a:pPr algn="just"/>
            <a:r>
              <a:rPr lang="en-IN" sz="9600" dirty="0"/>
              <a:t>Ratio: 4:1 archers to matchlocks; range ~100 yds; matchlocks lethal vs. horses/elephants; used mantlets.</a:t>
            </a:r>
          </a:p>
          <a:p>
            <a:pPr algn="just"/>
            <a:r>
              <a:rPr lang="en-IN" sz="9600" dirty="0"/>
              <a:t>Acquisition: From Ottomans via Safavids.</a:t>
            </a:r>
          </a:p>
          <a:p>
            <a:pPr algn="just"/>
            <a:r>
              <a:rPr lang="en-IN" sz="9600" b="1" dirty="0"/>
              <a:t> Mughal Artillery</a:t>
            </a:r>
          </a:p>
          <a:p>
            <a:pPr algn="just"/>
            <a:r>
              <a:rPr lang="en-IN" sz="9600" dirty="0"/>
              <a:t>Introduction: Field artillery new to India; models: </a:t>
            </a:r>
            <a:r>
              <a:rPr lang="en-IN" sz="9600" dirty="0" err="1"/>
              <a:t>zarb-zan</a:t>
            </a:r>
            <a:r>
              <a:rPr lang="en-IN" sz="9600" dirty="0"/>
              <a:t> (light), </a:t>
            </a:r>
            <a:r>
              <a:rPr lang="en-IN" sz="9600" dirty="0" err="1"/>
              <a:t>kazan</a:t>
            </a:r>
            <a:r>
              <a:rPr lang="en-IN" sz="9600" dirty="0"/>
              <a:t> (heavy); 20 at Panipat; stone shot.</a:t>
            </a:r>
            <a:endParaRPr lang="en-IN" sz="9600" b="1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3798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906E2-0E76-05D0-0CA7-D263253AF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211" y="365125"/>
            <a:ext cx="7435516" cy="657559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Mughal Tactics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D4781-104E-CBBE-C948-E59D4795E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69" y="1022684"/>
            <a:ext cx="11538284" cy="55946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N" b="1" dirty="0"/>
              <a:t>Ottoman Influences</a:t>
            </a:r>
          </a:p>
          <a:p>
            <a:pPr algn="just"/>
            <a:r>
              <a:rPr lang="en-IN" dirty="0" err="1"/>
              <a:t>Tabur</a:t>
            </a:r>
            <a:r>
              <a:rPr lang="en-IN" dirty="0"/>
              <a:t> </a:t>
            </a:r>
            <a:r>
              <a:rPr lang="en-IN" dirty="0" err="1"/>
              <a:t>Cengi</a:t>
            </a:r>
            <a:r>
              <a:rPr lang="en-IN" dirty="0"/>
              <a:t>: Wagon </a:t>
            </a:r>
            <a:r>
              <a:rPr lang="en-IN" dirty="0" err="1"/>
              <a:t>defenses</a:t>
            </a:r>
            <a:r>
              <a:rPr lang="en-IN" dirty="0"/>
              <a:t> (araba); pioneered by Hussites, adopted by Ottomans (e.g., </a:t>
            </a:r>
            <a:r>
              <a:rPr lang="en-IN" dirty="0" err="1"/>
              <a:t>Chaldiran</a:t>
            </a:r>
            <a:r>
              <a:rPr lang="en-IN" dirty="0"/>
              <a:t> 1514, Mohacs 1526).</a:t>
            </a:r>
          </a:p>
          <a:p>
            <a:pPr algn="just"/>
            <a:r>
              <a:rPr lang="en-IN" dirty="0"/>
              <a:t>Formation: Infantry/artillery </a:t>
            </a:r>
            <a:r>
              <a:rPr lang="en-IN" dirty="0" err="1"/>
              <a:t>center</a:t>
            </a:r>
            <a:r>
              <a:rPr lang="en-IN" dirty="0"/>
              <a:t> behind wagons; cavalry wings; Akinci screen; reserves.</a:t>
            </a:r>
          </a:p>
          <a:p>
            <a:pPr algn="just"/>
            <a:r>
              <a:rPr lang="en-IN" dirty="0"/>
              <a:t>Analysis: Pivot for flanks; artificial </a:t>
            </a:r>
            <a:r>
              <a:rPr lang="en-IN" dirty="0" err="1"/>
              <a:t>defenses</a:t>
            </a:r>
            <a:r>
              <a:rPr lang="en-IN" dirty="0"/>
              <a:t>; Babur learned via Turkish gunners.</a:t>
            </a:r>
          </a:p>
          <a:p>
            <a:pPr algn="just">
              <a:buNone/>
            </a:pPr>
            <a:endParaRPr lang="en-IN" b="1" dirty="0"/>
          </a:p>
          <a:p>
            <a:pPr algn="just">
              <a:buNone/>
            </a:pPr>
            <a:r>
              <a:rPr lang="en-IN" b="1" dirty="0" err="1"/>
              <a:t>Tulughma</a:t>
            </a:r>
            <a:r>
              <a:rPr lang="en-IN" b="1" dirty="0"/>
              <a:t> and Timurid Array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dirty="0" err="1"/>
              <a:t>Tulughma</a:t>
            </a:r>
            <a:r>
              <a:rPr lang="en-IN" dirty="0"/>
              <a:t>: Encircling </a:t>
            </a:r>
            <a:r>
              <a:rPr lang="en-IN" dirty="0" err="1"/>
              <a:t>maneuver</a:t>
            </a:r>
            <a:r>
              <a:rPr lang="en-IN" dirty="0"/>
              <a:t>; divide forces for flexibility; flanking parties (horse archers) surround enemy.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dirty="0" err="1"/>
              <a:t>Yasal</a:t>
            </a:r>
            <a:r>
              <a:rPr lang="en-IN" dirty="0"/>
              <a:t> Array: Vanguard (</a:t>
            </a:r>
            <a:r>
              <a:rPr lang="en-IN" dirty="0" err="1"/>
              <a:t>harawal</a:t>
            </a:r>
            <a:r>
              <a:rPr lang="en-IN" dirty="0"/>
              <a:t>), </a:t>
            </a:r>
            <a:r>
              <a:rPr lang="en-IN" dirty="0" err="1"/>
              <a:t>center</a:t>
            </a:r>
            <a:r>
              <a:rPr lang="en-IN" dirty="0"/>
              <a:t> (</a:t>
            </a:r>
            <a:r>
              <a:rPr lang="en-IN" dirty="0" err="1"/>
              <a:t>kol</a:t>
            </a:r>
            <a:r>
              <a:rPr lang="en-IN" dirty="0"/>
              <a:t>), flanks (</a:t>
            </a:r>
            <a:r>
              <a:rPr lang="en-IN" dirty="0" err="1"/>
              <a:t>jaranghar</a:t>
            </a:r>
            <a:r>
              <a:rPr lang="en-IN" dirty="0"/>
              <a:t>/</a:t>
            </a:r>
            <a:r>
              <a:rPr lang="en-IN" dirty="0" err="1"/>
              <a:t>baranghar</a:t>
            </a:r>
            <a:r>
              <a:rPr lang="en-IN" dirty="0"/>
              <a:t>), rear (</a:t>
            </a:r>
            <a:r>
              <a:rPr lang="en-IN" dirty="0" err="1"/>
              <a:t>chadavul</a:t>
            </a:r>
            <a:r>
              <a:rPr lang="en-IN" dirty="0"/>
              <a:t>); </a:t>
            </a:r>
            <a:r>
              <a:rPr lang="en-IN" dirty="0" err="1"/>
              <a:t>illtimish</a:t>
            </a:r>
            <a:r>
              <a:rPr lang="en-IN" dirty="0"/>
              <a:t> reserves.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dirty="0"/>
              <a:t>Analysis: From Uzbeks/Timur; drilling enabled synchronization; fusion with Ottoman tactics at Panipat.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9262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he Battle of Panipat.">
            <a:extLst>
              <a:ext uri="{FF2B5EF4-FFF2-40B4-BE49-F238E27FC236}">
                <a16:creationId xmlns:a16="http://schemas.microsoft.com/office/drawing/2014/main" id="{3FDA5CF2-28EC-8D16-FDE0-B4902E416DB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26" y="228599"/>
            <a:ext cx="11454063" cy="607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635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4">
            <a:extLst>
              <a:ext uri="{FF2B5EF4-FFF2-40B4-BE49-F238E27FC236}">
                <a16:creationId xmlns:a16="http://schemas.microsoft.com/office/drawing/2014/main" id="{4EE83F72-C9F0-0857-14F7-F60ED9ED01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Outcome</a:t>
            </a:r>
            <a:br>
              <a:rPr kumimoji="0" lang="en-US" altLang="en-US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40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Losses: Afghans ~15,000 killed/wounded; Mughals ~4,000.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Results: Babur captures Delhi/Agra; end of Lodi Dynasty; Mughal foundation.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Discipline/innovation won; gunpowder revolutionized warfare. </a:t>
            </a: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2F98F15-27E8-5632-2C9E-16B7B9E707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Immediate: Babur deals with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Rajputs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Khanua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Afghans at Gogra; dies before consolidation.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Long-Term: Humayun faces Sher Shah; Akbar consolidates Mughal Empire.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Military Shift: End of Sultanate; gunpowder age begins; elephants decline.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Analysis: Epoch in medieval India; Persianate influence grows. </a:t>
            </a:r>
          </a:p>
        </p:txBody>
      </p:sp>
    </p:spTree>
    <p:extLst>
      <p:ext uri="{BB962C8B-B14F-4D97-AF65-F5344CB8AC3E}">
        <p14:creationId xmlns:p14="http://schemas.microsoft.com/office/powerpoint/2010/main" val="1200182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BD594-2FF9-024D-C898-076F65C6E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Causes of Mughal Success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F248F-9BA3-6287-B0CD-3F50D6A75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926" y="986589"/>
            <a:ext cx="10619874" cy="5190374"/>
          </a:xfrm>
        </p:spPr>
        <p:txBody>
          <a:bodyPr>
            <a:normAutofit fontScale="92500" lnSpcReduction="10000"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3200" dirty="0"/>
              <a:t>Intelligence: Intercepted reinforcements; probed </a:t>
            </a:r>
            <a:r>
              <a:rPr lang="en-IN" sz="3200" dirty="0" err="1"/>
              <a:t>defenses</a:t>
            </a:r>
            <a:r>
              <a:rPr lang="en-IN" sz="3200" dirty="0"/>
              <a:t>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3200" dirty="0"/>
              <a:t>Discipline: Flawless </a:t>
            </a:r>
            <a:r>
              <a:rPr lang="en-IN" sz="3200" dirty="0" err="1"/>
              <a:t>maneuvers</a:t>
            </a:r>
            <a:r>
              <a:rPr lang="en-IN" sz="3200" dirty="0"/>
              <a:t> vs. Afghan disorder.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3200" dirty="0"/>
              <a:t>Morale: Equality/no retreat vs. Lodi discontent.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3200" dirty="0"/>
              <a:t>Technology: Cannons/matchlocks rendered elephants useless.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3200" dirty="0"/>
              <a:t>Firepower: Bows/artillery barrage; psychological impact.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3200" dirty="0"/>
              <a:t>Surprise: Cart-line/</a:t>
            </a:r>
            <a:r>
              <a:rPr lang="en-IN" sz="3200" dirty="0" err="1"/>
              <a:t>Tulughma</a:t>
            </a:r>
            <a:r>
              <a:rPr lang="en-IN" sz="3200" dirty="0"/>
              <a:t> new to India.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3200" dirty="0"/>
              <a:t>Elephant Failure: Reverse rout ruined cohesion.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3200" dirty="0"/>
              <a:t>Ibrahim's Death: Premature; reserves unused.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IN" sz="3200" dirty="0"/>
              <a:t>Security: Balanced </a:t>
            </a:r>
            <a:r>
              <a:rPr lang="en-IN" sz="3200" dirty="0" err="1"/>
              <a:t>defense</a:t>
            </a:r>
            <a:r>
              <a:rPr lang="en-IN" sz="3200" dirty="0"/>
              <a:t>/counterattack </a:t>
            </a:r>
          </a:p>
          <a:p>
            <a:pPr marL="742950" lvl="1" indent="-285750" algn="just"/>
            <a:r>
              <a:rPr lang="en-US" dirty="0"/>
              <a:t>To Napoleon is credited the saying — </a:t>
            </a:r>
            <a:r>
              <a:rPr lang="en-US" i="1" dirty="0"/>
              <a:t>‘’The whole art of war consists of a well-thought out and extremely circumspect defensive, followed by a rapid and audacious counterattack’’. </a:t>
            </a:r>
            <a:r>
              <a:rPr lang="en-US" dirty="0"/>
              <a:t>Babur’s tactics at Panipat were a</a:t>
            </a:r>
            <a:r>
              <a:rPr lang="en-US" b="1" dirty="0"/>
              <a:t> perfect balance between caution and aggression.</a:t>
            </a:r>
            <a:endParaRPr lang="en-IN" sz="32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1302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1886</Words>
  <Application>Microsoft Office PowerPoint</Application>
  <PresentationFormat>Widescreen</PresentationFormat>
  <Paragraphs>131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sohne</vt:lpstr>
      <vt:lpstr>Office Theme</vt:lpstr>
      <vt:lpstr>The Lodi Dynasty (1451–1526) and the First Battle of Panipat </vt:lpstr>
      <vt:lpstr>PowerPoint Presentation</vt:lpstr>
      <vt:lpstr>        Bahlul Lodi (r. 1451–1489) – Founder and Consolidator </vt:lpstr>
      <vt:lpstr>Sikandar Lodi (r. 1489–1517) – Expansion and Reforms </vt:lpstr>
      <vt:lpstr>Ibrahim Lodi (r. 1517–1526) – Decline and Fal </vt:lpstr>
      <vt:lpstr>Administration, Economy, and Culture under the Lodis </vt:lpstr>
      <vt:lpstr>PowerPoint Presentation</vt:lpstr>
      <vt:lpstr>Background to the First Battle of Panipat </vt:lpstr>
      <vt:lpstr>PowerPoint Presentation</vt:lpstr>
      <vt:lpstr>PowerPoint Presentation</vt:lpstr>
      <vt:lpstr>Babur’s Invasion Details </vt:lpstr>
      <vt:lpstr>Key Figures in the Battle </vt:lpstr>
      <vt:lpstr>The First Battle of Panipat (April 21, 1526) </vt:lpstr>
      <vt:lpstr>Babur’s route to India</vt:lpstr>
      <vt:lpstr>The Afghan Sultanate Army – Overview </vt:lpstr>
      <vt:lpstr>PowerPoint Presentation</vt:lpstr>
      <vt:lpstr>PowerPoint Presentation</vt:lpstr>
      <vt:lpstr>PowerPoint Presentation</vt:lpstr>
      <vt:lpstr> The Mughal Army – Overview </vt:lpstr>
      <vt:lpstr>PowerPoint Presentation</vt:lpstr>
      <vt:lpstr>Mughal Tactics</vt:lpstr>
      <vt:lpstr>PowerPoint Presentation</vt:lpstr>
      <vt:lpstr>Outcome  Losses: Afghans ~15,000 killed/wounded; Mughals ~4,000.  Results: Babur captures Delhi/Agra; end of Lodi Dynasty; Mughal foundation.  Analysis: Discipline/innovation won; gunpowder revolutionized warfare. </vt:lpstr>
      <vt:lpstr>Causes of Mughal Success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Binoy Nath</dc:creator>
  <cp:lastModifiedBy>Binoy Nath</cp:lastModifiedBy>
  <cp:revision>4</cp:revision>
  <dcterms:created xsi:type="dcterms:W3CDTF">2026-02-18T16:06:42Z</dcterms:created>
  <dcterms:modified xsi:type="dcterms:W3CDTF">2026-03-04T17:10:56Z</dcterms:modified>
</cp:coreProperties>
</file>