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70" r:id="rId4"/>
    <p:sldId id="258" r:id="rId5"/>
    <p:sldId id="259" r:id="rId6"/>
    <p:sldId id="269" r:id="rId7"/>
    <p:sldId id="260" r:id="rId8"/>
    <p:sldId id="271" r:id="rId9"/>
    <p:sldId id="272" r:id="rId10"/>
    <p:sldId id="262" r:id="rId11"/>
    <p:sldId id="273" r:id="rId12"/>
    <p:sldId id="263" r:id="rId13"/>
    <p:sldId id="274" r:id="rId14"/>
    <p:sldId id="264" r:id="rId15"/>
    <p:sldId id="275" r:id="rId16"/>
    <p:sldId id="265" r:id="rId17"/>
    <p:sldId id="276" r:id="rId18"/>
    <p:sldId id="266" r:id="rId19"/>
    <p:sldId id="277" r:id="rId20"/>
    <p:sldId id="278" r:id="rId21"/>
    <p:sldId id="268"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8" d="100"/>
          <a:sy n="78" d="100"/>
        </p:scale>
        <p:origin x="850" y="67"/>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3/8/2026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3/8/2026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3/8/2026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3/8/2026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3/8/2026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3/8/2026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3/8/2026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sz="4000" dirty="0"/>
            </a:br>
            <a:br>
              <a:rPr lang="en-US" sz="4000" dirty="0"/>
            </a:br>
            <a:r>
              <a:rPr sz="4900" dirty="0"/>
              <a:t>Greek Religion</a:t>
            </a:r>
            <a:endParaRPr sz="4000" dirty="0"/>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indent="0" algn="ctr">
              <a:buNone/>
            </a:pPr>
            <a:r>
              <a:rPr sz="4000" dirty="0"/>
              <a:t>Nature, Beliefs and Practices in Ancient Greece</a:t>
            </a:r>
          </a:p>
          <a:p>
            <a:pPr marL="0" indent="0" algn="ctr">
              <a:buNone/>
            </a:pPr>
            <a:r>
              <a:rPr lang="en-US" sz="4000" dirty="0"/>
              <a:t> </a:t>
            </a:r>
            <a:endParaRPr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0" y="274638"/>
            <a:ext cx="8229600" cy="679450"/>
          </a:xfrm>
        </p:spPr>
        <p:txBody>
          <a:bodyPr>
            <a:normAutofit/>
          </a:bodyPr>
          <a:lstStyle/>
          <a:p>
            <a:r>
              <a:rPr lang="en-US" sz="3600" dirty="0"/>
              <a:t> </a:t>
            </a:r>
            <a:endParaRPr sz="3600" dirty="0"/>
          </a:p>
        </p:txBody>
      </p:sp>
      <p:pic>
        <p:nvPicPr>
          <p:cNvPr id="9" name="Picture 8">
            <a:extLst>
              <a:ext uri="{FF2B5EF4-FFF2-40B4-BE49-F238E27FC236}">
                <a16:creationId xmlns:a16="http://schemas.microsoft.com/office/drawing/2014/main" id="{76653987-9CD7-A21C-9CDE-3FC5C4346A57}"/>
              </a:ext>
            </a:extLst>
          </p:cNvPr>
          <p:cNvPicPr>
            <a:picLocks noChangeAspect="1"/>
          </p:cNvPicPr>
          <p:nvPr/>
        </p:nvPicPr>
        <p:blipFill>
          <a:blip r:embed="rId2"/>
          <a:stretch>
            <a:fillRect/>
          </a:stretch>
        </p:blipFill>
        <p:spPr>
          <a:xfrm>
            <a:off x="727587" y="274638"/>
            <a:ext cx="10687665" cy="636213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D972D5E-1FAD-1D01-3895-9516D6764CE1}"/>
              </a:ext>
            </a:extLst>
          </p:cNvPr>
          <p:cNvSpPr>
            <a:spLocks noGrp="1"/>
          </p:cNvSpPr>
          <p:nvPr>
            <p:ph type="title"/>
          </p:nvPr>
        </p:nvSpPr>
        <p:spPr>
          <a:xfrm>
            <a:off x="1981200" y="274639"/>
            <a:ext cx="8229600" cy="757749"/>
          </a:xfrm>
        </p:spPr>
        <p:txBody>
          <a:bodyPr>
            <a:normAutofit fontScale="90000"/>
          </a:bodyPr>
          <a:lstStyle/>
          <a:p>
            <a:r>
              <a:rPr lang="en-US" dirty="0"/>
              <a:t>Phases</a:t>
            </a:r>
            <a:endParaRPr lang="en-IN" dirty="0"/>
          </a:p>
        </p:txBody>
      </p:sp>
      <p:sp>
        <p:nvSpPr>
          <p:cNvPr id="6" name="Content Placeholder 5">
            <a:extLst>
              <a:ext uri="{FF2B5EF4-FFF2-40B4-BE49-F238E27FC236}">
                <a16:creationId xmlns:a16="http://schemas.microsoft.com/office/drawing/2014/main" id="{4059732F-EA76-426C-61AB-09812B42BF85}"/>
              </a:ext>
            </a:extLst>
          </p:cNvPr>
          <p:cNvSpPr>
            <a:spLocks noGrp="1"/>
          </p:cNvSpPr>
          <p:nvPr>
            <p:ph idx="1"/>
          </p:nvPr>
        </p:nvSpPr>
        <p:spPr>
          <a:xfrm>
            <a:off x="855407" y="1032388"/>
            <a:ext cx="10933470" cy="5437238"/>
          </a:xfrm>
        </p:spPr>
        <p:txBody>
          <a:bodyPr>
            <a:normAutofit fontScale="70000" lnSpcReduction="20000"/>
          </a:bodyPr>
          <a:lstStyle/>
          <a:p>
            <a:pPr>
              <a:buNone/>
            </a:pPr>
            <a:r>
              <a:rPr lang="en-US" b="1" dirty="0"/>
              <a:t>Minoan Civilization (c. 3000–1450 BCE)</a:t>
            </a:r>
          </a:p>
          <a:p>
            <a:pPr>
              <a:buNone/>
            </a:pPr>
            <a:r>
              <a:rPr lang="en-US" dirty="0"/>
              <a:t>Early Aegean culture with distinctive religious practices and monumental architecture</a:t>
            </a:r>
          </a:p>
          <a:p>
            <a:pPr>
              <a:buNone/>
            </a:pPr>
            <a:r>
              <a:rPr lang="en-US" b="1" dirty="0"/>
              <a:t>Mycenaean Civilization (c. 1600–1100 BCE)</a:t>
            </a:r>
          </a:p>
          <a:p>
            <a:pPr>
              <a:buNone/>
            </a:pPr>
            <a:r>
              <a:rPr lang="en-US" dirty="0"/>
              <a:t>Warrior society with palatial centers and early Greek religious traditions</a:t>
            </a:r>
          </a:p>
          <a:p>
            <a:pPr>
              <a:buNone/>
            </a:pPr>
            <a:r>
              <a:rPr lang="en-US" b="1" dirty="0"/>
              <a:t>Greek Dark Age (c. 1100–800 BCE)</a:t>
            </a:r>
          </a:p>
          <a:p>
            <a:pPr>
              <a:buNone/>
            </a:pPr>
            <a:r>
              <a:rPr lang="en-US" dirty="0"/>
              <a:t>Period of decline during which Homer's Iliad and Odyssey were composed orally</a:t>
            </a:r>
          </a:p>
          <a:p>
            <a:pPr>
              <a:buNone/>
            </a:pPr>
            <a:r>
              <a:rPr lang="en-US" b="1" dirty="0"/>
              <a:t>Archaic Period (c. 800–500 BCE)</a:t>
            </a:r>
          </a:p>
          <a:p>
            <a:pPr>
              <a:buNone/>
            </a:pPr>
            <a:r>
              <a:rPr lang="en-US" dirty="0"/>
              <a:t>Cultural revival with development of city-states and formalized religious institutions</a:t>
            </a:r>
          </a:p>
          <a:p>
            <a:pPr>
              <a:buNone/>
            </a:pPr>
            <a:r>
              <a:rPr lang="en-US" b="1" dirty="0"/>
              <a:t>Classical Period (c. 500–323 BCE)</a:t>
            </a:r>
          </a:p>
          <a:p>
            <a:pPr>
              <a:buNone/>
            </a:pPr>
            <a:r>
              <a:rPr lang="en-US" dirty="0"/>
              <a:t>Golden age of Greek civilization with flourishing philosophy and religious practices</a:t>
            </a:r>
          </a:p>
          <a:p>
            <a:pPr>
              <a:buNone/>
            </a:pPr>
            <a:r>
              <a:rPr lang="en-US" b="1" dirty="0"/>
              <a:t>Hellenistic Period (323–31 BCE)</a:t>
            </a:r>
          </a:p>
          <a:p>
            <a:pPr>
              <a:buNone/>
            </a:pPr>
            <a:r>
              <a:rPr lang="en-US" dirty="0"/>
              <a:t>Spread of Greek culture across Mediterranean with syncretic religious developments</a:t>
            </a:r>
          </a:p>
          <a:p>
            <a:pPr algn="just"/>
            <a:endParaRPr lang="en-IN" dirty="0"/>
          </a:p>
        </p:txBody>
      </p:sp>
    </p:spTree>
    <p:extLst>
      <p:ext uri="{BB962C8B-B14F-4D97-AF65-F5344CB8AC3E}">
        <p14:creationId xmlns:p14="http://schemas.microsoft.com/office/powerpoint/2010/main" val="830856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600" dirty="0"/>
              <a:t>Sources of Greek Religion</a:t>
            </a:r>
          </a:p>
        </p:txBody>
      </p:sp>
      <p:sp>
        <p:nvSpPr>
          <p:cNvPr id="3" name="Content Placeholder 2"/>
          <p:cNvSpPr>
            <a:spLocks noGrp="1"/>
          </p:cNvSpPr>
          <p:nvPr>
            <p:ph idx="1"/>
          </p:nvPr>
        </p:nvSpPr>
        <p:spPr>
          <a:xfrm>
            <a:off x="737419" y="1417639"/>
            <a:ext cx="10844981" cy="4708525"/>
          </a:xfrm>
        </p:spPr>
        <p:txBody>
          <a:bodyPr/>
          <a:lstStyle/>
          <a:p>
            <a:r>
              <a:rPr dirty="0"/>
              <a:t>Greek mythology</a:t>
            </a:r>
          </a:p>
          <a:p>
            <a:r>
              <a:rPr dirty="0"/>
              <a:t>Epic literature (Iliad and Odyssey)</a:t>
            </a:r>
          </a:p>
          <a:p>
            <a:r>
              <a:rPr dirty="0"/>
              <a:t>Works of Hesiod – Theogony</a:t>
            </a:r>
          </a:p>
          <a:p>
            <a:r>
              <a:rPr dirty="0"/>
              <a:t>Archaeological remains</a:t>
            </a:r>
          </a:p>
          <a:p>
            <a:r>
              <a:rPr dirty="0"/>
              <a:t>Inscriptions and monuments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600" dirty="0"/>
              <a:t>Unity in Greek Religion</a:t>
            </a:r>
          </a:p>
        </p:txBody>
      </p:sp>
      <p:sp>
        <p:nvSpPr>
          <p:cNvPr id="3" name="Content Placeholder 2"/>
          <p:cNvSpPr>
            <a:spLocks noGrp="1"/>
          </p:cNvSpPr>
          <p:nvPr>
            <p:ph idx="1"/>
          </p:nvPr>
        </p:nvSpPr>
        <p:spPr>
          <a:xfrm>
            <a:off x="1032387" y="1350606"/>
            <a:ext cx="10009239" cy="4525963"/>
          </a:xfrm>
        </p:spPr>
        <p:txBody>
          <a:bodyPr/>
          <a:lstStyle/>
          <a:p>
            <a:r>
              <a:rPr dirty="0"/>
              <a:t>Despite political divisions among city‑states, Greeks shared:</a:t>
            </a:r>
          </a:p>
          <a:p>
            <a:r>
              <a:rPr dirty="0"/>
              <a:t>Common gods and myths</a:t>
            </a:r>
          </a:p>
          <a:p>
            <a:r>
              <a:rPr dirty="0"/>
              <a:t>Pan‑Hellenic festivals</a:t>
            </a:r>
          </a:p>
          <a:p>
            <a:r>
              <a:rPr dirty="0"/>
              <a:t>Sanctuaries such as Delphi and Olympia</a:t>
            </a:r>
          </a:p>
          <a:p>
            <a:r>
              <a:rPr dirty="0"/>
              <a:t>Shared rituals and cultural traditions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50199B5B-21B4-D5AE-BA3A-CCDF8C574804}"/>
              </a:ext>
            </a:extLst>
          </p:cNvPr>
          <p:cNvSpPr>
            <a:spLocks noGrp="1"/>
          </p:cNvSpPr>
          <p:nvPr>
            <p:ph type="title"/>
          </p:nvPr>
        </p:nvSpPr>
        <p:spPr>
          <a:xfrm>
            <a:off x="1981200" y="274639"/>
            <a:ext cx="8229600" cy="679091"/>
          </a:xfrm>
        </p:spPr>
        <p:txBody>
          <a:bodyPr>
            <a:noAutofit/>
          </a:bodyPr>
          <a:lstStyle/>
          <a:p>
            <a:r>
              <a:rPr lang="en-US" sz="3200" dirty="0"/>
              <a:t>Homer</a:t>
            </a:r>
            <a:endParaRPr lang="en-IN" sz="3200" dirty="0"/>
          </a:p>
        </p:txBody>
      </p:sp>
      <p:sp>
        <p:nvSpPr>
          <p:cNvPr id="14" name="Text Placeholder 13">
            <a:extLst>
              <a:ext uri="{FF2B5EF4-FFF2-40B4-BE49-F238E27FC236}">
                <a16:creationId xmlns:a16="http://schemas.microsoft.com/office/drawing/2014/main" id="{C84C2CE6-455D-3E41-9CC2-C60D39AAA4E8}"/>
              </a:ext>
            </a:extLst>
          </p:cNvPr>
          <p:cNvSpPr>
            <a:spLocks noGrp="1"/>
          </p:cNvSpPr>
          <p:nvPr>
            <p:ph type="body" idx="1"/>
          </p:nvPr>
        </p:nvSpPr>
        <p:spPr/>
        <p:txBody>
          <a:bodyPr/>
          <a:lstStyle/>
          <a:p>
            <a:r>
              <a:rPr lang="en-IN" dirty="0"/>
              <a:t>            Bust Of Homer</a:t>
            </a:r>
          </a:p>
        </p:txBody>
      </p:sp>
      <p:pic>
        <p:nvPicPr>
          <p:cNvPr id="2050" name="Picture 2" descr="Bust Of Homer">
            <a:extLst>
              <a:ext uri="{FF2B5EF4-FFF2-40B4-BE49-F238E27FC236}">
                <a16:creationId xmlns:a16="http://schemas.microsoft.com/office/drawing/2014/main" id="{8540B0C6-0BF9-7BD8-1721-130253C0E1F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2470363" y="2174875"/>
            <a:ext cx="3061862" cy="3951288"/>
          </a:xfrm>
          <a:prstGeom prst="rect">
            <a:avLst/>
          </a:prstGeom>
          <a:noFill/>
          <a:extLst>
            <a:ext uri="{909E8E84-426E-40DD-AFC4-6F175D3DCCD1}">
              <a14:hiddenFill xmlns:a14="http://schemas.microsoft.com/office/drawing/2010/main">
                <a:solidFill>
                  <a:srgbClr val="FFFFFF"/>
                </a:solidFill>
              </a14:hiddenFill>
            </a:ext>
          </a:extLst>
        </p:spPr>
      </p:pic>
      <p:sp>
        <p:nvSpPr>
          <p:cNvPr id="15" name="Text Placeholder 14">
            <a:extLst>
              <a:ext uri="{FF2B5EF4-FFF2-40B4-BE49-F238E27FC236}">
                <a16:creationId xmlns:a16="http://schemas.microsoft.com/office/drawing/2014/main" id="{A48A057F-9D50-25D8-5516-C998C71479F6}"/>
              </a:ext>
            </a:extLst>
          </p:cNvPr>
          <p:cNvSpPr>
            <a:spLocks noGrp="1"/>
          </p:cNvSpPr>
          <p:nvPr>
            <p:ph type="body" sz="quarter" idx="3"/>
          </p:nvPr>
        </p:nvSpPr>
        <p:spPr/>
        <p:txBody>
          <a:bodyPr/>
          <a:lstStyle/>
          <a:p>
            <a:r>
              <a:rPr lang="en-IN" dirty="0"/>
              <a:t>  Achilles kills Hector</a:t>
            </a:r>
          </a:p>
        </p:txBody>
      </p:sp>
      <p:pic>
        <p:nvPicPr>
          <p:cNvPr id="2052" name="Picture 4" descr="&#10;&#10;&#10;&#10;&#10;&#10;&#10;Achilles kills Hector">
            <a:extLst>
              <a:ext uri="{FF2B5EF4-FFF2-40B4-BE49-F238E27FC236}">
                <a16:creationId xmlns:a16="http://schemas.microsoft.com/office/drawing/2014/main" id="{547FF67A-78EF-4FEA-1907-E00CA03E900F}"/>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tretch>
            <a:fillRect/>
          </a:stretch>
        </p:blipFill>
        <p:spPr bwMode="auto">
          <a:xfrm>
            <a:off x="6169026" y="2174875"/>
            <a:ext cx="4041775" cy="3881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660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600" dirty="0"/>
              <a:t>Homeric Tradition</a:t>
            </a:r>
          </a:p>
        </p:txBody>
      </p:sp>
      <p:sp>
        <p:nvSpPr>
          <p:cNvPr id="3" name="Content Placeholder 2"/>
          <p:cNvSpPr>
            <a:spLocks noGrp="1"/>
          </p:cNvSpPr>
          <p:nvPr>
            <p:ph idx="1"/>
          </p:nvPr>
        </p:nvSpPr>
        <p:spPr>
          <a:xfrm>
            <a:off x="1189703" y="1317524"/>
            <a:ext cx="9989574" cy="4808640"/>
          </a:xfrm>
        </p:spPr>
        <p:txBody>
          <a:bodyPr/>
          <a:lstStyle/>
          <a:p>
            <a:r>
              <a:rPr dirty="0"/>
              <a:t>The Iliad and the Odyssey attributed to Homer</a:t>
            </a:r>
          </a:p>
          <a:p>
            <a:r>
              <a:rPr dirty="0"/>
              <a:t>Describe the gods, heroes and beliefs</a:t>
            </a:r>
          </a:p>
          <a:p>
            <a:r>
              <a:rPr dirty="0"/>
              <a:t>Reflect aristocratic warrior culture</a:t>
            </a:r>
          </a:p>
          <a:p>
            <a:r>
              <a:rPr dirty="0"/>
              <a:t>Influenced religion during Archaic and Classical periods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9C088-0C54-6B20-66B8-50F430075CF5}"/>
              </a:ext>
            </a:extLst>
          </p:cNvPr>
          <p:cNvSpPr>
            <a:spLocks noGrp="1"/>
          </p:cNvSpPr>
          <p:nvPr>
            <p:ph type="title"/>
          </p:nvPr>
        </p:nvSpPr>
        <p:spPr/>
        <p:txBody>
          <a:bodyPr>
            <a:normAutofit fontScale="90000"/>
          </a:bodyPr>
          <a:lstStyle/>
          <a:p>
            <a:pPr algn="just"/>
            <a:br>
              <a:rPr lang="en-US" b="1" dirty="0"/>
            </a:br>
            <a:br>
              <a:rPr lang="en-US" sz="4000" b="1" dirty="0"/>
            </a:br>
            <a:r>
              <a:rPr lang="en-US" sz="2200" dirty="0"/>
              <a:t>Greek religion was polytheistic, with twelve major deities residing on Mount Olympus. Zeus, ruler of the divine world, was protector of law and order. Gods possessed human-like qualities but were immortal.</a:t>
            </a:r>
            <a:br>
              <a:rPr lang="en-US" sz="2200" dirty="0"/>
            </a:br>
            <a:endParaRPr lang="en-IN" dirty="0"/>
          </a:p>
        </p:txBody>
      </p:sp>
      <p:sp>
        <p:nvSpPr>
          <p:cNvPr id="6" name="Text Placeholder 5">
            <a:extLst>
              <a:ext uri="{FF2B5EF4-FFF2-40B4-BE49-F238E27FC236}">
                <a16:creationId xmlns:a16="http://schemas.microsoft.com/office/drawing/2014/main" id="{4E6572B6-5179-905D-9171-99CEDF5CEC97}"/>
              </a:ext>
            </a:extLst>
          </p:cNvPr>
          <p:cNvSpPr>
            <a:spLocks noGrp="1"/>
          </p:cNvSpPr>
          <p:nvPr>
            <p:ph type="body" idx="1"/>
          </p:nvPr>
        </p:nvSpPr>
        <p:spPr/>
        <p:txBody>
          <a:bodyPr/>
          <a:lstStyle/>
          <a:p>
            <a:pPr algn="ctr"/>
            <a:r>
              <a:rPr lang="en-US" dirty="0"/>
              <a:t>Gods</a:t>
            </a:r>
            <a:endParaRPr lang="en-IN" dirty="0"/>
          </a:p>
        </p:txBody>
      </p:sp>
      <p:sp>
        <p:nvSpPr>
          <p:cNvPr id="3" name="Content Placeholder 2">
            <a:extLst>
              <a:ext uri="{FF2B5EF4-FFF2-40B4-BE49-F238E27FC236}">
                <a16:creationId xmlns:a16="http://schemas.microsoft.com/office/drawing/2014/main" id="{5A3EE661-23FC-74BE-B656-2D03E5486475}"/>
              </a:ext>
            </a:extLst>
          </p:cNvPr>
          <p:cNvSpPr>
            <a:spLocks noGrp="1"/>
          </p:cNvSpPr>
          <p:nvPr>
            <p:ph sz="half" idx="2"/>
          </p:nvPr>
        </p:nvSpPr>
        <p:spPr/>
        <p:txBody>
          <a:bodyPr>
            <a:normAutofit fontScale="85000" lnSpcReduction="20000"/>
          </a:bodyPr>
          <a:lstStyle/>
          <a:p>
            <a:pPr>
              <a:buNone/>
            </a:pPr>
            <a:r>
              <a:rPr lang="en-US" b="1" dirty="0"/>
              <a:t>Zeus</a:t>
            </a:r>
          </a:p>
          <a:p>
            <a:pPr>
              <a:buNone/>
            </a:pPr>
            <a:r>
              <a:rPr lang="en-US" dirty="0"/>
              <a:t>King of gods, protector of law and order</a:t>
            </a:r>
          </a:p>
          <a:p>
            <a:pPr>
              <a:buNone/>
            </a:pPr>
            <a:r>
              <a:rPr lang="en-US" b="1" dirty="0"/>
              <a:t>Athena</a:t>
            </a:r>
          </a:p>
          <a:p>
            <a:pPr>
              <a:buNone/>
            </a:pPr>
            <a:r>
              <a:rPr lang="en-US" dirty="0"/>
              <a:t>Wisdom, warfare, protector of cities</a:t>
            </a:r>
          </a:p>
          <a:p>
            <a:pPr>
              <a:buNone/>
            </a:pPr>
            <a:r>
              <a:rPr lang="en-US" b="1" dirty="0"/>
              <a:t>Apollo</a:t>
            </a:r>
          </a:p>
          <a:p>
            <a:pPr>
              <a:buNone/>
            </a:pPr>
            <a:r>
              <a:rPr lang="en-US" dirty="0"/>
              <a:t>Music, prophecy, healing, light</a:t>
            </a:r>
          </a:p>
          <a:p>
            <a:pPr>
              <a:buNone/>
            </a:pPr>
            <a:r>
              <a:rPr lang="en-US" b="1" dirty="0"/>
              <a:t>Poseidon</a:t>
            </a:r>
          </a:p>
          <a:p>
            <a:pPr>
              <a:buNone/>
            </a:pPr>
            <a:r>
              <a:rPr lang="en-US" dirty="0"/>
              <a:t>Ruler of seas and earthquakes</a:t>
            </a:r>
          </a:p>
          <a:p>
            <a:pPr>
              <a:buNone/>
            </a:pPr>
            <a:r>
              <a:rPr lang="en-US" b="1" dirty="0"/>
              <a:t>Demeter</a:t>
            </a:r>
          </a:p>
          <a:p>
            <a:pPr>
              <a:buNone/>
            </a:pPr>
            <a:r>
              <a:rPr lang="en-US" dirty="0"/>
              <a:t>Grain, fertility, agriculture</a:t>
            </a:r>
          </a:p>
          <a:p>
            <a:pPr>
              <a:buNone/>
            </a:pPr>
            <a:r>
              <a:rPr lang="en-US" b="1" dirty="0"/>
              <a:t>Aphrodite</a:t>
            </a:r>
          </a:p>
          <a:p>
            <a:pPr>
              <a:buNone/>
            </a:pPr>
            <a:r>
              <a:rPr lang="en-US" dirty="0"/>
              <a:t>Love, beauty, fertility</a:t>
            </a:r>
          </a:p>
          <a:p>
            <a:endParaRPr lang="en-IN" dirty="0"/>
          </a:p>
        </p:txBody>
      </p:sp>
      <p:sp>
        <p:nvSpPr>
          <p:cNvPr id="7" name="Text Placeholder 6">
            <a:extLst>
              <a:ext uri="{FF2B5EF4-FFF2-40B4-BE49-F238E27FC236}">
                <a16:creationId xmlns:a16="http://schemas.microsoft.com/office/drawing/2014/main" id="{439DDCCE-11E7-F51E-D2AD-34AD60E43BD8}"/>
              </a:ext>
            </a:extLst>
          </p:cNvPr>
          <p:cNvSpPr>
            <a:spLocks noGrp="1"/>
          </p:cNvSpPr>
          <p:nvPr>
            <p:ph type="body" sz="quarter" idx="3"/>
          </p:nvPr>
        </p:nvSpPr>
        <p:spPr/>
        <p:txBody>
          <a:bodyPr/>
          <a:lstStyle/>
          <a:p>
            <a:endParaRPr lang="en-IN"/>
          </a:p>
        </p:txBody>
      </p:sp>
      <p:sp>
        <p:nvSpPr>
          <p:cNvPr id="8" name="Content Placeholder 7">
            <a:extLst>
              <a:ext uri="{FF2B5EF4-FFF2-40B4-BE49-F238E27FC236}">
                <a16:creationId xmlns:a16="http://schemas.microsoft.com/office/drawing/2014/main" id="{E245F513-5EE6-1327-6631-7CD102D825DC}"/>
              </a:ext>
            </a:extLst>
          </p:cNvPr>
          <p:cNvSpPr>
            <a:spLocks noGrp="1"/>
          </p:cNvSpPr>
          <p:nvPr>
            <p:ph sz="quarter" idx="4"/>
          </p:nvPr>
        </p:nvSpPr>
        <p:spPr/>
        <p:txBody>
          <a:bodyPr>
            <a:normAutofit fontScale="85000" lnSpcReduction="20000"/>
          </a:bodyPr>
          <a:lstStyle/>
          <a:p>
            <a:endParaRPr lang="en-IN"/>
          </a:p>
        </p:txBody>
      </p:sp>
      <p:pic>
        <p:nvPicPr>
          <p:cNvPr id="3076" name="Picture 4" descr="Pantheon of ancient Greek gods, mythology. Set of characters with names. Flat vector illustration. Isolated on white background. Pantheon of ancient Greek gods, Ancient Greece mythology. Set of characters with names. Flat vector illustration. Isolated on white background. Classical Greek stock vector">
            <a:extLst>
              <a:ext uri="{FF2B5EF4-FFF2-40B4-BE49-F238E27FC236}">
                <a16:creationId xmlns:a16="http://schemas.microsoft.com/office/drawing/2014/main" id="{EBB2ECBD-F410-3394-E034-5F2AB9D65F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2813" y="1700981"/>
            <a:ext cx="4920278" cy="4576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858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tatue of Zeus at Olympia, Greece">
            <a:extLst>
              <a:ext uri="{FF2B5EF4-FFF2-40B4-BE49-F238E27FC236}">
                <a16:creationId xmlns:a16="http://schemas.microsoft.com/office/drawing/2014/main" id="{0734DAD8-11B0-03D6-99D8-F24520F21B9E}"/>
              </a:ext>
            </a:extLst>
          </p:cNvPr>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tretch>
            <a:fillRect/>
          </a:stretch>
        </p:blipFill>
        <p:spPr bwMode="auto">
          <a:xfrm>
            <a:off x="786582" y="2369574"/>
            <a:ext cx="5427406" cy="410005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thena Parthenos by Phidias - World History Encyclopedia">
            <a:extLst>
              <a:ext uri="{FF2B5EF4-FFF2-40B4-BE49-F238E27FC236}">
                <a16:creationId xmlns:a16="http://schemas.microsoft.com/office/drawing/2014/main" id="{D1214810-6E75-5FC3-3446-A0982EB87B85}"/>
              </a:ext>
            </a:extLst>
          </p:cNvPr>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tretch>
            <a:fillRect/>
          </a:stretch>
        </p:blipFill>
        <p:spPr bwMode="auto">
          <a:xfrm>
            <a:off x="6813756" y="2448232"/>
            <a:ext cx="4739147" cy="4021393"/>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id="{8B2F0E3C-47CA-3AC2-2D6E-F4A2F76A20F1}"/>
              </a:ext>
            </a:extLst>
          </p:cNvPr>
          <p:cNvSpPr>
            <a:spLocks noGrp="1"/>
          </p:cNvSpPr>
          <p:nvPr>
            <p:ph type="body" idx="4294967295"/>
          </p:nvPr>
        </p:nvSpPr>
        <p:spPr>
          <a:xfrm>
            <a:off x="1524000" y="1535113"/>
            <a:ext cx="4040188" cy="639762"/>
          </a:xfrm>
        </p:spPr>
        <p:txBody>
          <a:bodyPr>
            <a:normAutofit fontScale="70000" lnSpcReduction="20000"/>
          </a:bodyPr>
          <a:lstStyle/>
          <a:p>
            <a:r>
              <a:rPr lang="en-US" dirty="0"/>
              <a:t>Statue of Zeus at Olympia, Greece</a:t>
            </a:r>
            <a:endParaRPr lang="en-IN" dirty="0"/>
          </a:p>
        </p:txBody>
      </p:sp>
      <p:sp>
        <p:nvSpPr>
          <p:cNvPr id="7" name="Text Placeholder 6">
            <a:extLst>
              <a:ext uri="{FF2B5EF4-FFF2-40B4-BE49-F238E27FC236}">
                <a16:creationId xmlns:a16="http://schemas.microsoft.com/office/drawing/2014/main" id="{C00CE922-5830-9B39-B0B1-6B557B821D7E}"/>
              </a:ext>
            </a:extLst>
          </p:cNvPr>
          <p:cNvSpPr>
            <a:spLocks noGrp="1"/>
          </p:cNvSpPr>
          <p:nvPr>
            <p:ph type="body" sz="quarter" idx="4294967295"/>
          </p:nvPr>
        </p:nvSpPr>
        <p:spPr>
          <a:xfrm>
            <a:off x="6626226" y="1535113"/>
            <a:ext cx="4041775" cy="639762"/>
          </a:xfrm>
        </p:spPr>
        <p:txBody>
          <a:bodyPr>
            <a:normAutofit fontScale="70000" lnSpcReduction="20000"/>
          </a:bodyPr>
          <a:lstStyle/>
          <a:p>
            <a:r>
              <a:rPr lang="en-US" dirty="0"/>
              <a:t>Athena Parthenos by Phidias - World History Encyclopedia</a:t>
            </a:r>
            <a:endParaRPr lang="en-IN" dirty="0"/>
          </a:p>
        </p:txBody>
      </p:sp>
    </p:spTree>
    <p:extLst>
      <p:ext uri="{BB962C8B-B14F-4D97-AF65-F5344CB8AC3E}">
        <p14:creationId xmlns:p14="http://schemas.microsoft.com/office/powerpoint/2010/main" val="3433698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 </a:t>
            </a:r>
            <a:endParaRPr sz="2800" dirty="0"/>
          </a:p>
        </p:txBody>
      </p:sp>
      <p:sp>
        <p:nvSpPr>
          <p:cNvPr id="3" name="Content Placeholder 2"/>
          <p:cNvSpPr>
            <a:spLocks noGrp="1"/>
          </p:cNvSpPr>
          <p:nvPr>
            <p:ph idx="1"/>
          </p:nvPr>
        </p:nvSpPr>
        <p:spPr>
          <a:xfrm>
            <a:off x="5604387" y="747253"/>
            <a:ext cx="5869858" cy="5378911"/>
          </a:xfrm>
        </p:spPr>
        <p:txBody>
          <a:bodyPr/>
          <a:lstStyle/>
          <a:p>
            <a:pPr algn="just"/>
            <a:r>
              <a:rPr dirty="0"/>
              <a:t>God of wine, fertility and ecstatic celebrations</a:t>
            </a:r>
          </a:p>
          <a:p>
            <a:pPr algn="just"/>
            <a:r>
              <a:rPr dirty="0"/>
              <a:t>Originated in Thrace</a:t>
            </a:r>
          </a:p>
          <a:p>
            <a:pPr algn="just"/>
            <a:r>
              <a:rPr dirty="0"/>
              <a:t>Associated with theatre and dramatic festivals</a:t>
            </a:r>
          </a:p>
          <a:p>
            <a:pPr algn="just"/>
            <a:r>
              <a:rPr dirty="0" err="1"/>
              <a:t>Symbolised</a:t>
            </a:r>
            <a:r>
              <a:rPr dirty="0"/>
              <a:t> emotion and instinct in human life</a:t>
            </a:r>
          </a:p>
        </p:txBody>
      </p:sp>
      <p:sp>
        <p:nvSpPr>
          <p:cNvPr id="9" name="Text Placeholder 8">
            <a:extLst>
              <a:ext uri="{FF2B5EF4-FFF2-40B4-BE49-F238E27FC236}">
                <a16:creationId xmlns:a16="http://schemas.microsoft.com/office/drawing/2014/main" id="{DF0804B0-6E99-C57C-DA2B-628C3C5807EA}"/>
              </a:ext>
            </a:extLst>
          </p:cNvPr>
          <p:cNvSpPr>
            <a:spLocks noGrp="1"/>
          </p:cNvSpPr>
          <p:nvPr>
            <p:ph type="body" sz="half" idx="2"/>
          </p:nvPr>
        </p:nvSpPr>
        <p:spPr>
          <a:xfrm>
            <a:off x="1524000" y="1071717"/>
            <a:ext cx="4080386" cy="5054447"/>
          </a:xfrm>
        </p:spPr>
        <p:txBody>
          <a:bodyPr>
            <a:normAutofit/>
          </a:bodyPr>
          <a:lstStyle/>
          <a:p>
            <a:r>
              <a:rPr lang="en-IN" dirty="0"/>
              <a:t>			Dionysus</a:t>
            </a:r>
          </a:p>
          <a:p>
            <a:endParaRPr lang="en-IN" sz="1600" dirty="0"/>
          </a:p>
        </p:txBody>
      </p:sp>
      <p:pic>
        <p:nvPicPr>
          <p:cNvPr id="5122" name="Picture 2" descr="Dionysus">
            <a:extLst>
              <a:ext uri="{FF2B5EF4-FFF2-40B4-BE49-F238E27FC236}">
                <a16:creationId xmlns:a16="http://schemas.microsoft.com/office/drawing/2014/main" id="{5C947A9C-CF73-7874-E0A6-E06FCA1C8F57}"/>
              </a:ext>
            </a:extLst>
          </p:cNvPr>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tretch>
            <a:fillRect/>
          </a:stretch>
        </p:blipFill>
        <p:spPr bwMode="auto">
          <a:xfrm>
            <a:off x="707923" y="1622323"/>
            <a:ext cx="4532671" cy="47096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6C0ED-DC47-DC60-97D5-72F402B28A55}"/>
              </a:ext>
            </a:extLst>
          </p:cNvPr>
          <p:cNvSpPr>
            <a:spLocks noGrp="1"/>
          </p:cNvSpPr>
          <p:nvPr>
            <p:ph type="title"/>
          </p:nvPr>
        </p:nvSpPr>
        <p:spPr>
          <a:xfrm>
            <a:off x="1981200" y="275304"/>
            <a:ext cx="8229600" cy="530942"/>
          </a:xfrm>
        </p:spPr>
        <p:txBody>
          <a:bodyPr>
            <a:noAutofit/>
          </a:bodyPr>
          <a:lstStyle/>
          <a:p>
            <a:r>
              <a:rPr lang="en-US" sz="2800" dirty="0"/>
              <a:t>Dionysus</a:t>
            </a:r>
            <a:endParaRPr lang="en-IN" sz="2800" dirty="0"/>
          </a:p>
        </p:txBody>
      </p:sp>
      <p:sp>
        <p:nvSpPr>
          <p:cNvPr id="3" name="Text Placeholder 2">
            <a:extLst>
              <a:ext uri="{FF2B5EF4-FFF2-40B4-BE49-F238E27FC236}">
                <a16:creationId xmlns:a16="http://schemas.microsoft.com/office/drawing/2014/main" id="{F288674D-A528-BF3B-D5E8-E16BF2E839C7}"/>
              </a:ext>
            </a:extLst>
          </p:cNvPr>
          <p:cNvSpPr>
            <a:spLocks noGrp="1"/>
          </p:cNvSpPr>
          <p:nvPr>
            <p:ph type="body" idx="1"/>
          </p:nvPr>
        </p:nvSpPr>
        <p:spPr>
          <a:xfrm>
            <a:off x="1981200" y="1032387"/>
            <a:ext cx="4040188" cy="599768"/>
          </a:xfrm>
        </p:spPr>
        <p:txBody>
          <a:bodyPr>
            <a:normAutofit fontScale="70000" lnSpcReduction="20000"/>
          </a:bodyPr>
          <a:lstStyle/>
          <a:p>
            <a:r>
              <a:rPr lang="en-US" dirty="0"/>
              <a:t>Ancient Theatre of Dionysus: Birthplace of Greek Tragedy on Acropolis</a:t>
            </a:r>
            <a:endParaRPr lang="en-IN" dirty="0"/>
          </a:p>
        </p:txBody>
      </p:sp>
      <p:sp>
        <p:nvSpPr>
          <p:cNvPr id="5" name="Text Placeholder 4">
            <a:extLst>
              <a:ext uri="{FF2B5EF4-FFF2-40B4-BE49-F238E27FC236}">
                <a16:creationId xmlns:a16="http://schemas.microsoft.com/office/drawing/2014/main" id="{A148D8B1-8B1C-6724-3AB3-64D4B9BA214E}"/>
              </a:ext>
            </a:extLst>
          </p:cNvPr>
          <p:cNvSpPr>
            <a:spLocks noGrp="1"/>
          </p:cNvSpPr>
          <p:nvPr>
            <p:ph type="body" sz="quarter" idx="3"/>
          </p:nvPr>
        </p:nvSpPr>
        <p:spPr>
          <a:xfrm>
            <a:off x="6169026" y="1032388"/>
            <a:ext cx="4041775" cy="599768"/>
          </a:xfrm>
        </p:spPr>
        <p:txBody>
          <a:bodyPr>
            <a:normAutofit fontScale="70000" lnSpcReduction="20000"/>
          </a:bodyPr>
          <a:lstStyle/>
          <a:p>
            <a:r>
              <a:rPr lang="en-US" dirty="0"/>
              <a:t>Ruined Theatre of Dionysus, Birthplace of Western Drama on Acropolis</a:t>
            </a:r>
            <a:endParaRPr lang="en-IN" dirty="0"/>
          </a:p>
        </p:txBody>
      </p:sp>
      <p:pic>
        <p:nvPicPr>
          <p:cNvPr id="6146" name="Picture 2" descr="Ancient Theatre of Dionysus: Birthplace of Greek Tragedy on Acropolis">
            <a:extLst>
              <a:ext uri="{FF2B5EF4-FFF2-40B4-BE49-F238E27FC236}">
                <a16:creationId xmlns:a16="http://schemas.microsoft.com/office/drawing/2014/main" id="{DC8E1ED1-8DFF-8D62-F891-3FBCAD7C753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759974" y="1956619"/>
            <a:ext cx="4261414" cy="42672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Ruined Theatre of Dionysus, Birthplace of Western Drama on Acropolis">
            <a:extLst>
              <a:ext uri="{FF2B5EF4-FFF2-40B4-BE49-F238E27FC236}">
                <a16:creationId xmlns:a16="http://schemas.microsoft.com/office/drawing/2014/main" id="{16C3B3C7-AD4F-9E89-B394-931B6F55C58D}"/>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169025" y="1956619"/>
            <a:ext cx="421384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0234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Rituals and Religious Practices</a:t>
            </a:r>
          </a:p>
        </p:txBody>
      </p:sp>
      <p:sp>
        <p:nvSpPr>
          <p:cNvPr id="3" name="Content Placeholder 2"/>
          <p:cNvSpPr>
            <a:spLocks noGrp="1"/>
          </p:cNvSpPr>
          <p:nvPr>
            <p:ph idx="1"/>
          </p:nvPr>
        </p:nvSpPr>
        <p:spPr/>
        <p:txBody>
          <a:bodyPr/>
          <a:lstStyle/>
          <a:p>
            <a:pPr algn="just"/>
            <a:r>
              <a:rPr dirty="0"/>
              <a:t>Sacrifices and offerings to gods</a:t>
            </a:r>
          </a:p>
          <a:p>
            <a:pPr algn="just"/>
            <a:r>
              <a:rPr dirty="0"/>
              <a:t>Household rituals for birth, marriage and death</a:t>
            </a:r>
          </a:p>
          <a:p>
            <a:pPr algn="just"/>
            <a:r>
              <a:rPr dirty="0"/>
              <a:t>Public ceremonies connected with civic life</a:t>
            </a:r>
          </a:p>
          <a:p>
            <a:pPr algn="just"/>
            <a:r>
              <a:rPr dirty="0"/>
              <a:t>Religious oaths taken by magistrates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9A506EE-5596-9F86-7B45-11E3F0104BF0}"/>
              </a:ext>
            </a:extLst>
          </p:cNvPr>
          <p:cNvSpPr>
            <a:spLocks noGrp="1"/>
          </p:cNvSpPr>
          <p:nvPr>
            <p:ph type="body" idx="4294967295"/>
          </p:nvPr>
        </p:nvSpPr>
        <p:spPr>
          <a:xfrm>
            <a:off x="2074606" y="570272"/>
            <a:ext cx="3489582" cy="432619"/>
          </a:xfrm>
        </p:spPr>
        <p:txBody>
          <a:bodyPr>
            <a:normAutofit fontScale="62500" lnSpcReduction="20000"/>
          </a:bodyPr>
          <a:lstStyle/>
          <a:p>
            <a:r>
              <a:rPr lang="en-IN" dirty="0"/>
              <a:t>Animal sacrifice - Wikipedia</a:t>
            </a:r>
          </a:p>
        </p:txBody>
      </p:sp>
      <p:sp>
        <p:nvSpPr>
          <p:cNvPr id="7" name="Text Placeholder 6">
            <a:extLst>
              <a:ext uri="{FF2B5EF4-FFF2-40B4-BE49-F238E27FC236}">
                <a16:creationId xmlns:a16="http://schemas.microsoft.com/office/drawing/2014/main" id="{8957F68D-A2A8-606E-FCD2-92E751F78DB8}"/>
              </a:ext>
            </a:extLst>
          </p:cNvPr>
          <p:cNvSpPr>
            <a:spLocks noGrp="1"/>
          </p:cNvSpPr>
          <p:nvPr>
            <p:ph type="body" sz="quarter" idx="4294967295"/>
          </p:nvPr>
        </p:nvSpPr>
        <p:spPr>
          <a:xfrm>
            <a:off x="6626226" y="491614"/>
            <a:ext cx="3677981" cy="806245"/>
          </a:xfrm>
        </p:spPr>
        <p:txBody>
          <a:bodyPr>
            <a:normAutofit fontScale="55000" lnSpcReduction="20000"/>
          </a:bodyPr>
          <a:lstStyle/>
          <a:p>
            <a:r>
              <a:rPr lang="en-US" dirty="0"/>
              <a:t>Cult and Festivals of Dionysus in Ancient Greece | by Selin Öztürk | Medium</a:t>
            </a:r>
            <a:endParaRPr lang="en-IN" dirty="0"/>
          </a:p>
        </p:txBody>
      </p:sp>
      <p:pic>
        <p:nvPicPr>
          <p:cNvPr id="7170" name="Picture 2" descr="Animal sacrifice - Wikipedia">
            <a:extLst>
              <a:ext uri="{FF2B5EF4-FFF2-40B4-BE49-F238E27FC236}">
                <a16:creationId xmlns:a16="http://schemas.microsoft.com/office/drawing/2014/main" id="{56F693A0-1D19-C049-5FBC-65AB42FB634F}"/>
              </a:ext>
            </a:extLst>
          </p:cNvPr>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bwMode="auto">
          <a:xfrm>
            <a:off x="1730477" y="1415846"/>
            <a:ext cx="3970338" cy="455315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lt and Festivals of Dionysus in Ancient Greece | by Selin Öztürk | Medium">
            <a:extLst>
              <a:ext uri="{FF2B5EF4-FFF2-40B4-BE49-F238E27FC236}">
                <a16:creationId xmlns:a16="http://schemas.microsoft.com/office/drawing/2014/main" id="{ED0B51BA-C18D-3E73-6335-38A202507588}"/>
              </a:ext>
            </a:extLst>
          </p:cNvPr>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bwMode="auto">
          <a:xfrm>
            <a:off x="6096001" y="1415846"/>
            <a:ext cx="4316362" cy="4553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527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Festivals and Games</a:t>
            </a:r>
          </a:p>
        </p:txBody>
      </p:sp>
      <p:sp>
        <p:nvSpPr>
          <p:cNvPr id="3" name="Content Placeholder 2"/>
          <p:cNvSpPr>
            <a:spLocks noGrp="1"/>
          </p:cNvSpPr>
          <p:nvPr>
            <p:ph idx="1"/>
          </p:nvPr>
        </p:nvSpPr>
        <p:spPr>
          <a:solidFill>
            <a:schemeClr val="accent6">
              <a:lumMod val="40000"/>
              <a:lumOff val="60000"/>
            </a:schemeClr>
          </a:solidFill>
          <a:ln>
            <a:solidFill>
              <a:schemeClr val="accent6">
                <a:lumMod val="40000"/>
                <a:lumOff val="60000"/>
              </a:schemeClr>
            </a:solidFill>
          </a:ln>
        </p:spPr>
        <p:txBody>
          <a:bodyPr/>
          <a:lstStyle/>
          <a:p>
            <a:r>
              <a:rPr dirty="0"/>
              <a:t>Great Dionysia – dramatic performances</a:t>
            </a:r>
          </a:p>
          <a:p>
            <a:r>
              <a:rPr dirty="0"/>
              <a:t>Panathenaea – festival of Athena</a:t>
            </a:r>
          </a:p>
          <a:p>
            <a:r>
              <a:rPr dirty="0"/>
              <a:t>Olympic Games at Olympia (from 776 BCE)</a:t>
            </a:r>
          </a:p>
          <a:p>
            <a:r>
              <a:rPr dirty="0"/>
              <a:t>Athletic contests with religious significance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4A42BF8-7E26-64CE-C745-C2D71A0EA25A}"/>
              </a:ext>
            </a:extLst>
          </p:cNvPr>
          <p:cNvSpPr>
            <a:spLocks noGrp="1"/>
          </p:cNvSpPr>
          <p:nvPr>
            <p:ph type="body" idx="4294967295"/>
          </p:nvPr>
        </p:nvSpPr>
        <p:spPr>
          <a:xfrm>
            <a:off x="1524000" y="738189"/>
            <a:ext cx="4040188" cy="756315"/>
          </a:xfrm>
        </p:spPr>
        <p:txBody>
          <a:bodyPr>
            <a:normAutofit fontScale="40000" lnSpcReduction="20000"/>
          </a:bodyPr>
          <a:lstStyle/>
          <a:p>
            <a:r>
              <a:rPr lang="en-US" dirty="0"/>
              <a:t>Ruins of the Olympic Stadium in the archeological site of Olympia, Greece, a major Panhellenic religious sanctuary of ancient Greece, where the ancient Olympic Games were held.</a:t>
            </a:r>
            <a:endParaRPr lang="en-IN" dirty="0"/>
          </a:p>
        </p:txBody>
      </p:sp>
      <p:sp>
        <p:nvSpPr>
          <p:cNvPr id="7" name="Text Placeholder 6">
            <a:extLst>
              <a:ext uri="{FF2B5EF4-FFF2-40B4-BE49-F238E27FC236}">
                <a16:creationId xmlns:a16="http://schemas.microsoft.com/office/drawing/2014/main" id="{5734C73B-F569-36F8-DF33-75CB42C55F5B}"/>
              </a:ext>
            </a:extLst>
          </p:cNvPr>
          <p:cNvSpPr>
            <a:spLocks noGrp="1"/>
          </p:cNvSpPr>
          <p:nvPr>
            <p:ph type="body" sz="quarter" idx="4294967295"/>
          </p:nvPr>
        </p:nvSpPr>
        <p:spPr>
          <a:xfrm>
            <a:off x="7083426" y="738189"/>
            <a:ext cx="3584575" cy="854075"/>
          </a:xfrm>
        </p:spPr>
        <p:txBody>
          <a:bodyPr>
            <a:normAutofit fontScale="62500" lnSpcReduction="20000"/>
          </a:bodyPr>
          <a:lstStyle/>
          <a:p>
            <a:r>
              <a:rPr lang="en-US" dirty="0"/>
              <a:t>Olympic Games, Pankration, Black-Figure Pottery - Album alb3813675</a:t>
            </a:r>
            <a:endParaRPr lang="en-IN" dirty="0"/>
          </a:p>
        </p:txBody>
      </p:sp>
      <p:pic>
        <p:nvPicPr>
          <p:cNvPr id="8194" name="Picture 2" descr="Ruins of the Olympic Stadium in the archeological site of Olympia, Greece, a major Panhellenic religious sanctuary of ancient Greece, where the ancient Olympic Games were held.">
            <a:extLst>
              <a:ext uri="{FF2B5EF4-FFF2-40B4-BE49-F238E27FC236}">
                <a16:creationId xmlns:a16="http://schemas.microsoft.com/office/drawing/2014/main" id="{0657A2D0-9394-639F-CB46-EBE7F986F8F6}"/>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tretch>
            <a:fillRect/>
          </a:stretch>
        </p:blipFill>
        <p:spPr bwMode="auto">
          <a:xfrm>
            <a:off x="1622323" y="1770064"/>
            <a:ext cx="4268890" cy="4630737"/>
          </a:xfrm>
          <a:prstGeom prst="rect">
            <a:avLst/>
          </a:prstGeom>
          <a:noFill/>
          <a:extLst>
            <a:ext uri="{909E8E84-426E-40DD-AFC4-6F175D3DCCD1}">
              <a14:hiddenFill xmlns:a14="http://schemas.microsoft.com/office/drawing/2010/main">
                <a:solidFill>
                  <a:srgbClr val="FFFFFF"/>
                </a:solidFill>
              </a14:hiddenFill>
            </a:ext>
          </a:extLst>
        </p:spPr>
      </p:pic>
      <p:pic>
        <p:nvPicPr>
          <p:cNvPr id="16" name="Content Placeholder 15">
            <a:extLst>
              <a:ext uri="{FF2B5EF4-FFF2-40B4-BE49-F238E27FC236}">
                <a16:creationId xmlns:a16="http://schemas.microsoft.com/office/drawing/2014/main" id="{D7068B6D-1BF0-0EF8-9A8F-1F0C650D4E55}"/>
              </a:ext>
            </a:extLst>
          </p:cNvPr>
          <p:cNvPicPr>
            <a:picLocks noGrp="1" noChangeAspect="1"/>
          </p:cNvPicPr>
          <p:nvPr>
            <p:ph sz="quarter" idx="4294967295"/>
          </p:nvPr>
        </p:nvPicPr>
        <p:blipFill>
          <a:blip r:embed="rId3"/>
          <a:stretch>
            <a:fillRect/>
          </a:stretch>
        </p:blipFill>
        <p:spPr>
          <a:xfrm>
            <a:off x="6715331" y="1770064"/>
            <a:ext cx="3588877" cy="4630737"/>
          </a:xfrm>
          <a:prstGeom prst="rect">
            <a:avLst/>
          </a:prstGeom>
        </p:spPr>
      </p:pic>
      <p:sp>
        <p:nvSpPr>
          <p:cNvPr id="9" name="AutoShape 6" descr="Olympic Games, Pankration, Black-Figure Pottery - Album alb3813675">
            <a:extLst>
              <a:ext uri="{FF2B5EF4-FFF2-40B4-BE49-F238E27FC236}">
                <a16:creationId xmlns:a16="http://schemas.microsoft.com/office/drawing/2014/main" id="{3D5BF83F-AE42-A484-14BA-AD63013F394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1584846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Temples and Sanctuaries</a:t>
            </a:r>
          </a:p>
        </p:txBody>
      </p:sp>
      <p:sp>
        <p:nvSpPr>
          <p:cNvPr id="3" name="Content Placeholder 2"/>
          <p:cNvSpPr>
            <a:spLocks noGrp="1"/>
          </p:cNvSpPr>
          <p:nvPr>
            <p:ph idx="1"/>
          </p:nvPr>
        </p:nvSpPr>
        <p:spPr/>
        <p:txBody>
          <a:bodyPr/>
          <a:lstStyle/>
          <a:p>
            <a:r>
              <a:rPr dirty="0"/>
              <a:t>Temples built to house statues of gods</a:t>
            </a:r>
          </a:p>
          <a:p>
            <a:r>
              <a:rPr dirty="0"/>
              <a:t>Rituals performed in sacred areas (temenos)</a:t>
            </a:r>
          </a:p>
          <a:p>
            <a:r>
              <a:rPr dirty="0"/>
              <a:t>Important </a:t>
            </a:r>
            <a:r>
              <a:rPr dirty="0" err="1"/>
              <a:t>centres</a:t>
            </a:r>
            <a:r>
              <a:rPr dirty="0"/>
              <a:t>: Delphi, Delos, Olympia, Athens</a:t>
            </a:r>
          </a:p>
          <a:p>
            <a:r>
              <a:rPr dirty="0"/>
              <a:t>Parthenon built during the time of Pericles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BE6BDB-1182-CC62-B83E-8C003E577229}"/>
              </a:ext>
            </a:extLst>
          </p:cNvPr>
          <p:cNvSpPr>
            <a:spLocks noGrp="1"/>
          </p:cNvSpPr>
          <p:nvPr>
            <p:ph type="title"/>
          </p:nvPr>
        </p:nvSpPr>
        <p:spPr>
          <a:xfrm>
            <a:off x="1981200" y="570271"/>
            <a:ext cx="8229600" cy="117987"/>
          </a:xfrm>
        </p:spPr>
        <p:txBody>
          <a:bodyPr>
            <a:noAutofit/>
          </a:bodyPr>
          <a:lstStyle/>
          <a:p>
            <a:r>
              <a:rPr lang="en-US" sz="2800" dirty="0"/>
              <a:t>Temples</a:t>
            </a:r>
            <a:endParaRPr lang="en-IN" sz="2800" dirty="0"/>
          </a:p>
        </p:txBody>
      </p:sp>
      <p:sp>
        <p:nvSpPr>
          <p:cNvPr id="5" name="Text Placeholder 4">
            <a:extLst>
              <a:ext uri="{FF2B5EF4-FFF2-40B4-BE49-F238E27FC236}">
                <a16:creationId xmlns:a16="http://schemas.microsoft.com/office/drawing/2014/main" id="{8579E584-A01A-0DBD-2A4B-AB2B284007C6}"/>
              </a:ext>
            </a:extLst>
          </p:cNvPr>
          <p:cNvSpPr>
            <a:spLocks noGrp="1"/>
          </p:cNvSpPr>
          <p:nvPr>
            <p:ph type="body" idx="1"/>
          </p:nvPr>
        </p:nvSpPr>
        <p:spPr>
          <a:xfrm>
            <a:off x="1981200" y="1179871"/>
            <a:ext cx="4040188" cy="995004"/>
          </a:xfrm>
        </p:spPr>
        <p:txBody>
          <a:bodyPr>
            <a:normAutofit lnSpcReduction="10000"/>
          </a:bodyPr>
          <a:lstStyle/>
          <a:p>
            <a:r>
              <a:rPr lang="en-US" dirty="0"/>
              <a:t>Athens - Parthenon on the Acropolis at sunrise in Greece</a:t>
            </a:r>
            <a:endParaRPr lang="en-IN" dirty="0"/>
          </a:p>
        </p:txBody>
      </p:sp>
      <p:sp>
        <p:nvSpPr>
          <p:cNvPr id="7" name="Text Placeholder 6">
            <a:extLst>
              <a:ext uri="{FF2B5EF4-FFF2-40B4-BE49-F238E27FC236}">
                <a16:creationId xmlns:a16="http://schemas.microsoft.com/office/drawing/2014/main" id="{FD4D361A-51E9-040C-E12F-149DA738E203}"/>
              </a:ext>
            </a:extLst>
          </p:cNvPr>
          <p:cNvSpPr>
            <a:spLocks noGrp="1"/>
          </p:cNvSpPr>
          <p:nvPr>
            <p:ph type="body" sz="quarter" idx="3"/>
          </p:nvPr>
        </p:nvSpPr>
        <p:spPr>
          <a:xfrm>
            <a:off x="6169026" y="1406013"/>
            <a:ext cx="4041775" cy="768862"/>
          </a:xfrm>
        </p:spPr>
        <p:txBody>
          <a:bodyPr>
            <a:normAutofit lnSpcReduction="10000"/>
          </a:bodyPr>
          <a:lstStyle/>
          <a:p>
            <a:r>
              <a:rPr lang="en-IN" dirty="0"/>
              <a:t>Apollo Temple in Delphi, Greece</a:t>
            </a:r>
          </a:p>
        </p:txBody>
      </p:sp>
      <p:pic>
        <p:nvPicPr>
          <p:cNvPr id="9218" name="Picture 2" descr="Athens - Parthenon on the Acropolis at sunrise in Greece">
            <a:extLst>
              <a:ext uri="{FF2B5EF4-FFF2-40B4-BE49-F238E27FC236}">
                <a16:creationId xmlns:a16="http://schemas.microsoft.com/office/drawing/2014/main" id="{92DFFAD7-E494-EE03-763D-70634AD6FC1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981200" y="2310582"/>
            <a:ext cx="4040188" cy="3628103"/>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Apollo Temple in Delphi, Greece">
            <a:extLst>
              <a:ext uri="{FF2B5EF4-FFF2-40B4-BE49-F238E27FC236}">
                <a16:creationId xmlns:a16="http://schemas.microsoft.com/office/drawing/2014/main" id="{54533A7C-B977-2741-0ABB-24EBCEB2FAF9}"/>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169026" y="2310582"/>
            <a:ext cx="4041775" cy="3628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218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Oracles and Mysticism</a:t>
            </a:r>
          </a:p>
        </p:txBody>
      </p:sp>
      <p:sp>
        <p:nvSpPr>
          <p:cNvPr id="3" name="Content Placeholder 2"/>
          <p:cNvSpPr>
            <a:spLocks noGrp="1"/>
          </p:cNvSpPr>
          <p:nvPr>
            <p:ph idx="1"/>
          </p:nvPr>
        </p:nvSpPr>
        <p:spPr/>
        <p:txBody>
          <a:bodyPr/>
          <a:lstStyle/>
          <a:p>
            <a:r>
              <a:rPr dirty="0"/>
              <a:t>Oracle of Delphi – divine guidance</a:t>
            </a:r>
          </a:p>
          <a:p>
            <a:r>
              <a:rPr dirty="0"/>
              <a:t>Eleusinian Mysteries – hope of life after death</a:t>
            </a:r>
          </a:p>
          <a:p>
            <a:r>
              <a:rPr dirty="0"/>
              <a:t>Orphism – ascetic practices</a:t>
            </a:r>
          </a:p>
          <a:p>
            <a:r>
              <a:rPr dirty="0"/>
              <a:t>Pythagoreanism – philosophical religious movement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4FC56D-1424-4EF4-9444-9691F8D60C8C}"/>
              </a:ext>
            </a:extLst>
          </p:cNvPr>
          <p:cNvSpPr>
            <a:spLocks noGrp="1"/>
          </p:cNvSpPr>
          <p:nvPr>
            <p:ph type="title"/>
          </p:nvPr>
        </p:nvSpPr>
        <p:spPr>
          <a:xfrm>
            <a:off x="1981200" y="274639"/>
            <a:ext cx="8229600" cy="541439"/>
          </a:xfrm>
        </p:spPr>
        <p:txBody>
          <a:bodyPr>
            <a:normAutofit/>
          </a:bodyPr>
          <a:lstStyle/>
          <a:p>
            <a:r>
              <a:rPr lang="en-IN" sz="2000" dirty="0"/>
              <a:t>Oracles and Mysticism</a:t>
            </a:r>
          </a:p>
        </p:txBody>
      </p:sp>
      <p:sp>
        <p:nvSpPr>
          <p:cNvPr id="5" name="Text Placeholder 4">
            <a:extLst>
              <a:ext uri="{FF2B5EF4-FFF2-40B4-BE49-F238E27FC236}">
                <a16:creationId xmlns:a16="http://schemas.microsoft.com/office/drawing/2014/main" id="{1093BE26-668D-D2FA-D9E0-ED28515DA26A}"/>
              </a:ext>
            </a:extLst>
          </p:cNvPr>
          <p:cNvSpPr>
            <a:spLocks noGrp="1"/>
          </p:cNvSpPr>
          <p:nvPr>
            <p:ph type="body" idx="1"/>
          </p:nvPr>
        </p:nvSpPr>
        <p:spPr>
          <a:xfrm>
            <a:off x="1981200" y="1199536"/>
            <a:ext cx="4040188" cy="381297"/>
          </a:xfrm>
        </p:spPr>
        <p:txBody>
          <a:bodyPr>
            <a:normAutofit fontScale="92500" lnSpcReduction="20000"/>
          </a:bodyPr>
          <a:lstStyle/>
          <a:p>
            <a:r>
              <a:rPr lang="en-IN" dirty="0"/>
              <a:t>        The Priestess of Delphi</a:t>
            </a:r>
          </a:p>
        </p:txBody>
      </p:sp>
      <p:sp>
        <p:nvSpPr>
          <p:cNvPr id="7" name="Text Placeholder 6">
            <a:extLst>
              <a:ext uri="{FF2B5EF4-FFF2-40B4-BE49-F238E27FC236}">
                <a16:creationId xmlns:a16="http://schemas.microsoft.com/office/drawing/2014/main" id="{E3D22C1D-6040-F4FA-03E3-252BA8B9DCDC}"/>
              </a:ext>
            </a:extLst>
          </p:cNvPr>
          <p:cNvSpPr>
            <a:spLocks noGrp="1"/>
          </p:cNvSpPr>
          <p:nvPr>
            <p:ph type="body" sz="quarter" idx="3"/>
          </p:nvPr>
        </p:nvSpPr>
        <p:spPr>
          <a:xfrm>
            <a:off x="6169026" y="1199536"/>
            <a:ext cx="4041775" cy="381297"/>
          </a:xfrm>
        </p:spPr>
        <p:txBody>
          <a:bodyPr>
            <a:normAutofit fontScale="92500" lnSpcReduction="20000"/>
          </a:bodyPr>
          <a:lstStyle/>
          <a:p>
            <a:r>
              <a:rPr lang="en-US" dirty="0" err="1"/>
              <a:t>Eleusenian</a:t>
            </a:r>
            <a:r>
              <a:rPr lang="en-US" dirty="0"/>
              <a:t> Relief</a:t>
            </a:r>
            <a:endParaRPr lang="en-IN" dirty="0"/>
          </a:p>
        </p:txBody>
      </p:sp>
      <p:pic>
        <p:nvPicPr>
          <p:cNvPr id="10244" name="Picture 4" descr="The Priestess of Delphi">
            <a:extLst>
              <a:ext uri="{FF2B5EF4-FFF2-40B4-BE49-F238E27FC236}">
                <a16:creationId xmlns:a16="http://schemas.microsoft.com/office/drawing/2014/main" id="{5B77A790-1D47-DF6F-A78E-F9748FD6739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2231924" y="1809135"/>
            <a:ext cx="3490450" cy="4317028"/>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Eleusenian Relief">
            <a:extLst>
              <a:ext uri="{FF2B5EF4-FFF2-40B4-BE49-F238E27FC236}">
                <a16:creationId xmlns:a16="http://schemas.microsoft.com/office/drawing/2014/main" id="{1A204269-1C77-CA11-9C34-D777FFCE3675}"/>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169026" y="1809136"/>
            <a:ext cx="4041775" cy="4208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36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190F2-AA67-8B45-C840-CA2788CA99A0}"/>
              </a:ext>
            </a:extLst>
          </p:cNvPr>
          <p:cNvSpPr>
            <a:spLocks noGrp="1"/>
          </p:cNvSpPr>
          <p:nvPr>
            <p:ph type="title"/>
          </p:nvPr>
        </p:nvSpPr>
        <p:spPr>
          <a:xfrm>
            <a:off x="1981200" y="560439"/>
            <a:ext cx="8229600" cy="442451"/>
          </a:xfrm>
        </p:spPr>
        <p:txBody>
          <a:bodyPr>
            <a:normAutofit fontScale="90000"/>
          </a:bodyPr>
          <a:lstStyle/>
          <a:p>
            <a:r>
              <a:rPr lang="en-US" b="1" dirty="0"/>
              <a:t>Decline and Transformation</a:t>
            </a:r>
            <a:br>
              <a:rPr lang="en-US" b="1" dirty="0"/>
            </a:br>
            <a:endParaRPr lang="en-IN" dirty="0"/>
          </a:p>
        </p:txBody>
      </p:sp>
      <p:sp>
        <p:nvSpPr>
          <p:cNvPr id="3" name="Content Placeholder 2">
            <a:extLst>
              <a:ext uri="{FF2B5EF4-FFF2-40B4-BE49-F238E27FC236}">
                <a16:creationId xmlns:a16="http://schemas.microsoft.com/office/drawing/2014/main" id="{D64477EF-B8C6-A4EC-AA8F-3F4BF094AC25}"/>
              </a:ext>
            </a:extLst>
          </p:cNvPr>
          <p:cNvSpPr>
            <a:spLocks noGrp="1"/>
          </p:cNvSpPr>
          <p:nvPr>
            <p:ph idx="1"/>
          </p:nvPr>
        </p:nvSpPr>
        <p:spPr>
          <a:xfrm>
            <a:off x="1981200" y="1002890"/>
            <a:ext cx="8229600" cy="5123274"/>
          </a:xfrm>
        </p:spPr>
        <p:txBody>
          <a:bodyPr>
            <a:normAutofit fontScale="92500" lnSpcReduction="10000"/>
          </a:bodyPr>
          <a:lstStyle/>
          <a:p>
            <a:pPr algn="just"/>
            <a:r>
              <a:rPr lang="en-US" b="1" dirty="0"/>
              <a:t>Intellectual Challenge</a:t>
            </a:r>
          </a:p>
          <a:p>
            <a:pPr algn="just"/>
            <a:r>
              <a:rPr lang="en-US" dirty="0"/>
              <a:t>After Peloponnesian War (late 5th century BCE), Sophists questioned conventional religious beliefs</a:t>
            </a:r>
          </a:p>
          <a:p>
            <a:pPr algn="just"/>
            <a:r>
              <a:rPr lang="en-US" b="1" dirty="0"/>
              <a:t>Foreign Cults</a:t>
            </a:r>
          </a:p>
          <a:p>
            <a:pPr algn="just"/>
            <a:r>
              <a:rPr lang="en-US" dirty="0"/>
              <a:t>Spread of cults from Anatolia and Thrace. Worship of Thracian goddess Bendis became popular in Athens</a:t>
            </a:r>
          </a:p>
          <a:p>
            <a:pPr algn="just"/>
            <a:r>
              <a:rPr lang="en-US" b="1" dirty="0"/>
              <a:t>Inclusive Appeal</a:t>
            </a:r>
          </a:p>
          <a:p>
            <a:pPr algn="just"/>
            <a:r>
              <a:rPr lang="en-US" dirty="0"/>
              <a:t>Foreign religions open to women, foreigners, and slaves. Promised personal salvation unlike civic religion</a:t>
            </a:r>
          </a:p>
          <a:p>
            <a:endParaRPr lang="en-IN" dirty="0"/>
          </a:p>
        </p:txBody>
      </p:sp>
    </p:spTree>
    <p:extLst>
      <p:ext uri="{BB962C8B-B14F-4D97-AF65-F5344CB8AC3E}">
        <p14:creationId xmlns:p14="http://schemas.microsoft.com/office/powerpoint/2010/main" val="2370465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Conclusion</a:t>
            </a:r>
          </a:p>
        </p:txBody>
      </p:sp>
      <p:sp>
        <p:nvSpPr>
          <p:cNvPr id="3" name="Content Placeholder 2"/>
          <p:cNvSpPr>
            <a:spLocks noGrp="1"/>
          </p:cNvSpPr>
          <p:nvPr>
            <p:ph idx="1"/>
          </p:nvPr>
        </p:nvSpPr>
        <p:spPr>
          <a:xfrm>
            <a:off x="1981200" y="1600201"/>
            <a:ext cx="8229600" cy="3709219"/>
          </a:xfrm>
        </p:spPr>
        <p:txBody>
          <a:bodyPr>
            <a:normAutofit/>
          </a:bodyPr>
          <a:lstStyle/>
          <a:p>
            <a:r>
              <a:rPr dirty="0"/>
              <a:t>Greek religion shaped social and cultural life</a:t>
            </a:r>
          </a:p>
          <a:p>
            <a:pPr algn="just"/>
            <a:r>
              <a:rPr dirty="0"/>
              <a:t>Created unity among city‑states</a:t>
            </a:r>
          </a:p>
          <a:p>
            <a:r>
              <a:rPr dirty="0"/>
              <a:t>Influenced philosophy, art, literature and Western culture</a:t>
            </a:r>
            <a:endParaRPr lang="en-US" dirty="0"/>
          </a:p>
          <a:p>
            <a:endParaRPr lang="en-US" dirty="0"/>
          </a:p>
          <a:p>
            <a:endParaRPr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136</TotalTime>
  <Words>654</Words>
  <Application>Microsoft Office PowerPoint</Application>
  <PresentationFormat>Widescreen</PresentationFormat>
  <Paragraphs>105</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  Greek Religion</vt:lpstr>
      <vt:lpstr> </vt:lpstr>
      <vt:lpstr>Phases</vt:lpstr>
      <vt:lpstr>Sources of Greek Religion</vt:lpstr>
      <vt:lpstr>Unity in Greek Religion</vt:lpstr>
      <vt:lpstr>Homer</vt:lpstr>
      <vt:lpstr>Homeric Tradition</vt:lpstr>
      <vt:lpstr>  Greek religion was polytheistic, with twelve major deities residing on Mount Olympus. Zeus, ruler of the divine world, was protector of law and order. Gods possessed human-like qualities but were immortal. </vt:lpstr>
      <vt:lpstr>PowerPoint Presentation</vt:lpstr>
      <vt:lpstr> </vt:lpstr>
      <vt:lpstr>Dionysus</vt:lpstr>
      <vt:lpstr>Rituals and Religious Practices</vt:lpstr>
      <vt:lpstr>PowerPoint Presentation</vt:lpstr>
      <vt:lpstr>Festivals and Games</vt:lpstr>
      <vt:lpstr>PowerPoint Presentation</vt:lpstr>
      <vt:lpstr>Temples and Sanctuaries</vt:lpstr>
      <vt:lpstr>Temples</vt:lpstr>
      <vt:lpstr>Oracles and Mysticism</vt:lpstr>
      <vt:lpstr>Oracles and Mysticism</vt:lpstr>
      <vt:lpstr>Decline and Transformation </vt:lpstr>
      <vt:lpstr>Conclusion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MY PC</dc:creator>
  <cp:keywords/>
  <dc:description>generated using python-pptx</dc:description>
  <cp:lastModifiedBy>Binoy Nath</cp:lastModifiedBy>
  <cp:revision>3</cp:revision>
  <dcterms:created xsi:type="dcterms:W3CDTF">2013-01-27T09:14:16Z</dcterms:created>
  <dcterms:modified xsi:type="dcterms:W3CDTF">2026-03-08T17:28:10Z</dcterms:modified>
  <cp:category/>
</cp:coreProperties>
</file>