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84902" y="274638"/>
            <a:ext cx="7344697" cy="4523504"/>
          </a:xfrm>
        </p:spPr>
        <p:txBody>
          <a:bodyPr>
            <a:noAutofit/>
          </a:bodyPr>
          <a:lstStyle/>
          <a:p>
            <a:r>
              <a:rPr sz="3200" dirty="0"/>
              <a:t>Greek Art and Architecture – Archaic and Classical Periods</a:t>
            </a:r>
          </a:p>
        </p:txBody>
      </p:sp>
      <p:pic>
        <p:nvPicPr>
          <p:cNvPr id="4" name="Picture 3" descr="img_parthen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354" y="3259395"/>
            <a:ext cx="3497826" cy="2113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1439"/>
          </a:xfrm>
        </p:spPr>
        <p:txBody>
          <a:bodyPr>
            <a:normAutofit/>
          </a:bodyPr>
          <a:lstStyle/>
          <a:p>
            <a:r>
              <a:rPr sz="2800" dirty="0"/>
              <a:t>Introduction to Ancient Greece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7587" y="678426"/>
            <a:ext cx="7737988" cy="1553497"/>
          </a:xfrm>
        </p:spPr>
        <p:txBody>
          <a:bodyPr>
            <a:normAutofit fontScale="47500" lnSpcReduction="20000"/>
          </a:bodyPr>
          <a:lstStyle/>
          <a:p>
            <a:pPr algn="just"/>
            <a:endParaRPr dirty="0"/>
          </a:p>
          <a:p>
            <a:pPr algn="just">
              <a:defRPr sz="2000"/>
            </a:pPr>
            <a:r>
              <a:rPr sz="4900" dirty="0"/>
              <a:t>Independent poleis with shared culture.</a:t>
            </a:r>
          </a:p>
          <a:p>
            <a:pPr algn="just">
              <a:defRPr sz="2000"/>
            </a:pPr>
            <a:r>
              <a:rPr sz="4900" dirty="0"/>
              <a:t>Classical efflorescence: prosperity and innovation.</a:t>
            </a:r>
          </a:p>
          <a:p>
            <a:pPr algn="just">
              <a:defRPr sz="2000"/>
            </a:pPr>
            <a:r>
              <a:rPr sz="4900" dirty="0"/>
              <a:t>Focus on Archaic and Classical periods.</a:t>
            </a:r>
          </a:p>
        </p:txBody>
      </p:sp>
      <p:pic>
        <p:nvPicPr>
          <p:cNvPr id="1026" name="Picture 2" descr="Map of Archaic Greece - World History Encyclopedia">
            <a:extLst>
              <a:ext uri="{FF2B5EF4-FFF2-40B4-BE49-F238E27FC236}">
                <a16:creationId xmlns:a16="http://schemas.microsoft.com/office/drawing/2014/main" id="{A2844C39-DFE7-9AB5-7A7B-6BF66B1EE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36" y="2140974"/>
            <a:ext cx="7875640" cy="444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7581"/>
          </a:xfrm>
        </p:spPr>
        <p:txBody>
          <a:bodyPr>
            <a:normAutofit/>
          </a:bodyPr>
          <a:lstStyle/>
          <a:p>
            <a:r>
              <a:rPr sz="2800" dirty="0"/>
              <a:t>Pottery &amp; Vase Painting –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975" y="1042219"/>
            <a:ext cx="8780206" cy="5584723"/>
          </a:xfrm>
        </p:spPr>
        <p:txBody>
          <a:bodyPr/>
          <a:lstStyle/>
          <a:p>
            <a:pPr marL="0" indent="0">
              <a:buNone/>
            </a:pPr>
            <a:endParaRPr dirty="0"/>
          </a:p>
          <a:p>
            <a:pPr>
              <a:defRPr sz="2000"/>
            </a:pPr>
            <a:r>
              <a:rPr sz="2000" dirty="0"/>
              <a:t>Key evidence of mythology and daily life.</a:t>
            </a:r>
          </a:p>
          <a:p>
            <a:pPr>
              <a:defRPr sz="2000"/>
            </a:pPr>
            <a:r>
              <a:rPr sz="2000" dirty="0"/>
              <a:t>Shift: Black‑figure → Red‑figure innovation</a:t>
            </a:r>
            <a:r>
              <a:rPr dirty="0"/>
              <a:t>.</a:t>
            </a: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 lvl="8" algn="just">
              <a:defRPr sz="2000"/>
            </a:pPr>
            <a:endParaRPr lang="en-US" sz="1400" dirty="0"/>
          </a:p>
          <a:p>
            <a:pPr lvl="8" algn="just">
              <a:defRPr sz="2000"/>
            </a:pPr>
            <a:r>
              <a:rPr lang="en-US" sz="1400" dirty="0"/>
              <a:t>Black figure amphora by </a:t>
            </a:r>
            <a:r>
              <a:rPr lang="en-US" sz="1400" dirty="0" err="1"/>
              <a:t>Axekias</a:t>
            </a:r>
            <a:r>
              <a:rPr lang="en-US" sz="1400" dirty="0"/>
              <a:t>, Achilles and Ajax engaged in game(540-530BCE)</a:t>
            </a:r>
            <a:endParaRPr sz="1400" dirty="0"/>
          </a:p>
        </p:txBody>
      </p:sp>
      <p:pic>
        <p:nvPicPr>
          <p:cNvPr id="4" name="Picture 3" descr="img_blackfig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4771" y="1462644"/>
            <a:ext cx="1047135" cy="856441"/>
          </a:xfrm>
          <a:prstGeom prst="rect">
            <a:avLst/>
          </a:prstGeom>
        </p:spPr>
      </p:pic>
      <p:pic>
        <p:nvPicPr>
          <p:cNvPr id="2050" name="Picture 2" descr="Ancient Greek heroes at play - An Attic black-figure amphora by Exekias -  Ancient World Magazine">
            <a:extLst>
              <a:ext uri="{FF2B5EF4-FFF2-40B4-BE49-F238E27FC236}">
                <a16:creationId xmlns:a16="http://schemas.microsoft.com/office/drawing/2014/main" id="{0CC9313C-C6DB-AD8E-4642-8BC27D5EC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078" y="1600200"/>
            <a:ext cx="3401962" cy="2309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sz="2800" dirty="0"/>
              <a:t>Corinthian Black‑Figure 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01665" cy="5653548"/>
          </a:xfrm>
        </p:spPr>
        <p:txBody>
          <a:bodyPr/>
          <a:lstStyle/>
          <a:p>
            <a:pPr algn="just"/>
            <a:endParaRPr dirty="0"/>
          </a:p>
          <a:p>
            <a:pPr>
              <a:defRPr sz="2000"/>
            </a:pPr>
            <a:r>
              <a:rPr sz="2400" dirty="0"/>
              <a:t>Corinth dominated early trade.</a:t>
            </a:r>
          </a:p>
          <a:p>
            <a:pPr>
              <a:defRPr sz="2000"/>
            </a:pPr>
            <a:r>
              <a:rPr sz="2400" dirty="0"/>
              <a:t>Black silhouettes with incised detail.</a:t>
            </a:r>
          </a:p>
          <a:p>
            <a:pPr>
              <a:defRPr sz="2000"/>
            </a:pPr>
            <a:r>
              <a:rPr sz="2400" dirty="0"/>
              <a:t>Mythology, athletics and symposia themes</a:t>
            </a:r>
            <a:r>
              <a:rPr dirty="0"/>
              <a:t>.</a:t>
            </a:r>
          </a:p>
        </p:txBody>
      </p:sp>
      <p:pic>
        <p:nvPicPr>
          <p:cNvPr id="3074" name="Picture 2" descr="Ancient Greek heroes at play - An Attic black-figure amphora by Exekias -  Ancient World Magazine">
            <a:extLst>
              <a:ext uri="{FF2B5EF4-FFF2-40B4-BE49-F238E27FC236}">
                <a16:creationId xmlns:a16="http://schemas.microsoft.com/office/drawing/2014/main" id="{82805432-A998-AD00-2D86-7072FCB0A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74" y="2889762"/>
            <a:ext cx="6941574" cy="367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0433"/>
          </a:xfrm>
        </p:spPr>
        <p:txBody>
          <a:bodyPr>
            <a:normAutofit/>
          </a:bodyPr>
          <a:lstStyle/>
          <a:p>
            <a:r>
              <a:rPr sz="3200" dirty="0"/>
              <a:t>Athenian Red‑Figure 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3394"/>
            <a:ext cx="8229600" cy="5152769"/>
          </a:xfrm>
        </p:spPr>
        <p:txBody>
          <a:bodyPr/>
          <a:lstStyle/>
          <a:p>
            <a:pPr>
              <a:defRPr sz="2000"/>
            </a:pPr>
            <a:r>
              <a:rPr dirty="0"/>
              <a:t>c</a:t>
            </a:r>
            <a:r>
              <a:rPr sz="2400" dirty="0"/>
              <a:t>.530 BCE innovation.</a:t>
            </a:r>
          </a:p>
          <a:p>
            <a:pPr>
              <a:defRPr sz="2000"/>
            </a:pPr>
            <a:r>
              <a:rPr sz="2400" dirty="0"/>
              <a:t>Painted detail allowed realism and emotion.</a:t>
            </a:r>
          </a:p>
          <a:p>
            <a:pPr>
              <a:defRPr sz="2000"/>
            </a:pPr>
            <a:r>
              <a:rPr sz="2400" dirty="0"/>
              <a:t>Expanded subjects including theatre</a:t>
            </a:r>
            <a:r>
              <a:rPr dirty="0"/>
              <a:t>.</a:t>
            </a:r>
          </a:p>
        </p:txBody>
      </p:sp>
      <p:pic>
        <p:nvPicPr>
          <p:cNvPr id="4098" name="Picture 2" descr="Kylix with Symposium Scene - World History Encyclopedia">
            <a:extLst>
              <a:ext uri="{FF2B5EF4-FFF2-40B4-BE49-F238E27FC236}">
                <a16:creationId xmlns:a16="http://schemas.microsoft.com/office/drawing/2014/main" id="{D970E8BD-2CC0-2533-0307-7BCE734FF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240" y="2986752"/>
            <a:ext cx="7059560" cy="340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/>
              <a:t>Classical Vase Painting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7858"/>
            <a:ext cx="8229600" cy="4828305"/>
          </a:xfrm>
        </p:spPr>
        <p:txBody>
          <a:bodyPr/>
          <a:lstStyle/>
          <a:p>
            <a:endParaRPr dirty="0"/>
          </a:p>
          <a:p>
            <a:pPr>
              <a:defRPr sz="2000"/>
            </a:pPr>
            <a:r>
              <a:rPr dirty="0"/>
              <a:t>Peak narrative drama and expression.</a:t>
            </a:r>
          </a:p>
          <a:p>
            <a:pPr>
              <a:defRPr sz="2000"/>
            </a:pPr>
            <a:r>
              <a:rPr dirty="0"/>
              <a:t>Inspired by theatre culture.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/>
              <a:t>Greek Sculpture –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9536"/>
            <a:ext cx="8229600" cy="4926628"/>
          </a:xfrm>
        </p:spPr>
        <p:txBody>
          <a:bodyPr/>
          <a:lstStyle/>
          <a:p>
            <a:endParaRPr dirty="0"/>
          </a:p>
          <a:p>
            <a:pPr>
              <a:defRPr sz="2000"/>
            </a:pPr>
            <a:r>
              <a:rPr sz="2800" dirty="0"/>
              <a:t>Human ideal beauty and proportion.</a:t>
            </a:r>
          </a:p>
          <a:p>
            <a:pPr>
              <a:defRPr sz="2000"/>
            </a:pPr>
            <a:r>
              <a:rPr sz="2800" dirty="0"/>
              <a:t>Archaic rigidity → Classical naturalism.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2110"/>
          </a:xfrm>
        </p:spPr>
        <p:txBody>
          <a:bodyPr>
            <a:normAutofit/>
          </a:bodyPr>
          <a:lstStyle/>
          <a:p>
            <a:r>
              <a:rPr sz="2400" dirty="0"/>
              <a:t>Archaic Sculpture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3730"/>
            <a:ext cx="8229600" cy="5172434"/>
          </a:xfrm>
        </p:spPr>
        <p:txBody>
          <a:bodyPr/>
          <a:lstStyle/>
          <a:p>
            <a:endParaRPr dirty="0"/>
          </a:p>
          <a:p>
            <a:pPr>
              <a:defRPr sz="2000"/>
            </a:pPr>
            <a:r>
              <a:rPr dirty="0"/>
              <a:t>Kouros and Kore forms.</a:t>
            </a:r>
          </a:p>
          <a:p>
            <a:pPr>
              <a:defRPr sz="2000"/>
            </a:pPr>
            <a:r>
              <a:rPr dirty="0"/>
              <a:t>Egyptian influence and Archaic smile.</a:t>
            </a:r>
          </a:p>
        </p:txBody>
      </p:sp>
      <p:pic>
        <p:nvPicPr>
          <p:cNvPr id="5122" name="Picture 2" descr="Marble statue of a kouros (New York Kouros) (article) | Khan Academy">
            <a:extLst>
              <a:ext uri="{FF2B5EF4-FFF2-40B4-BE49-F238E27FC236}">
                <a16:creationId xmlns:a16="http://schemas.microsoft.com/office/drawing/2014/main" id="{B3878C89-999C-960F-1059-707C2F86F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64" y="2567991"/>
            <a:ext cx="3942275" cy="328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eplos Kore (article) | Daedalic and Archaic | Khan Academy">
            <a:extLst>
              <a:ext uri="{FF2B5EF4-FFF2-40B4-BE49-F238E27FC236}">
                <a16:creationId xmlns:a16="http://schemas.microsoft.com/office/drawing/2014/main" id="{97848CEE-7E6F-4246-7A57-3F79B1213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136" y="2567992"/>
            <a:ext cx="3628103" cy="328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/>
              <a:t>Classical Sculpture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908755"/>
          </a:xfrm>
        </p:spPr>
        <p:txBody>
          <a:bodyPr/>
          <a:lstStyle/>
          <a:p>
            <a:endParaRPr dirty="0"/>
          </a:p>
          <a:p>
            <a:pPr>
              <a:defRPr sz="2000"/>
            </a:pPr>
            <a:r>
              <a:rPr dirty="0"/>
              <a:t>Contrapposto stance.</a:t>
            </a:r>
          </a:p>
          <a:p>
            <a:pPr>
              <a:defRPr sz="2000"/>
            </a:pPr>
            <a:r>
              <a:rPr dirty="0"/>
              <a:t>Myron’s Discobolus captured motion.</a:t>
            </a:r>
          </a:p>
        </p:txBody>
      </p:sp>
      <p:pic>
        <p:nvPicPr>
          <p:cNvPr id="6146" name="Picture 2" descr="Musée du Louvre - Myron's Discobolus, a Peerless Olympic Symbol - After  Myron,DiscobolusFull cast of a copy after the Greek original, in bronze, by  Myron (460–450 BC)Late 19th centuryMontpellier, Musée des Moulages">
            <a:extLst>
              <a:ext uri="{FF2B5EF4-FFF2-40B4-BE49-F238E27FC236}">
                <a16:creationId xmlns:a16="http://schemas.microsoft.com/office/drawing/2014/main" id="{4756B905-13FF-2558-9F39-A292A03FF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142" y="2025445"/>
            <a:ext cx="4139381" cy="384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8588"/>
          </a:xfrm>
        </p:spPr>
        <p:txBody>
          <a:bodyPr>
            <a:normAutofit/>
          </a:bodyPr>
          <a:lstStyle/>
          <a:p>
            <a:r>
              <a:rPr sz="2400" dirty="0"/>
              <a:t>Major Classical Sculptors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1884"/>
            <a:ext cx="8529484" cy="5064279"/>
          </a:xfrm>
        </p:spPr>
        <p:txBody>
          <a:bodyPr/>
          <a:lstStyle/>
          <a:p>
            <a:endParaRPr dirty="0"/>
          </a:p>
          <a:p>
            <a:pPr>
              <a:defRPr sz="2000"/>
            </a:pPr>
            <a:r>
              <a:rPr dirty="0"/>
              <a:t>Phidias – Parthenon.</a:t>
            </a:r>
          </a:p>
          <a:p>
            <a:pPr>
              <a:defRPr sz="2000"/>
            </a:pPr>
            <a:r>
              <a:rPr dirty="0"/>
              <a:t>Polykleitos – Canon.</a:t>
            </a:r>
          </a:p>
          <a:p>
            <a:pPr>
              <a:defRPr sz="2000"/>
            </a:pPr>
            <a:r>
              <a:rPr dirty="0"/>
              <a:t>Praxiteles – Emotional realism.</a:t>
            </a:r>
          </a:p>
        </p:txBody>
      </p:sp>
      <p:pic>
        <p:nvPicPr>
          <p:cNvPr id="4" name="Picture 3" descr="img_friez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3904" y="1427706"/>
            <a:ext cx="1275736" cy="1528602"/>
          </a:xfrm>
          <a:prstGeom prst="rect">
            <a:avLst/>
          </a:prstGeom>
        </p:spPr>
      </p:pic>
      <p:pic>
        <p:nvPicPr>
          <p:cNvPr id="7170" name="Picture 2" descr="Parthenon Frieze - Wikipedia">
            <a:extLst>
              <a:ext uri="{FF2B5EF4-FFF2-40B4-BE49-F238E27FC236}">
                <a16:creationId xmlns:a16="http://schemas.microsoft.com/office/drawing/2014/main" id="{6D9A71F6-6512-E346-C1A7-618CD1CAD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664" y="1641987"/>
            <a:ext cx="4252452" cy="438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/>
              <a:t>Greek Architecture –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defRPr sz="2000"/>
            </a:pPr>
            <a:r>
              <a:rPr dirty="0"/>
              <a:t>Temples expressed religion and civic pride.</a:t>
            </a:r>
          </a:p>
          <a:p>
            <a:pPr>
              <a:defRPr sz="2000"/>
            </a:pPr>
            <a:r>
              <a:rPr dirty="0"/>
              <a:t>Agora as urban </a:t>
            </a:r>
            <a:r>
              <a:rPr dirty="0" err="1"/>
              <a:t>centre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9091"/>
          </a:xfrm>
        </p:spPr>
        <p:txBody>
          <a:bodyPr>
            <a:normAutofit/>
          </a:bodyPr>
          <a:lstStyle/>
          <a:p>
            <a:r>
              <a:rPr sz="3200" dirty="0"/>
              <a:t>Architectural 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Doric – strength.</a:t>
            </a:r>
          </a:p>
          <a:p>
            <a:pPr>
              <a:defRPr sz="2000"/>
            </a:pPr>
            <a:r>
              <a:t>Ionic – elegance.</a:t>
            </a:r>
          </a:p>
          <a:p>
            <a:pPr>
              <a:defRPr sz="2000"/>
            </a:pPr>
            <a:r>
              <a:t>Corinthian – ornate decoration.</a:t>
            </a:r>
          </a:p>
        </p:txBody>
      </p:sp>
      <p:pic>
        <p:nvPicPr>
          <p:cNvPr id="4" name="Picture 3" descr="img_ord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14" y="1566482"/>
            <a:ext cx="1123827" cy="1258529"/>
          </a:xfrm>
          <a:prstGeom prst="rect">
            <a:avLst/>
          </a:prstGeom>
        </p:spPr>
      </p:pic>
      <p:pic>
        <p:nvPicPr>
          <p:cNvPr id="8194" name="Picture 2" descr="Greek architectural orders (article) | Khan Academy">
            <a:extLst>
              <a:ext uri="{FF2B5EF4-FFF2-40B4-BE49-F238E27FC236}">
                <a16:creationId xmlns:a16="http://schemas.microsoft.com/office/drawing/2014/main" id="{BDF97C15-DA2F-9DE5-0EC3-5D0656CA2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045" y="1140542"/>
            <a:ext cx="4719484" cy="532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23239" cy="629930"/>
          </a:xfrm>
        </p:spPr>
        <p:txBody>
          <a:bodyPr>
            <a:normAutofit/>
          </a:bodyPr>
          <a:lstStyle/>
          <a:p>
            <a:r>
              <a:rPr sz="2800" dirty="0"/>
              <a:t>Classical Architecture – Golden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3394"/>
            <a:ext cx="8549148" cy="5791200"/>
          </a:xfrm>
        </p:spPr>
        <p:txBody>
          <a:bodyPr/>
          <a:lstStyle/>
          <a:p>
            <a:endParaRPr dirty="0"/>
          </a:p>
          <a:p>
            <a:pPr>
              <a:defRPr sz="2000"/>
            </a:pPr>
            <a:r>
              <a:rPr dirty="0"/>
              <a:t>Parthenon (447–438 BCE).</a:t>
            </a:r>
          </a:p>
          <a:p>
            <a:pPr>
              <a:defRPr sz="2000"/>
            </a:pPr>
            <a:r>
              <a:rPr dirty="0"/>
              <a:t>Optical refinements and harmony.</a:t>
            </a:r>
          </a:p>
        </p:txBody>
      </p:sp>
      <p:pic>
        <p:nvPicPr>
          <p:cNvPr id="4" name="Picture 3" descr="img_parthen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7502" y="1344309"/>
            <a:ext cx="1389298" cy="1466818"/>
          </a:xfrm>
          <a:prstGeom prst="rect">
            <a:avLst/>
          </a:prstGeom>
        </p:spPr>
      </p:pic>
      <p:pic>
        <p:nvPicPr>
          <p:cNvPr id="10242" name="Picture 2" descr="Visiting the Parthenon: Everything You Need To Know in 2025">
            <a:extLst>
              <a:ext uri="{FF2B5EF4-FFF2-40B4-BE49-F238E27FC236}">
                <a16:creationId xmlns:a16="http://schemas.microsoft.com/office/drawing/2014/main" id="{822425AD-089D-2E19-D877-9401C05B9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006" y="1258529"/>
            <a:ext cx="4267200" cy="522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Visiting Acropolis of Athens | A Detailed Visitor Guide">
            <a:extLst>
              <a:ext uri="{FF2B5EF4-FFF2-40B4-BE49-F238E27FC236}">
                <a16:creationId xmlns:a16="http://schemas.microsoft.com/office/drawing/2014/main" id="{9FB6BC12-B3B7-944A-7CE6-B0A361FD1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408904"/>
            <a:ext cx="4001115" cy="416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FFB8-25B2-8D9D-0E61-BF8096A40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5</a:t>
            </a:r>
            <a:r>
              <a:rPr lang="en-US" sz="2400" baseline="30000" dirty="0"/>
              <a:t>th</a:t>
            </a:r>
            <a:r>
              <a:rPr lang="en-US" sz="2400" dirty="0"/>
              <a:t> c .temple on Athens Acropolis dedicated to Athena and Poseidon</a:t>
            </a:r>
            <a:endParaRPr lang="en-IN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CE09E7D-53A1-1791-D268-6E5628148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0877" y="1600200"/>
            <a:ext cx="7118555" cy="45259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B0FC8E-65BA-0DF0-8D5E-7BD94302B9B7}"/>
              </a:ext>
            </a:extLst>
          </p:cNvPr>
          <p:cNvSpPr txBox="1"/>
          <p:nvPr/>
        </p:nvSpPr>
        <p:spPr>
          <a:xfrm>
            <a:off x="2286000" y="310829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	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9887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000" dirty="0"/>
            </a:br>
            <a:br>
              <a:rPr lang="en-US" sz="2000" dirty="0"/>
            </a:br>
            <a:r>
              <a:rPr sz="2000" dirty="0"/>
              <a:t>Civic Architecture</a:t>
            </a:r>
            <a:br>
              <a:rPr lang="en-US" sz="2000" dirty="0"/>
            </a:br>
            <a:r>
              <a:rPr lang="en-US" sz="2000" dirty="0"/>
              <a:t>Theatre of Dionysus and Long Walls, Statues reinforced democracy(Court House)</a:t>
            </a:r>
            <a:r>
              <a:rPr lang="en-US" sz="3200" dirty="0"/>
              <a:t>.</a:t>
            </a:r>
            <a:br>
              <a:rPr lang="en-US" sz="3200" dirty="0"/>
            </a:br>
            <a:endParaRPr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6054" y="2295659"/>
            <a:ext cx="1880338" cy="2964214"/>
          </a:xfrm>
        </p:spPr>
        <p:txBody>
          <a:bodyPr>
            <a:normAutofit fontScale="25000" lnSpcReduction="20000"/>
          </a:bodyPr>
          <a:lstStyle/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endParaRPr lang="en-US" dirty="0"/>
          </a:p>
          <a:p>
            <a:pPr marL="914400" lvl="2" indent="0">
              <a:buNone/>
              <a:defRPr sz="2000"/>
            </a:pPr>
            <a:endParaRPr lang="en-US" sz="2000" dirty="0"/>
          </a:p>
          <a:p>
            <a:pPr marL="914400" lvl="2" indent="0">
              <a:buNone/>
              <a:defRPr sz="2000"/>
            </a:pPr>
            <a:endParaRPr lang="en-US" sz="2000" dirty="0"/>
          </a:p>
          <a:p>
            <a:pPr marL="914400" lvl="2" indent="0">
              <a:buNone/>
              <a:defRPr sz="2000"/>
            </a:pPr>
            <a:endParaRPr lang="en-US" sz="2000" dirty="0"/>
          </a:p>
          <a:p>
            <a:pPr lvl="8">
              <a:defRPr sz="2000"/>
            </a:pPr>
            <a:r>
              <a:rPr lang="en-US" sz="800" b="1" dirty="0"/>
              <a:t>    </a:t>
            </a:r>
          </a:p>
          <a:p>
            <a:pPr lvl="8">
              <a:defRPr sz="2000"/>
            </a:pPr>
            <a:endParaRPr lang="en-US" sz="800" b="1" dirty="0"/>
          </a:p>
          <a:p>
            <a:pPr lvl="8">
              <a:defRPr sz="2000"/>
            </a:pPr>
            <a:endParaRPr lang="en-US" sz="800" b="1" dirty="0"/>
          </a:p>
          <a:p>
            <a:pPr marL="3657600" lvl="8" indent="0">
              <a:buNone/>
              <a:defRPr sz="2000"/>
            </a:pPr>
            <a:r>
              <a:rPr lang="en-US" sz="3300" b="1" dirty="0"/>
              <a:t>  </a:t>
            </a:r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r>
              <a:rPr lang="en-US" sz="3300" b="1" dirty="0"/>
              <a:t>			</a:t>
            </a:r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endParaRPr lang="en-US" sz="3300" b="1" dirty="0"/>
          </a:p>
          <a:p>
            <a:pPr marL="3657600" lvl="8" indent="0">
              <a:buNone/>
              <a:defRPr sz="2000"/>
            </a:pPr>
            <a:r>
              <a:rPr lang="en-US" sz="3300" b="1" dirty="0"/>
              <a:t>	</a:t>
            </a:r>
            <a:r>
              <a:rPr lang="en-US" dirty="0"/>
              <a:t>						</a:t>
            </a:r>
          </a:p>
          <a:p>
            <a:pPr marL="914400" lvl="2" indent="0">
              <a:buNone/>
              <a:defRPr sz="2000"/>
            </a:pPr>
            <a:endParaRPr lang="en-US" dirty="0"/>
          </a:p>
          <a:p>
            <a:pPr marL="914400" lvl="2" indent="0">
              <a:buNone/>
              <a:defRPr sz="2000"/>
            </a:pPr>
            <a:endParaRPr lang="en-US" sz="1000" dirty="0"/>
          </a:p>
          <a:p>
            <a:pPr marL="914400" lvl="2" indent="0">
              <a:buNone/>
              <a:defRPr sz="2000"/>
            </a:pPr>
            <a:endParaRPr lang="en-US" sz="1000" dirty="0"/>
          </a:p>
          <a:p>
            <a:pPr marL="914400" lvl="2" indent="0">
              <a:buNone/>
              <a:defRPr sz="2000"/>
            </a:pPr>
            <a:endParaRPr lang="en-US" sz="1000" dirty="0"/>
          </a:p>
          <a:p>
            <a:pPr marL="914400" lvl="2" indent="0">
              <a:buNone/>
              <a:defRPr sz="2000"/>
            </a:pPr>
            <a:endParaRPr lang="en-US" sz="1000" dirty="0"/>
          </a:p>
          <a:p>
            <a:pPr marL="914400" lvl="2" indent="0">
              <a:buNone/>
              <a:defRPr sz="2000"/>
            </a:pPr>
            <a:endParaRPr lang="en-US" sz="1000" dirty="0"/>
          </a:p>
          <a:p>
            <a:pPr marL="3657600" lvl="8" indent="0">
              <a:buNone/>
              <a:defRPr sz="2000"/>
            </a:pPr>
            <a:r>
              <a:rPr lang="en-US" sz="3300" b="1" dirty="0"/>
              <a:t>		</a:t>
            </a:r>
            <a:endParaRPr lang="en-US" sz="1000" dirty="0"/>
          </a:p>
          <a:p>
            <a:pPr marL="914400" lvl="2" indent="0">
              <a:buNone/>
              <a:defRPr sz="2000"/>
            </a:pPr>
            <a:r>
              <a:rPr lang="en-US" sz="1000" dirty="0"/>
              <a:t>											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144F04-DA33-5DFE-202E-B82C266D7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004187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9222" name="Picture 6" descr="undefined">
            <a:extLst>
              <a:ext uri="{FF2B5EF4-FFF2-40B4-BE49-F238E27FC236}">
                <a16:creationId xmlns:a16="http://schemas.microsoft.com/office/drawing/2014/main" id="{E891F659-8FFA-25EC-7828-B816DC3B5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199"/>
            <a:ext cx="4038600" cy="400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undefined">
            <a:extLst>
              <a:ext uri="{FF2B5EF4-FFF2-40B4-BE49-F238E27FC236}">
                <a16:creationId xmlns:a16="http://schemas.microsoft.com/office/drawing/2014/main" id="{A3F21445-EB36-9E2B-DF2B-658D434CA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199"/>
            <a:ext cx="4009022" cy="389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292</Words>
  <Application>Microsoft Office PowerPoint</Application>
  <PresentationFormat>On-screen Show (4:3)</PresentationFormat>
  <Paragraphs>106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Greek Art and Architecture – Archaic and Classical Periods</vt:lpstr>
      <vt:lpstr>Introduction to Ancient Greece</vt:lpstr>
      <vt:lpstr>Pottery &amp; Vase Painting – Overview</vt:lpstr>
      <vt:lpstr>Corinthian Black‑Figure Technique</vt:lpstr>
      <vt:lpstr>Athenian Red‑Figure Technique</vt:lpstr>
      <vt:lpstr>Classical Vase Painting</vt:lpstr>
      <vt:lpstr>Greek Sculpture – Overview</vt:lpstr>
      <vt:lpstr>Archaic Sculpture</vt:lpstr>
      <vt:lpstr>Classical Sculpture</vt:lpstr>
      <vt:lpstr>Major Classical Sculptors</vt:lpstr>
      <vt:lpstr>Greek Architecture – Overview</vt:lpstr>
      <vt:lpstr>Architectural Orders</vt:lpstr>
      <vt:lpstr>Classical Architecture – Golden Age</vt:lpstr>
      <vt:lpstr>5th c .temple on Athens Acropolis dedicated to Athena and Poseidon</vt:lpstr>
      <vt:lpstr>  Civic Architecture Theatre of Dionysus and Long Walls, Statues reinforced democracy(Court House).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MY PC</dc:creator>
  <cp:keywords/>
  <dc:description>generated using python-pptx</dc:description>
  <cp:lastModifiedBy>Binoy Nath</cp:lastModifiedBy>
  <cp:revision>2</cp:revision>
  <dcterms:created xsi:type="dcterms:W3CDTF">2013-01-27T09:14:16Z</dcterms:created>
  <dcterms:modified xsi:type="dcterms:W3CDTF">2026-02-24T18:35:21Z</dcterms:modified>
  <cp:category/>
</cp:coreProperties>
</file>