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4" d="100"/>
          <a:sy n="74" d="100"/>
        </p:scale>
        <p:origin x="1042"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94EDB-2DA3-5CD2-3598-47E395237F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46F5EEC3-6D14-2C15-A661-C31D760A87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D3D012B-00D6-2257-B0D7-9C971BD07093}"/>
              </a:ext>
            </a:extLst>
          </p:cNvPr>
          <p:cNvSpPr>
            <a:spLocks noGrp="1"/>
          </p:cNvSpPr>
          <p:nvPr>
            <p:ph type="dt" sz="half" idx="10"/>
          </p:nvPr>
        </p:nvSpPr>
        <p:spPr/>
        <p:txBody>
          <a:bodyPr/>
          <a:lstStyle/>
          <a:p>
            <a:fld id="{5CBFB7D1-BEC4-4D88-920E-48B1D640E233}" type="datetimeFigureOut">
              <a:rPr lang="en-IN" smtClean="0"/>
              <a:t>05-03-2026</a:t>
            </a:fld>
            <a:endParaRPr lang="en-IN"/>
          </a:p>
        </p:txBody>
      </p:sp>
      <p:sp>
        <p:nvSpPr>
          <p:cNvPr id="5" name="Footer Placeholder 4">
            <a:extLst>
              <a:ext uri="{FF2B5EF4-FFF2-40B4-BE49-F238E27FC236}">
                <a16:creationId xmlns:a16="http://schemas.microsoft.com/office/drawing/2014/main" id="{5D263E3F-5EAD-C6AC-37E7-013DFBF9A0D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5E946C1-1DFA-B287-F61C-E1B7B2626188}"/>
              </a:ext>
            </a:extLst>
          </p:cNvPr>
          <p:cNvSpPr>
            <a:spLocks noGrp="1"/>
          </p:cNvSpPr>
          <p:nvPr>
            <p:ph type="sldNum" sz="quarter" idx="12"/>
          </p:nvPr>
        </p:nvSpPr>
        <p:spPr/>
        <p:txBody>
          <a:bodyPr/>
          <a:lstStyle/>
          <a:p>
            <a:fld id="{22DDB3B7-07E1-44D3-A82F-D0B9F11A3D24}" type="slidenum">
              <a:rPr lang="en-IN" smtClean="0"/>
              <a:t>‹#›</a:t>
            </a:fld>
            <a:endParaRPr lang="en-IN"/>
          </a:p>
        </p:txBody>
      </p:sp>
    </p:spTree>
    <p:extLst>
      <p:ext uri="{BB962C8B-B14F-4D97-AF65-F5344CB8AC3E}">
        <p14:creationId xmlns:p14="http://schemas.microsoft.com/office/powerpoint/2010/main" val="1716162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F25B2-AD81-BA1C-9238-B6856C7A9A7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4F39ADF-FC1D-D083-F9F9-DED821F30A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6146FEB-7E7B-B2E8-D887-4A331EA62ABB}"/>
              </a:ext>
            </a:extLst>
          </p:cNvPr>
          <p:cNvSpPr>
            <a:spLocks noGrp="1"/>
          </p:cNvSpPr>
          <p:nvPr>
            <p:ph type="dt" sz="half" idx="10"/>
          </p:nvPr>
        </p:nvSpPr>
        <p:spPr/>
        <p:txBody>
          <a:bodyPr/>
          <a:lstStyle/>
          <a:p>
            <a:fld id="{5CBFB7D1-BEC4-4D88-920E-48B1D640E233}" type="datetimeFigureOut">
              <a:rPr lang="en-IN" smtClean="0"/>
              <a:t>05-03-2026</a:t>
            </a:fld>
            <a:endParaRPr lang="en-IN"/>
          </a:p>
        </p:txBody>
      </p:sp>
      <p:sp>
        <p:nvSpPr>
          <p:cNvPr id="5" name="Footer Placeholder 4">
            <a:extLst>
              <a:ext uri="{FF2B5EF4-FFF2-40B4-BE49-F238E27FC236}">
                <a16:creationId xmlns:a16="http://schemas.microsoft.com/office/drawing/2014/main" id="{67E542CA-820B-BD7C-CE1B-E752A51CA12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0E9D531-62A6-BD16-2694-C53471B3D38E}"/>
              </a:ext>
            </a:extLst>
          </p:cNvPr>
          <p:cNvSpPr>
            <a:spLocks noGrp="1"/>
          </p:cNvSpPr>
          <p:nvPr>
            <p:ph type="sldNum" sz="quarter" idx="12"/>
          </p:nvPr>
        </p:nvSpPr>
        <p:spPr/>
        <p:txBody>
          <a:bodyPr/>
          <a:lstStyle/>
          <a:p>
            <a:fld id="{22DDB3B7-07E1-44D3-A82F-D0B9F11A3D24}" type="slidenum">
              <a:rPr lang="en-IN" smtClean="0"/>
              <a:t>‹#›</a:t>
            </a:fld>
            <a:endParaRPr lang="en-IN"/>
          </a:p>
        </p:txBody>
      </p:sp>
    </p:spTree>
    <p:extLst>
      <p:ext uri="{BB962C8B-B14F-4D97-AF65-F5344CB8AC3E}">
        <p14:creationId xmlns:p14="http://schemas.microsoft.com/office/powerpoint/2010/main" val="3153360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E0F1E-AB34-FB47-CFD8-7AD3D98659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1097994-BBAB-07FA-2330-45074E28B6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358528-BB84-FAB4-1B6E-EF36C399BA9D}"/>
              </a:ext>
            </a:extLst>
          </p:cNvPr>
          <p:cNvSpPr>
            <a:spLocks noGrp="1"/>
          </p:cNvSpPr>
          <p:nvPr>
            <p:ph type="dt" sz="half" idx="10"/>
          </p:nvPr>
        </p:nvSpPr>
        <p:spPr/>
        <p:txBody>
          <a:bodyPr/>
          <a:lstStyle/>
          <a:p>
            <a:fld id="{5CBFB7D1-BEC4-4D88-920E-48B1D640E233}" type="datetimeFigureOut">
              <a:rPr lang="en-IN" smtClean="0"/>
              <a:t>05-03-2026</a:t>
            </a:fld>
            <a:endParaRPr lang="en-IN"/>
          </a:p>
        </p:txBody>
      </p:sp>
      <p:sp>
        <p:nvSpPr>
          <p:cNvPr id="5" name="Footer Placeholder 4">
            <a:extLst>
              <a:ext uri="{FF2B5EF4-FFF2-40B4-BE49-F238E27FC236}">
                <a16:creationId xmlns:a16="http://schemas.microsoft.com/office/drawing/2014/main" id="{15B29C6C-C818-FB53-B808-E714F940CE3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D8217B2-C677-1FCB-2392-BC6C01157FFF}"/>
              </a:ext>
            </a:extLst>
          </p:cNvPr>
          <p:cNvSpPr>
            <a:spLocks noGrp="1"/>
          </p:cNvSpPr>
          <p:nvPr>
            <p:ph type="sldNum" sz="quarter" idx="12"/>
          </p:nvPr>
        </p:nvSpPr>
        <p:spPr/>
        <p:txBody>
          <a:bodyPr/>
          <a:lstStyle/>
          <a:p>
            <a:fld id="{22DDB3B7-07E1-44D3-A82F-D0B9F11A3D24}" type="slidenum">
              <a:rPr lang="en-IN" smtClean="0"/>
              <a:t>‹#›</a:t>
            </a:fld>
            <a:endParaRPr lang="en-IN"/>
          </a:p>
        </p:txBody>
      </p:sp>
    </p:spTree>
    <p:extLst>
      <p:ext uri="{BB962C8B-B14F-4D97-AF65-F5344CB8AC3E}">
        <p14:creationId xmlns:p14="http://schemas.microsoft.com/office/powerpoint/2010/main" val="1159050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E042E-F986-59C6-AEA4-39EDB2D5222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8012C53-AF9B-095D-18CC-5F3BBB3A2B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76B98E18-145D-0460-860E-4CDE25DAE0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4DDF7F9-9303-7DFF-D82C-0E1D73F062CC}"/>
              </a:ext>
            </a:extLst>
          </p:cNvPr>
          <p:cNvSpPr>
            <a:spLocks noGrp="1"/>
          </p:cNvSpPr>
          <p:nvPr>
            <p:ph type="dt" sz="half" idx="10"/>
          </p:nvPr>
        </p:nvSpPr>
        <p:spPr/>
        <p:txBody>
          <a:bodyPr/>
          <a:lstStyle/>
          <a:p>
            <a:fld id="{5CBFB7D1-BEC4-4D88-920E-48B1D640E233}" type="datetimeFigureOut">
              <a:rPr lang="en-IN" smtClean="0"/>
              <a:t>05-03-2026</a:t>
            </a:fld>
            <a:endParaRPr lang="en-IN"/>
          </a:p>
        </p:txBody>
      </p:sp>
      <p:sp>
        <p:nvSpPr>
          <p:cNvPr id="6" name="Footer Placeholder 5">
            <a:extLst>
              <a:ext uri="{FF2B5EF4-FFF2-40B4-BE49-F238E27FC236}">
                <a16:creationId xmlns:a16="http://schemas.microsoft.com/office/drawing/2014/main" id="{0FCA77DB-600B-E579-5BC0-3592CC7CDCF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1EE1432-5FD7-3D9F-5832-67F7780B6767}"/>
              </a:ext>
            </a:extLst>
          </p:cNvPr>
          <p:cNvSpPr>
            <a:spLocks noGrp="1"/>
          </p:cNvSpPr>
          <p:nvPr>
            <p:ph type="sldNum" sz="quarter" idx="12"/>
          </p:nvPr>
        </p:nvSpPr>
        <p:spPr/>
        <p:txBody>
          <a:bodyPr/>
          <a:lstStyle/>
          <a:p>
            <a:fld id="{22DDB3B7-07E1-44D3-A82F-D0B9F11A3D24}" type="slidenum">
              <a:rPr lang="en-IN" smtClean="0"/>
              <a:t>‹#›</a:t>
            </a:fld>
            <a:endParaRPr lang="en-IN"/>
          </a:p>
        </p:txBody>
      </p:sp>
    </p:spTree>
    <p:extLst>
      <p:ext uri="{BB962C8B-B14F-4D97-AF65-F5344CB8AC3E}">
        <p14:creationId xmlns:p14="http://schemas.microsoft.com/office/powerpoint/2010/main" val="570591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AB93E-2F49-CB80-24EF-14B7433DD70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28969C7-5CD3-1EF9-3613-861E53540F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8CFA9-3AC8-BD76-8005-8E1F5AB504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32CB65E-FF86-763D-08D3-480843583F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E073E2-45AE-ADCF-B9E4-6BE68F8DD8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86C627B-F2C3-F18A-237B-BCF01F94FDF6}"/>
              </a:ext>
            </a:extLst>
          </p:cNvPr>
          <p:cNvSpPr>
            <a:spLocks noGrp="1"/>
          </p:cNvSpPr>
          <p:nvPr>
            <p:ph type="dt" sz="half" idx="10"/>
          </p:nvPr>
        </p:nvSpPr>
        <p:spPr/>
        <p:txBody>
          <a:bodyPr/>
          <a:lstStyle/>
          <a:p>
            <a:fld id="{5CBFB7D1-BEC4-4D88-920E-48B1D640E233}" type="datetimeFigureOut">
              <a:rPr lang="en-IN" smtClean="0"/>
              <a:t>05-03-2026</a:t>
            </a:fld>
            <a:endParaRPr lang="en-IN"/>
          </a:p>
        </p:txBody>
      </p:sp>
      <p:sp>
        <p:nvSpPr>
          <p:cNvPr id="8" name="Footer Placeholder 7">
            <a:extLst>
              <a:ext uri="{FF2B5EF4-FFF2-40B4-BE49-F238E27FC236}">
                <a16:creationId xmlns:a16="http://schemas.microsoft.com/office/drawing/2014/main" id="{3FC8417A-8A03-CD73-D9CD-295F0554D9D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B0244C4-6FDB-9229-A637-98009E5AF214}"/>
              </a:ext>
            </a:extLst>
          </p:cNvPr>
          <p:cNvSpPr>
            <a:spLocks noGrp="1"/>
          </p:cNvSpPr>
          <p:nvPr>
            <p:ph type="sldNum" sz="quarter" idx="12"/>
          </p:nvPr>
        </p:nvSpPr>
        <p:spPr/>
        <p:txBody>
          <a:bodyPr/>
          <a:lstStyle/>
          <a:p>
            <a:fld id="{22DDB3B7-07E1-44D3-A82F-D0B9F11A3D24}" type="slidenum">
              <a:rPr lang="en-IN" smtClean="0"/>
              <a:t>‹#›</a:t>
            </a:fld>
            <a:endParaRPr lang="en-IN"/>
          </a:p>
        </p:txBody>
      </p:sp>
    </p:spTree>
    <p:extLst>
      <p:ext uri="{BB962C8B-B14F-4D97-AF65-F5344CB8AC3E}">
        <p14:creationId xmlns:p14="http://schemas.microsoft.com/office/powerpoint/2010/main" val="1704899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C6A49-DA7D-904A-5086-3759B9157D2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0460CBE-CFD0-58EF-D186-37BA46E136AB}"/>
              </a:ext>
            </a:extLst>
          </p:cNvPr>
          <p:cNvSpPr>
            <a:spLocks noGrp="1"/>
          </p:cNvSpPr>
          <p:nvPr>
            <p:ph type="dt" sz="half" idx="10"/>
          </p:nvPr>
        </p:nvSpPr>
        <p:spPr/>
        <p:txBody>
          <a:bodyPr/>
          <a:lstStyle/>
          <a:p>
            <a:fld id="{5CBFB7D1-BEC4-4D88-920E-48B1D640E233}" type="datetimeFigureOut">
              <a:rPr lang="en-IN" smtClean="0"/>
              <a:t>05-03-2026</a:t>
            </a:fld>
            <a:endParaRPr lang="en-IN"/>
          </a:p>
        </p:txBody>
      </p:sp>
      <p:sp>
        <p:nvSpPr>
          <p:cNvPr id="4" name="Footer Placeholder 3">
            <a:extLst>
              <a:ext uri="{FF2B5EF4-FFF2-40B4-BE49-F238E27FC236}">
                <a16:creationId xmlns:a16="http://schemas.microsoft.com/office/drawing/2014/main" id="{C68F8095-49D0-9169-9B0D-25DABDB1A40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6D0056C-DCE1-10C4-8538-532F3EC438B3}"/>
              </a:ext>
            </a:extLst>
          </p:cNvPr>
          <p:cNvSpPr>
            <a:spLocks noGrp="1"/>
          </p:cNvSpPr>
          <p:nvPr>
            <p:ph type="sldNum" sz="quarter" idx="12"/>
          </p:nvPr>
        </p:nvSpPr>
        <p:spPr/>
        <p:txBody>
          <a:bodyPr/>
          <a:lstStyle/>
          <a:p>
            <a:fld id="{22DDB3B7-07E1-44D3-A82F-D0B9F11A3D24}" type="slidenum">
              <a:rPr lang="en-IN" smtClean="0"/>
              <a:t>‹#›</a:t>
            </a:fld>
            <a:endParaRPr lang="en-IN"/>
          </a:p>
        </p:txBody>
      </p:sp>
    </p:spTree>
    <p:extLst>
      <p:ext uri="{BB962C8B-B14F-4D97-AF65-F5344CB8AC3E}">
        <p14:creationId xmlns:p14="http://schemas.microsoft.com/office/powerpoint/2010/main" val="1174379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F0FDF3-9BC3-1925-8071-B2377302D7E2}"/>
              </a:ext>
            </a:extLst>
          </p:cNvPr>
          <p:cNvSpPr>
            <a:spLocks noGrp="1"/>
          </p:cNvSpPr>
          <p:nvPr>
            <p:ph type="dt" sz="half" idx="10"/>
          </p:nvPr>
        </p:nvSpPr>
        <p:spPr/>
        <p:txBody>
          <a:bodyPr/>
          <a:lstStyle/>
          <a:p>
            <a:fld id="{5CBFB7D1-BEC4-4D88-920E-48B1D640E233}" type="datetimeFigureOut">
              <a:rPr lang="en-IN" smtClean="0"/>
              <a:t>05-03-2026</a:t>
            </a:fld>
            <a:endParaRPr lang="en-IN"/>
          </a:p>
        </p:txBody>
      </p:sp>
      <p:sp>
        <p:nvSpPr>
          <p:cNvPr id="3" name="Footer Placeholder 2">
            <a:extLst>
              <a:ext uri="{FF2B5EF4-FFF2-40B4-BE49-F238E27FC236}">
                <a16:creationId xmlns:a16="http://schemas.microsoft.com/office/drawing/2014/main" id="{696700D1-8F39-961C-4FE5-2DA1DF2499C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35A154B-F07E-964B-17DE-BFDD62B396F6}"/>
              </a:ext>
            </a:extLst>
          </p:cNvPr>
          <p:cNvSpPr>
            <a:spLocks noGrp="1"/>
          </p:cNvSpPr>
          <p:nvPr>
            <p:ph type="sldNum" sz="quarter" idx="12"/>
          </p:nvPr>
        </p:nvSpPr>
        <p:spPr/>
        <p:txBody>
          <a:bodyPr/>
          <a:lstStyle/>
          <a:p>
            <a:fld id="{22DDB3B7-07E1-44D3-A82F-D0B9F11A3D24}" type="slidenum">
              <a:rPr lang="en-IN" smtClean="0"/>
              <a:t>‹#›</a:t>
            </a:fld>
            <a:endParaRPr lang="en-IN"/>
          </a:p>
        </p:txBody>
      </p:sp>
    </p:spTree>
    <p:extLst>
      <p:ext uri="{BB962C8B-B14F-4D97-AF65-F5344CB8AC3E}">
        <p14:creationId xmlns:p14="http://schemas.microsoft.com/office/powerpoint/2010/main" val="2121088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257AD-5B30-21A7-5CBD-B2395CBAE1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6DB69D5-926E-81DD-D4F2-B67E247F76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61723A8-25A7-D97C-425D-A686F21C2E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F9F398-2DBD-E9C9-4FB8-1A89AC9EED71}"/>
              </a:ext>
            </a:extLst>
          </p:cNvPr>
          <p:cNvSpPr>
            <a:spLocks noGrp="1"/>
          </p:cNvSpPr>
          <p:nvPr>
            <p:ph type="dt" sz="half" idx="10"/>
          </p:nvPr>
        </p:nvSpPr>
        <p:spPr/>
        <p:txBody>
          <a:bodyPr/>
          <a:lstStyle/>
          <a:p>
            <a:fld id="{5CBFB7D1-BEC4-4D88-920E-48B1D640E233}" type="datetimeFigureOut">
              <a:rPr lang="en-IN" smtClean="0"/>
              <a:t>05-03-2026</a:t>
            </a:fld>
            <a:endParaRPr lang="en-IN"/>
          </a:p>
        </p:txBody>
      </p:sp>
      <p:sp>
        <p:nvSpPr>
          <p:cNvPr id="6" name="Footer Placeholder 5">
            <a:extLst>
              <a:ext uri="{FF2B5EF4-FFF2-40B4-BE49-F238E27FC236}">
                <a16:creationId xmlns:a16="http://schemas.microsoft.com/office/drawing/2014/main" id="{A2B17584-F213-7EAC-B6D5-54227C67C1C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25A6C13-814E-8563-3149-CB5C0A9E3884}"/>
              </a:ext>
            </a:extLst>
          </p:cNvPr>
          <p:cNvSpPr>
            <a:spLocks noGrp="1"/>
          </p:cNvSpPr>
          <p:nvPr>
            <p:ph type="sldNum" sz="quarter" idx="12"/>
          </p:nvPr>
        </p:nvSpPr>
        <p:spPr/>
        <p:txBody>
          <a:bodyPr/>
          <a:lstStyle/>
          <a:p>
            <a:fld id="{22DDB3B7-07E1-44D3-A82F-D0B9F11A3D24}" type="slidenum">
              <a:rPr lang="en-IN" smtClean="0"/>
              <a:t>‹#›</a:t>
            </a:fld>
            <a:endParaRPr lang="en-IN"/>
          </a:p>
        </p:txBody>
      </p:sp>
    </p:spTree>
    <p:extLst>
      <p:ext uri="{BB962C8B-B14F-4D97-AF65-F5344CB8AC3E}">
        <p14:creationId xmlns:p14="http://schemas.microsoft.com/office/powerpoint/2010/main" val="3965968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5A30C-A73D-3545-D07A-203C62FC52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AE6A794-F8AD-64D0-9445-50D191C25A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F5F6D7E-6ED5-1D23-0D34-EBC45B3AF8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6865F3-C6B6-5B72-2DED-68D0B4EAAC29}"/>
              </a:ext>
            </a:extLst>
          </p:cNvPr>
          <p:cNvSpPr>
            <a:spLocks noGrp="1"/>
          </p:cNvSpPr>
          <p:nvPr>
            <p:ph type="dt" sz="half" idx="10"/>
          </p:nvPr>
        </p:nvSpPr>
        <p:spPr/>
        <p:txBody>
          <a:bodyPr/>
          <a:lstStyle/>
          <a:p>
            <a:fld id="{5CBFB7D1-BEC4-4D88-920E-48B1D640E233}" type="datetimeFigureOut">
              <a:rPr lang="en-IN" smtClean="0"/>
              <a:t>05-03-2026</a:t>
            </a:fld>
            <a:endParaRPr lang="en-IN"/>
          </a:p>
        </p:txBody>
      </p:sp>
      <p:sp>
        <p:nvSpPr>
          <p:cNvPr id="6" name="Footer Placeholder 5">
            <a:extLst>
              <a:ext uri="{FF2B5EF4-FFF2-40B4-BE49-F238E27FC236}">
                <a16:creationId xmlns:a16="http://schemas.microsoft.com/office/drawing/2014/main" id="{4C58F770-CF6C-3AD2-A993-0AD7F9D5083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B720D72-B9A7-956C-DFEF-FD93D9CF7B5A}"/>
              </a:ext>
            </a:extLst>
          </p:cNvPr>
          <p:cNvSpPr>
            <a:spLocks noGrp="1"/>
          </p:cNvSpPr>
          <p:nvPr>
            <p:ph type="sldNum" sz="quarter" idx="12"/>
          </p:nvPr>
        </p:nvSpPr>
        <p:spPr/>
        <p:txBody>
          <a:bodyPr/>
          <a:lstStyle/>
          <a:p>
            <a:fld id="{22DDB3B7-07E1-44D3-A82F-D0B9F11A3D24}" type="slidenum">
              <a:rPr lang="en-IN" smtClean="0"/>
              <a:t>‹#›</a:t>
            </a:fld>
            <a:endParaRPr lang="en-IN"/>
          </a:p>
        </p:txBody>
      </p:sp>
    </p:spTree>
    <p:extLst>
      <p:ext uri="{BB962C8B-B14F-4D97-AF65-F5344CB8AC3E}">
        <p14:creationId xmlns:p14="http://schemas.microsoft.com/office/powerpoint/2010/main" val="2381489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BA32E-DE8D-3A31-4E27-B2D4ED875A9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838974A-C706-6EB6-EE12-3039E962BD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C164455-CDA3-EF32-C752-C44E206E4691}"/>
              </a:ext>
            </a:extLst>
          </p:cNvPr>
          <p:cNvSpPr>
            <a:spLocks noGrp="1"/>
          </p:cNvSpPr>
          <p:nvPr>
            <p:ph type="dt" sz="half" idx="10"/>
          </p:nvPr>
        </p:nvSpPr>
        <p:spPr/>
        <p:txBody>
          <a:bodyPr/>
          <a:lstStyle/>
          <a:p>
            <a:fld id="{5CBFB7D1-BEC4-4D88-920E-48B1D640E233}" type="datetimeFigureOut">
              <a:rPr lang="en-IN" smtClean="0"/>
              <a:t>05-03-2026</a:t>
            </a:fld>
            <a:endParaRPr lang="en-IN"/>
          </a:p>
        </p:txBody>
      </p:sp>
      <p:sp>
        <p:nvSpPr>
          <p:cNvPr id="5" name="Footer Placeholder 4">
            <a:extLst>
              <a:ext uri="{FF2B5EF4-FFF2-40B4-BE49-F238E27FC236}">
                <a16:creationId xmlns:a16="http://schemas.microsoft.com/office/drawing/2014/main" id="{D03BBAA1-3082-A386-AB82-58E8ADCF41A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7735882-AB22-25F8-9987-0574D2E537A3}"/>
              </a:ext>
            </a:extLst>
          </p:cNvPr>
          <p:cNvSpPr>
            <a:spLocks noGrp="1"/>
          </p:cNvSpPr>
          <p:nvPr>
            <p:ph type="sldNum" sz="quarter" idx="12"/>
          </p:nvPr>
        </p:nvSpPr>
        <p:spPr/>
        <p:txBody>
          <a:bodyPr/>
          <a:lstStyle/>
          <a:p>
            <a:fld id="{22DDB3B7-07E1-44D3-A82F-D0B9F11A3D24}" type="slidenum">
              <a:rPr lang="en-IN" smtClean="0"/>
              <a:t>‹#›</a:t>
            </a:fld>
            <a:endParaRPr lang="en-IN"/>
          </a:p>
        </p:txBody>
      </p:sp>
    </p:spTree>
    <p:extLst>
      <p:ext uri="{BB962C8B-B14F-4D97-AF65-F5344CB8AC3E}">
        <p14:creationId xmlns:p14="http://schemas.microsoft.com/office/powerpoint/2010/main" val="1348338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3ECB4E-04E6-FE27-C555-CE4A895E4E5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9A65D89-3FA9-A9F5-E9B9-9EF8873505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69BC7BE-B205-CD7B-F775-FE5E1AFF372B}"/>
              </a:ext>
            </a:extLst>
          </p:cNvPr>
          <p:cNvSpPr>
            <a:spLocks noGrp="1"/>
          </p:cNvSpPr>
          <p:nvPr>
            <p:ph type="dt" sz="half" idx="10"/>
          </p:nvPr>
        </p:nvSpPr>
        <p:spPr/>
        <p:txBody>
          <a:bodyPr/>
          <a:lstStyle/>
          <a:p>
            <a:fld id="{5CBFB7D1-BEC4-4D88-920E-48B1D640E233}" type="datetimeFigureOut">
              <a:rPr lang="en-IN" smtClean="0"/>
              <a:t>05-03-2026</a:t>
            </a:fld>
            <a:endParaRPr lang="en-IN"/>
          </a:p>
        </p:txBody>
      </p:sp>
      <p:sp>
        <p:nvSpPr>
          <p:cNvPr id="5" name="Footer Placeholder 4">
            <a:extLst>
              <a:ext uri="{FF2B5EF4-FFF2-40B4-BE49-F238E27FC236}">
                <a16:creationId xmlns:a16="http://schemas.microsoft.com/office/drawing/2014/main" id="{06D69567-C676-CF6B-0052-C3C91191113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086AF07-A88B-B954-0E02-224F8020B703}"/>
              </a:ext>
            </a:extLst>
          </p:cNvPr>
          <p:cNvSpPr>
            <a:spLocks noGrp="1"/>
          </p:cNvSpPr>
          <p:nvPr>
            <p:ph type="sldNum" sz="quarter" idx="12"/>
          </p:nvPr>
        </p:nvSpPr>
        <p:spPr/>
        <p:txBody>
          <a:bodyPr/>
          <a:lstStyle/>
          <a:p>
            <a:fld id="{22DDB3B7-07E1-44D3-A82F-D0B9F11A3D24}" type="slidenum">
              <a:rPr lang="en-IN" smtClean="0"/>
              <a:t>‹#›</a:t>
            </a:fld>
            <a:endParaRPr lang="en-IN"/>
          </a:p>
        </p:txBody>
      </p:sp>
    </p:spTree>
    <p:extLst>
      <p:ext uri="{BB962C8B-B14F-4D97-AF65-F5344CB8AC3E}">
        <p14:creationId xmlns:p14="http://schemas.microsoft.com/office/powerpoint/2010/main" val="3883208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428EE9-C710-EF85-2EB8-0B2356CB62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CB8E5DB-9072-F95B-8BD7-9D81A3146C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54B54E7-6A23-BF91-0D1E-A5B1C366D2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BFB7D1-BEC4-4D88-920E-48B1D640E233}" type="datetimeFigureOut">
              <a:rPr lang="en-IN" smtClean="0"/>
              <a:t>05-03-2026</a:t>
            </a:fld>
            <a:endParaRPr lang="en-IN"/>
          </a:p>
        </p:txBody>
      </p:sp>
      <p:sp>
        <p:nvSpPr>
          <p:cNvPr id="5" name="Footer Placeholder 4">
            <a:extLst>
              <a:ext uri="{FF2B5EF4-FFF2-40B4-BE49-F238E27FC236}">
                <a16:creationId xmlns:a16="http://schemas.microsoft.com/office/drawing/2014/main" id="{7CCF3F23-EB40-9011-EF3D-1E11BBE695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D43FA72-4D89-A84E-4186-2340CBC974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DDB3B7-07E1-44D3-A82F-D0B9F11A3D24}" type="slidenum">
              <a:rPr lang="en-IN" smtClean="0"/>
              <a:t>‹#›</a:t>
            </a:fld>
            <a:endParaRPr lang="en-IN"/>
          </a:p>
        </p:txBody>
      </p:sp>
    </p:spTree>
    <p:extLst>
      <p:ext uri="{BB962C8B-B14F-4D97-AF65-F5344CB8AC3E}">
        <p14:creationId xmlns:p14="http://schemas.microsoft.com/office/powerpoint/2010/main" val="211666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5B5CD-190F-2583-4494-FFC95BE2688D}"/>
              </a:ext>
            </a:extLst>
          </p:cNvPr>
          <p:cNvSpPr>
            <a:spLocks noGrp="1"/>
          </p:cNvSpPr>
          <p:nvPr>
            <p:ph type="ctrTitle"/>
          </p:nvPr>
        </p:nvSpPr>
        <p:spPr/>
        <p:txBody>
          <a:bodyPr>
            <a:normAutofit fontScale="90000"/>
          </a:bodyPr>
          <a:lstStyle/>
          <a:p>
            <a:r>
              <a:rPr lang="en-US" b="1" i="0" cap="all" dirty="0">
                <a:solidFill>
                  <a:srgbClr val="FFFFFF"/>
                </a:solidFill>
                <a:effectLst/>
                <a:latin typeface="Cinzel"/>
              </a:rPr>
              <a:t>Greek</a:t>
            </a:r>
            <a:br>
              <a:rPr lang="en-US" b="1" i="0" cap="all" dirty="0">
                <a:solidFill>
                  <a:srgbClr val="FFFFFF"/>
                </a:solidFill>
                <a:effectLst/>
                <a:latin typeface="Cinzel"/>
              </a:rPr>
            </a:br>
            <a:r>
              <a:rPr lang="en-US" b="1" i="0" cap="all" dirty="0">
                <a:solidFill>
                  <a:srgbClr val="FFFFFF"/>
                </a:solidFill>
                <a:effectLst/>
                <a:latin typeface="Cinzel"/>
              </a:rPr>
              <a:t>Philosophy</a:t>
            </a:r>
            <a:br>
              <a:rPr lang="en-US" b="1" i="0" cap="all" dirty="0">
                <a:solidFill>
                  <a:srgbClr val="FFFFFF"/>
                </a:solidFill>
                <a:effectLst/>
                <a:latin typeface="Cinzel"/>
              </a:rPr>
            </a:br>
            <a:r>
              <a:rPr lang="en-US" b="0" i="0" dirty="0">
                <a:solidFill>
                  <a:srgbClr val="D4AF37"/>
                </a:solidFill>
                <a:effectLst/>
                <a:latin typeface="ui-sans-serif"/>
              </a:rPr>
              <a:t>♦  ♦</a:t>
            </a:r>
            <a:br>
              <a:rPr lang="en-US" b="0" i="0" dirty="0">
                <a:solidFill>
                  <a:srgbClr val="D4AF37"/>
                </a:solidFill>
                <a:effectLst/>
                <a:latin typeface="ui-sans-serif"/>
              </a:rPr>
            </a:br>
            <a:r>
              <a:rPr lang="en-US" sz="3600" b="0" i="1" dirty="0">
                <a:solidFill>
                  <a:srgbClr val="D4AF37"/>
                </a:solidFill>
                <a:effectLst/>
                <a:latin typeface="Playfair Display" panose="00000500000000000000" pitchFamily="2" charset="0"/>
              </a:rPr>
              <a:t>From Cosmic Inquiry to the Science of Human Existence</a:t>
            </a:r>
            <a:br>
              <a:rPr lang="en-US" sz="3600" b="0" i="1" dirty="0">
                <a:solidFill>
                  <a:srgbClr val="D4AF37"/>
                </a:solidFill>
                <a:effectLst/>
                <a:latin typeface="Playfair Display" panose="00000500000000000000" pitchFamily="2" charset="0"/>
              </a:rPr>
            </a:br>
            <a:r>
              <a:rPr lang="en-US" sz="3600" b="0" i="0" cap="all" dirty="0">
                <a:solidFill>
                  <a:srgbClr val="D1D5DB"/>
                </a:solidFill>
                <a:effectLst/>
                <a:latin typeface="ui-sans-serif"/>
              </a:rPr>
              <a:t>Origins • Schools • Legacy</a:t>
            </a:r>
            <a:br>
              <a:rPr lang="en-US" b="0" i="0" cap="all" dirty="0">
                <a:solidFill>
                  <a:srgbClr val="D1D5DB"/>
                </a:solidFill>
                <a:effectLst/>
                <a:latin typeface="ui-sans-serif"/>
              </a:rPr>
            </a:br>
            <a:endParaRPr lang="en-IN" dirty="0"/>
          </a:p>
        </p:txBody>
      </p:sp>
      <p:sp>
        <p:nvSpPr>
          <p:cNvPr id="3" name="Subtitle 2">
            <a:extLst>
              <a:ext uri="{FF2B5EF4-FFF2-40B4-BE49-F238E27FC236}">
                <a16:creationId xmlns:a16="http://schemas.microsoft.com/office/drawing/2014/main" id="{A049786A-DD66-F5E6-A413-DFDD32E8408C}"/>
              </a:ext>
            </a:extLst>
          </p:cNvPr>
          <p:cNvSpPr>
            <a:spLocks noGrp="1"/>
          </p:cNvSpPr>
          <p:nvPr>
            <p:ph type="subTitle" idx="1"/>
          </p:nvPr>
        </p:nvSpPr>
        <p:spPr/>
        <p:txBody>
          <a:bodyPr/>
          <a:lstStyle/>
          <a:p>
            <a:endParaRPr lang="en-IN" dirty="0"/>
          </a:p>
        </p:txBody>
      </p:sp>
    </p:spTree>
    <p:extLst>
      <p:ext uri="{BB962C8B-B14F-4D97-AF65-F5344CB8AC3E}">
        <p14:creationId xmlns:p14="http://schemas.microsoft.com/office/powerpoint/2010/main" val="1692356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9B75104-1219-E7D0-4746-8BAF3E7339FC}"/>
              </a:ext>
            </a:extLst>
          </p:cNvPr>
          <p:cNvSpPr>
            <a:spLocks noGrp="1"/>
          </p:cNvSpPr>
          <p:nvPr>
            <p:ph type="title"/>
          </p:nvPr>
        </p:nvSpPr>
        <p:spPr>
          <a:xfrm>
            <a:off x="839788" y="457200"/>
            <a:ext cx="3932237" cy="924791"/>
          </a:xfrm>
        </p:spPr>
        <p:txBody>
          <a:bodyPr/>
          <a:lstStyle/>
          <a:p>
            <a:r>
              <a:rPr lang="en-US" sz="2400" b="1" cap="all" dirty="0">
                <a:solidFill>
                  <a:srgbClr val="D4AF37"/>
                </a:solidFill>
                <a:latin typeface="Playfair Display" panose="00000500000000000000" pitchFamily="2" charset="0"/>
              </a:rPr>
              <a:t>The 6th Century BCE</a:t>
            </a:r>
            <a:br>
              <a:rPr lang="en-US" b="1" cap="all" dirty="0">
                <a:solidFill>
                  <a:srgbClr val="D4AF37"/>
                </a:solidFill>
                <a:latin typeface="Playfair Display" panose="00000500000000000000" pitchFamily="2" charset="0"/>
              </a:rPr>
            </a:br>
            <a:endParaRPr lang="en-IN" dirty="0"/>
          </a:p>
        </p:txBody>
      </p:sp>
      <p:sp>
        <p:nvSpPr>
          <p:cNvPr id="7" name="Text Placeholder 6">
            <a:extLst>
              <a:ext uri="{FF2B5EF4-FFF2-40B4-BE49-F238E27FC236}">
                <a16:creationId xmlns:a16="http://schemas.microsoft.com/office/drawing/2014/main" id="{9EA1B611-A5D9-6EC5-0700-1262E9C9CE85}"/>
              </a:ext>
            </a:extLst>
          </p:cNvPr>
          <p:cNvSpPr>
            <a:spLocks noGrp="1"/>
          </p:cNvSpPr>
          <p:nvPr>
            <p:ph type="body" sz="half" idx="2"/>
          </p:nvPr>
        </p:nvSpPr>
        <p:spPr>
          <a:xfrm>
            <a:off x="467592" y="1007919"/>
            <a:ext cx="4468090" cy="4861070"/>
          </a:xfrm>
        </p:spPr>
        <p:txBody>
          <a:bodyPr>
            <a:normAutofit/>
          </a:bodyPr>
          <a:lstStyle/>
          <a:p>
            <a:pPr algn="just">
              <a:buNone/>
            </a:pPr>
            <a:r>
              <a:rPr lang="en-US" b="1" i="0" dirty="0">
                <a:solidFill>
                  <a:srgbClr val="1E3A8A"/>
                </a:solidFill>
                <a:effectLst/>
                <a:latin typeface="Cinzel"/>
              </a:rPr>
              <a:t>The Greek Miracle:</a:t>
            </a:r>
            <a:br>
              <a:rPr lang="en-US" b="1" i="0" dirty="0">
                <a:solidFill>
                  <a:srgbClr val="1E3A8A"/>
                </a:solidFill>
                <a:effectLst/>
                <a:latin typeface="Cinzel"/>
              </a:rPr>
            </a:br>
            <a:r>
              <a:rPr lang="en-US" b="0" i="1" dirty="0">
                <a:solidFill>
                  <a:srgbClr val="475569"/>
                </a:solidFill>
                <a:effectLst/>
                <a:latin typeface="Cinzel"/>
              </a:rPr>
              <a:t>Origins of Philosophy</a:t>
            </a:r>
          </a:p>
          <a:p>
            <a:pPr algn="just">
              <a:buNone/>
            </a:pPr>
            <a:endParaRPr lang="en-US" b="1" i="0" dirty="0">
              <a:solidFill>
                <a:srgbClr val="1E3A8A"/>
              </a:solidFill>
              <a:effectLst/>
              <a:latin typeface="Cinzel"/>
            </a:endParaRPr>
          </a:p>
          <a:p>
            <a:pPr algn="just">
              <a:buFont typeface="Arial" panose="020B0604020202020204" pitchFamily="34" charset="0"/>
              <a:buChar char="•"/>
            </a:pPr>
            <a:r>
              <a:rPr lang="en-US" sz="1800" b="1" i="0" dirty="0">
                <a:solidFill>
                  <a:srgbClr val="334155"/>
                </a:solidFill>
                <a:effectLst/>
                <a:latin typeface="Lato" panose="020F0502020204030203" pitchFamily="34" charset="0"/>
              </a:rPr>
              <a:t>Intellectual Awakening:</a:t>
            </a:r>
            <a:r>
              <a:rPr lang="en-US" sz="1800" b="0" i="0" dirty="0">
                <a:solidFill>
                  <a:srgbClr val="334155"/>
                </a:solidFill>
                <a:effectLst/>
                <a:latin typeface="Lato" panose="020F0502020204030203" pitchFamily="34" charset="0"/>
              </a:rPr>
              <a:t> A decisive shift from mythological explanations (like those of Homer and Hesiod) to rational inquiry and observation.</a:t>
            </a:r>
          </a:p>
          <a:p>
            <a:pPr algn="just">
              <a:buFont typeface="Arial" panose="020B0604020202020204" pitchFamily="34" charset="0"/>
              <a:buChar char="•"/>
            </a:pPr>
            <a:r>
              <a:rPr lang="en-US" sz="1800" b="1" i="0" dirty="0">
                <a:solidFill>
                  <a:srgbClr val="334155"/>
                </a:solidFill>
                <a:effectLst/>
                <a:latin typeface="Lato" panose="020F0502020204030203" pitchFamily="34" charset="0"/>
              </a:rPr>
              <a:t>Triumph of Reason:</a:t>
            </a:r>
            <a:r>
              <a:rPr lang="en-US" sz="1800" b="0" i="0" dirty="0">
                <a:solidFill>
                  <a:srgbClr val="334155"/>
                </a:solidFill>
                <a:effectLst/>
                <a:latin typeface="Lato" panose="020F0502020204030203" pitchFamily="34" charset="0"/>
              </a:rPr>
              <a:t> The "Greek Miracle" symbolized the victory of logic (Logos) over superstition and divine intervention.</a:t>
            </a:r>
          </a:p>
          <a:p>
            <a:pPr algn="just">
              <a:buFont typeface="Arial" panose="020B0604020202020204" pitchFamily="34" charset="0"/>
              <a:buChar char="•"/>
            </a:pPr>
            <a:r>
              <a:rPr lang="en-US" sz="1800" b="1" i="0" dirty="0">
                <a:solidFill>
                  <a:srgbClr val="334155"/>
                </a:solidFill>
                <a:effectLst/>
                <a:latin typeface="Lato" panose="020F0502020204030203" pitchFamily="34" charset="0"/>
              </a:rPr>
              <a:t>The Polis Context:</a:t>
            </a:r>
            <a:r>
              <a:rPr lang="en-US" sz="1800" b="0" i="0" dirty="0">
                <a:solidFill>
                  <a:srgbClr val="334155"/>
                </a:solidFill>
                <a:effectLst/>
                <a:latin typeface="Lato" panose="020F0502020204030203" pitchFamily="34" charset="0"/>
              </a:rPr>
              <a:t> Social and political crises in city-states like Miletus fostered an environment of debate, rule of law, and free inquiry.</a:t>
            </a:r>
          </a:p>
          <a:p>
            <a:pPr algn="just">
              <a:buFont typeface="Arial" panose="020B0604020202020204" pitchFamily="34" charset="0"/>
              <a:buChar char="•"/>
            </a:pPr>
            <a:r>
              <a:rPr lang="en-US" sz="1800" b="1" i="0" dirty="0">
                <a:solidFill>
                  <a:srgbClr val="334155"/>
                </a:solidFill>
                <a:effectLst/>
                <a:latin typeface="Lato" panose="020F0502020204030203" pitchFamily="34" charset="0"/>
              </a:rPr>
              <a:t>From Mythos to Logos:</a:t>
            </a:r>
            <a:r>
              <a:rPr lang="en-US" sz="1800" b="0" i="0" dirty="0">
                <a:solidFill>
                  <a:srgbClr val="334155"/>
                </a:solidFill>
                <a:effectLst/>
                <a:latin typeface="Lato" panose="020F0502020204030203" pitchFamily="34" charset="0"/>
              </a:rPr>
              <a:t> Thinkers began to explain the universe through natural elements rather than the whims of gods.</a:t>
            </a:r>
          </a:p>
          <a:p>
            <a:endParaRPr lang="en-IN" dirty="0"/>
          </a:p>
        </p:txBody>
      </p:sp>
      <p:pic>
        <p:nvPicPr>
          <p:cNvPr id="2050" name="Picture 2" descr="Ancient Greek Ruins and Columns">
            <a:extLst>
              <a:ext uri="{FF2B5EF4-FFF2-40B4-BE49-F238E27FC236}">
                <a16:creationId xmlns:a16="http://schemas.microsoft.com/office/drawing/2014/main" id="{905B4E32-372D-F9CE-744D-11E037670132}"/>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7785" r="7785"/>
          <a:stretch/>
        </p:blipFill>
        <p:spPr bwMode="auto">
          <a:xfrm>
            <a:off x="5391005" y="644525"/>
            <a:ext cx="6506585" cy="5309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527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450B0-B482-C19B-B054-E2F1B97D9E1D}"/>
              </a:ext>
            </a:extLst>
          </p:cNvPr>
          <p:cNvSpPr>
            <a:spLocks noGrp="1"/>
          </p:cNvSpPr>
          <p:nvPr>
            <p:ph type="title"/>
          </p:nvPr>
        </p:nvSpPr>
        <p:spPr/>
        <p:txBody>
          <a:bodyPr>
            <a:normAutofit fontScale="90000"/>
          </a:bodyPr>
          <a:lstStyle/>
          <a:p>
            <a:pPr algn="ctr"/>
            <a:r>
              <a:rPr lang="en-US" sz="1300" b="1" cap="all" dirty="0"/>
              <a:t>The First Philosophers</a:t>
            </a:r>
            <a:br>
              <a:rPr lang="en-US" sz="1300" b="1" cap="all" dirty="0"/>
            </a:br>
            <a:r>
              <a:rPr lang="en-US" sz="1300" b="1" dirty="0"/>
              <a:t>The Milesian School</a:t>
            </a:r>
            <a:br>
              <a:rPr lang="en-US" sz="1300" b="1" dirty="0"/>
            </a:br>
            <a:r>
              <a:rPr lang="en-US" sz="1800" dirty="0"/>
              <a:t>Emerging in the Ionian city of Miletus (Asia Minor), these thinkers sought the </a:t>
            </a:r>
            <a:r>
              <a:rPr lang="en-US" sz="1800" i="1" dirty="0" err="1"/>
              <a:t>Archê</a:t>
            </a:r>
            <a:r>
              <a:rPr lang="en-US" sz="1800" dirty="0"/>
              <a:t> (fundamental principle) of the cosmos, replacing myth with natural law</a:t>
            </a:r>
            <a:r>
              <a:rPr lang="en-US" dirty="0"/>
              <a:t>.</a:t>
            </a:r>
            <a:br>
              <a:rPr lang="en-US" dirty="0"/>
            </a:br>
            <a:endParaRPr lang="en-IN" dirty="0"/>
          </a:p>
        </p:txBody>
      </p:sp>
      <p:sp>
        <p:nvSpPr>
          <p:cNvPr id="3" name="Text Placeholder 2">
            <a:extLst>
              <a:ext uri="{FF2B5EF4-FFF2-40B4-BE49-F238E27FC236}">
                <a16:creationId xmlns:a16="http://schemas.microsoft.com/office/drawing/2014/main" id="{E69B46E6-554C-F86F-7227-955224D6B0A3}"/>
              </a:ext>
            </a:extLst>
          </p:cNvPr>
          <p:cNvSpPr>
            <a:spLocks noGrp="1"/>
          </p:cNvSpPr>
          <p:nvPr>
            <p:ph type="body" idx="1"/>
          </p:nvPr>
        </p:nvSpPr>
        <p:spPr>
          <a:xfrm>
            <a:off x="839788" y="1494503"/>
            <a:ext cx="5157787" cy="639097"/>
          </a:xfrm>
        </p:spPr>
        <p:txBody>
          <a:bodyPr>
            <a:normAutofit fontScale="25000" lnSpcReduction="20000"/>
          </a:bodyPr>
          <a:lstStyle/>
          <a:p>
            <a:endParaRPr lang="en-IN" dirty="0"/>
          </a:p>
        </p:txBody>
      </p:sp>
      <p:sp>
        <p:nvSpPr>
          <p:cNvPr id="4" name="Content Placeholder 3">
            <a:extLst>
              <a:ext uri="{FF2B5EF4-FFF2-40B4-BE49-F238E27FC236}">
                <a16:creationId xmlns:a16="http://schemas.microsoft.com/office/drawing/2014/main" id="{006B27B9-DEED-F120-6214-C2EB4C0DD761}"/>
              </a:ext>
            </a:extLst>
          </p:cNvPr>
          <p:cNvSpPr>
            <a:spLocks noGrp="1"/>
          </p:cNvSpPr>
          <p:nvPr>
            <p:ph sz="half" idx="2"/>
          </p:nvPr>
        </p:nvSpPr>
        <p:spPr>
          <a:xfrm>
            <a:off x="845574" y="2505075"/>
            <a:ext cx="5152001" cy="3158306"/>
          </a:xfrm>
        </p:spPr>
        <p:txBody>
          <a:bodyPr>
            <a:normAutofit fontScale="77500" lnSpcReduction="20000"/>
          </a:bodyPr>
          <a:lstStyle/>
          <a:p>
            <a:r>
              <a:rPr lang="en-US" b="1" dirty="0"/>
              <a:t>Thales</a:t>
            </a:r>
          </a:p>
          <a:p>
            <a:r>
              <a:rPr lang="en-US" b="1" cap="all" dirty="0"/>
              <a:t>c. 624 – c. 546 BCE</a:t>
            </a:r>
          </a:p>
          <a:p>
            <a:r>
              <a:rPr lang="en-US" dirty="0"/>
              <a:t>Often regarded as the </a:t>
            </a:r>
            <a:r>
              <a:rPr lang="en-US" b="1" dirty="0"/>
              <a:t>first Greek philosopher</a:t>
            </a:r>
            <a:r>
              <a:rPr lang="en-US" dirty="0"/>
              <a:t>. He broke away from mythological explanations to propose natural causes.</a:t>
            </a:r>
          </a:p>
          <a:p>
            <a:r>
              <a:rPr lang="en-US" b="1" i="1" dirty="0"/>
              <a:t>Principle: Water</a:t>
            </a:r>
            <a:br>
              <a:rPr lang="en-US" i="1" dirty="0"/>
            </a:br>
            <a:r>
              <a:rPr lang="en-US" i="1" dirty="0"/>
              <a:t>He believed water or moisture was the primary substance from which all things originated and to which they return.</a:t>
            </a:r>
          </a:p>
          <a:p>
            <a:endParaRPr lang="en-IN" dirty="0"/>
          </a:p>
        </p:txBody>
      </p:sp>
      <p:sp>
        <p:nvSpPr>
          <p:cNvPr id="5" name="Text Placeholder 4">
            <a:extLst>
              <a:ext uri="{FF2B5EF4-FFF2-40B4-BE49-F238E27FC236}">
                <a16:creationId xmlns:a16="http://schemas.microsoft.com/office/drawing/2014/main" id="{9E0A6C17-792D-47A6-59C4-A4ED4CCE5F75}"/>
              </a:ext>
            </a:extLst>
          </p:cNvPr>
          <p:cNvSpPr>
            <a:spLocks noGrp="1"/>
          </p:cNvSpPr>
          <p:nvPr>
            <p:ph type="body" sz="quarter" idx="3"/>
          </p:nvPr>
        </p:nvSpPr>
        <p:spPr>
          <a:xfrm>
            <a:off x="6203373" y="1495622"/>
            <a:ext cx="5183188" cy="629264"/>
          </a:xfrm>
        </p:spPr>
        <p:txBody>
          <a:bodyPr>
            <a:normAutofit fontScale="25000" lnSpcReduction="20000"/>
          </a:bodyPr>
          <a:lstStyle/>
          <a:p>
            <a:r>
              <a:rPr lang="en-US" dirty="0"/>
              <a:t>Anaximenes</a:t>
            </a:r>
          </a:p>
          <a:p>
            <a:r>
              <a:rPr lang="en-US" cap="all" dirty="0"/>
              <a:t>c. 585 – c. 528 BCE</a:t>
            </a:r>
          </a:p>
          <a:p>
            <a:r>
              <a:rPr lang="en-US" b="0" dirty="0"/>
              <a:t>Proposed a mechanism for change, attempting to explain </a:t>
            </a:r>
            <a:r>
              <a:rPr lang="en-US" b="0" i="1" dirty="0"/>
              <a:t>how</a:t>
            </a:r>
            <a:r>
              <a:rPr lang="en-US" b="0" dirty="0"/>
              <a:t> the primary substance transforms into other elements.</a:t>
            </a:r>
          </a:p>
          <a:p>
            <a:r>
              <a:rPr lang="en-US" i="1" dirty="0"/>
              <a:t>Principle: Air</a:t>
            </a:r>
            <a:br>
              <a:rPr lang="en-US" b="0" i="1" dirty="0"/>
            </a:br>
            <a:r>
              <a:rPr lang="en-US" b="0" i="1" dirty="0"/>
              <a:t>Through rarefaction (becoming fire) and condensation (becoming wind, cloud, water, earth), air forms the cosmos.</a:t>
            </a:r>
          </a:p>
          <a:p>
            <a:endParaRPr lang="en-IN" dirty="0"/>
          </a:p>
        </p:txBody>
      </p:sp>
      <p:sp>
        <p:nvSpPr>
          <p:cNvPr id="6" name="Content Placeholder 5">
            <a:extLst>
              <a:ext uri="{FF2B5EF4-FFF2-40B4-BE49-F238E27FC236}">
                <a16:creationId xmlns:a16="http://schemas.microsoft.com/office/drawing/2014/main" id="{A45684AE-98AB-54B0-92E2-7B475415CA3B}"/>
              </a:ext>
            </a:extLst>
          </p:cNvPr>
          <p:cNvSpPr>
            <a:spLocks noGrp="1"/>
          </p:cNvSpPr>
          <p:nvPr>
            <p:ph sz="quarter" idx="4"/>
          </p:nvPr>
        </p:nvSpPr>
        <p:spPr>
          <a:xfrm>
            <a:off x="5997677" y="2505075"/>
            <a:ext cx="5456903" cy="2971493"/>
          </a:xfrm>
        </p:spPr>
        <p:txBody>
          <a:bodyPr>
            <a:normAutofit fontScale="77500" lnSpcReduction="20000"/>
          </a:bodyPr>
          <a:lstStyle/>
          <a:p>
            <a:r>
              <a:rPr lang="en-US" b="1" dirty="0"/>
              <a:t>Anaximander</a:t>
            </a:r>
          </a:p>
          <a:p>
            <a:r>
              <a:rPr lang="en-US" b="1" cap="all" dirty="0"/>
              <a:t>c. 610 – c. 546 BCE</a:t>
            </a:r>
          </a:p>
          <a:p>
            <a:r>
              <a:rPr lang="en-US" dirty="0"/>
              <a:t>A student of Thales who argued that the origin could not be a specific material like water, as it limits the potential for opposites.</a:t>
            </a:r>
          </a:p>
          <a:p>
            <a:r>
              <a:rPr lang="en-US" b="1" i="1" dirty="0"/>
              <a:t>Principle: The Apeiron</a:t>
            </a:r>
            <a:br>
              <a:rPr lang="en-US" i="1" dirty="0"/>
            </a:br>
            <a:r>
              <a:rPr lang="en-US" i="1" dirty="0"/>
              <a:t>The "Boundless" or "Indefinite" — an eternal, ageless substance from which opposites (hot/cold, wet/dry) emerge.</a:t>
            </a:r>
          </a:p>
          <a:p>
            <a:endParaRPr lang="en-IN" dirty="0"/>
          </a:p>
        </p:txBody>
      </p:sp>
    </p:spTree>
    <p:extLst>
      <p:ext uri="{BB962C8B-B14F-4D97-AF65-F5344CB8AC3E}">
        <p14:creationId xmlns:p14="http://schemas.microsoft.com/office/powerpoint/2010/main" val="3810455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4E5ED4C-FBCF-8CF6-D132-36EA4A02D0A3}"/>
              </a:ext>
            </a:extLst>
          </p:cNvPr>
          <p:cNvSpPr>
            <a:spLocks noGrp="1"/>
          </p:cNvSpPr>
          <p:nvPr>
            <p:ph type="title"/>
          </p:nvPr>
        </p:nvSpPr>
        <p:spPr/>
        <p:txBody>
          <a:bodyPr>
            <a:normAutofit fontScale="90000"/>
          </a:bodyPr>
          <a:lstStyle/>
          <a:p>
            <a:r>
              <a:rPr lang="en-US" b="0" i="1" dirty="0">
                <a:solidFill>
                  <a:srgbClr val="DBEAFE"/>
                </a:solidFill>
                <a:effectLst/>
                <a:latin typeface="Lato" panose="020F0502020204030203" pitchFamily="34" charset="0"/>
              </a:rPr>
              <a:t>"Geometry has two great treasures: one is the theorem of Pythagoras; the other, the division of a line into extreme and mean ratio."</a:t>
            </a:r>
            <a:br>
              <a:rPr lang="en-US" b="0" i="1" dirty="0">
                <a:solidFill>
                  <a:srgbClr val="DBEAFE"/>
                </a:solidFill>
                <a:effectLst/>
                <a:latin typeface="Lato" panose="020F0502020204030203" pitchFamily="34" charset="0"/>
              </a:rPr>
            </a:br>
            <a:br>
              <a:rPr lang="en-US" b="0" i="0" dirty="0">
                <a:solidFill>
                  <a:srgbClr val="000000"/>
                </a:solidFill>
                <a:effectLst/>
                <a:latin typeface="ui-sans-serif"/>
              </a:rPr>
            </a:br>
            <a:endParaRPr lang="en-IN" dirty="0"/>
          </a:p>
        </p:txBody>
      </p:sp>
      <p:sp>
        <p:nvSpPr>
          <p:cNvPr id="8" name="Content Placeholder 7">
            <a:extLst>
              <a:ext uri="{FF2B5EF4-FFF2-40B4-BE49-F238E27FC236}">
                <a16:creationId xmlns:a16="http://schemas.microsoft.com/office/drawing/2014/main" id="{539CD503-A942-CBAB-169C-8FAE48D4ECD5}"/>
              </a:ext>
            </a:extLst>
          </p:cNvPr>
          <p:cNvSpPr>
            <a:spLocks noGrp="1"/>
          </p:cNvSpPr>
          <p:nvPr>
            <p:ph idx="1"/>
          </p:nvPr>
        </p:nvSpPr>
        <p:spPr/>
        <p:txBody>
          <a:bodyPr>
            <a:normAutofit fontScale="47500" lnSpcReduction="20000"/>
          </a:bodyPr>
          <a:lstStyle/>
          <a:p>
            <a:pPr algn="l">
              <a:buNone/>
            </a:pPr>
            <a:r>
              <a:rPr lang="en-US" b="1" i="0" dirty="0">
                <a:solidFill>
                  <a:srgbClr val="1E3A8A"/>
                </a:solidFill>
                <a:effectLst/>
                <a:latin typeface="Cinzel"/>
              </a:rPr>
              <a:t>Pythagoras</a:t>
            </a:r>
          </a:p>
          <a:p>
            <a:pPr algn="l">
              <a:buNone/>
            </a:pPr>
            <a:r>
              <a:rPr lang="en-US" b="1" i="1" dirty="0">
                <a:solidFill>
                  <a:srgbClr val="64748B"/>
                </a:solidFill>
                <a:effectLst/>
                <a:latin typeface="Playfair Display" panose="00000500000000000000" pitchFamily="2" charset="0"/>
              </a:rPr>
              <a:t>of Samos</a:t>
            </a:r>
          </a:p>
          <a:p>
            <a:pPr algn="l">
              <a:buNone/>
            </a:pPr>
            <a:r>
              <a:rPr lang="en-US" b="1" i="0" dirty="0">
                <a:solidFill>
                  <a:srgbClr val="D4AF37"/>
                </a:solidFill>
                <a:effectLst/>
                <a:latin typeface="ui-sans-serif"/>
              </a:rPr>
              <a:t>c. 570 – c. 495 BCE</a:t>
            </a:r>
            <a:endParaRPr lang="en-US" b="0" i="0" dirty="0">
              <a:solidFill>
                <a:srgbClr val="000000"/>
              </a:solidFill>
              <a:effectLst/>
              <a:latin typeface="ui-sans-serif"/>
            </a:endParaRPr>
          </a:p>
          <a:p>
            <a:pPr algn="l">
              <a:buNone/>
            </a:pPr>
            <a:r>
              <a:rPr lang="en-US" b="0" i="0" dirty="0">
                <a:solidFill>
                  <a:srgbClr val="334155"/>
                </a:solidFill>
                <a:effectLst/>
                <a:latin typeface="Lato" panose="020F0502020204030203" pitchFamily="34" charset="0"/>
              </a:rPr>
              <a:t>Born on the island of Samos, Pythagoras migrated to Croton in southern Italy where he founded a secretive religious-philosophical brotherhood. His school combined mysticism with mathematics, influencing Plato and Western thought profoundly.</a:t>
            </a:r>
          </a:p>
          <a:p>
            <a:pPr algn="l">
              <a:spcAft>
                <a:spcPts val="1500"/>
              </a:spcAft>
              <a:buNone/>
            </a:pPr>
            <a:r>
              <a:rPr lang="en-US" b="1" i="0" dirty="0">
                <a:solidFill>
                  <a:srgbClr val="1E3A8A"/>
                </a:solidFill>
                <a:effectLst/>
                <a:latin typeface="Cinzel"/>
              </a:rPr>
              <a:t>Metempsychosis (Transmigration)</a:t>
            </a:r>
          </a:p>
          <a:p>
            <a:pPr algn="l">
              <a:spcAft>
                <a:spcPts val="1500"/>
              </a:spcAft>
              <a:buNone/>
            </a:pPr>
            <a:r>
              <a:rPr lang="en-US" b="0" i="0" dirty="0">
                <a:solidFill>
                  <a:srgbClr val="475569"/>
                </a:solidFill>
                <a:effectLst/>
                <a:latin typeface="Lato" panose="020F0502020204030203" pitchFamily="34" charset="0"/>
              </a:rPr>
              <a:t>Influenced by Orphism, he taught that the soul is immortal and passes into other bodies (human or animal) after death until purified.</a:t>
            </a:r>
          </a:p>
          <a:p>
            <a:pPr algn="l">
              <a:spcBef>
                <a:spcPts val="1200"/>
              </a:spcBef>
              <a:buNone/>
            </a:pPr>
            <a:r>
              <a:rPr lang="en-US" b="1" i="0" dirty="0">
                <a:solidFill>
                  <a:srgbClr val="1E3A8A"/>
                </a:solidFill>
                <a:effectLst/>
                <a:latin typeface="Cinzel"/>
              </a:rPr>
              <a:t>Harmonia &amp; Numbers</a:t>
            </a:r>
          </a:p>
          <a:p>
            <a:pPr algn="l">
              <a:spcBef>
                <a:spcPts val="1200"/>
              </a:spcBef>
              <a:buNone/>
            </a:pPr>
            <a:r>
              <a:rPr lang="en-US" b="0" i="0" dirty="0">
                <a:solidFill>
                  <a:srgbClr val="475569"/>
                </a:solidFill>
                <a:effectLst/>
                <a:latin typeface="Lato" panose="020F0502020204030203" pitchFamily="34" charset="0"/>
              </a:rPr>
              <a:t>Believed that "all things are number." Discovered that musical intervals correspond to simple whole-number ratios, suggesting a cosmic order.</a:t>
            </a:r>
          </a:p>
          <a:p>
            <a:pPr algn="l">
              <a:spcBef>
                <a:spcPts val="1200"/>
              </a:spcBef>
              <a:buNone/>
            </a:pPr>
            <a:r>
              <a:rPr lang="en-US" b="1" i="0" dirty="0">
                <a:solidFill>
                  <a:srgbClr val="1E3A8A"/>
                </a:solidFill>
                <a:effectLst/>
                <a:latin typeface="Cinzel"/>
              </a:rPr>
              <a:t>Ethics &amp; The Mean</a:t>
            </a:r>
          </a:p>
          <a:p>
            <a:pPr algn="l">
              <a:spcBef>
                <a:spcPts val="1200"/>
              </a:spcBef>
              <a:buNone/>
            </a:pPr>
            <a:r>
              <a:rPr lang="en-US" b="0" i="0" dirty="0">
                <a:solidFill>
                  <a:srgbClr val="475569"/>
                </a:solidFill>
                <a:effectLst/>
                <a:latin typeface="Lato" panose="020F0502020204030203" pitchFamily="34" charset="0"/>
              </a:rPr>
              <a:t>Taught a way of life based on moderation, dietary restrictions (vegetarianism), and the pursuit of harmony in the soul.</a:t>
            </a:r>
          </a:p>
          <a:p>
            <a:endParaRPr lang="en-IN" dirty="0"/>
          </a:p>
        </p:txBody>
      </p:sp>
      <p:sp>
        <p:nvSpPr>
          <p:cNvPr id="9" name="Text Placeholder 8">
            <a:extLst>
              <a:ext uri="{FF2B5EF4-FFF2-40B4-BE49-F238E27FC236}">
                <a16:creationId xmlns:a16="http://schemas.microsoft.com/office/drawing/2014/main" id="{436DF523-F67B-53D0-7886-FA90742DE562}"/>
              </a:ext>
            </a:extLst>
          </p:cNvPr>
          <p:cNvSpPr>
            <a:spLocks noGrp="1"/>
          </p:cNvSpPr>
          <p:nvPr>
            <p:ph type="body" sz="half" idx="2"/>
          </p:nvPr>
        </p:nvSpPr>
        <p:spPr/>
        <p:txBody>
          <a:bodyPr/>
          <a:lstStyle/>
          <a:p>
            <a:br>
              <a:rPr lang="en-IN" dirty="0"/>
            </a:br>
            <a:br>
              <a:rPr lang="en-IN" dirty="0"/>
            </a:br>
            <a:br>
              <a:rPr lang="en-IN" dirty="0"/>
            </a:br>
            <a:br>
              <a:rPr lang="en-IN" dirty="0"/>
            </a:br>
            <a:endParaRPr lang="en-IN" dirty="0"/>
          </a:p>
        </p:txBody>
      </p:sp>
    </p:spTree>
    <p:extLst>
      <p:ext uri="{BB962C8B-B14F-4D97-AF65-F5344CB8AC3E}">
        <p14:creationId xmlns:p14="http://schemas.microsoft.com/office/powerpoint/2010/main" val="804638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637685-F9D5-74CB-477B-C02A903FAE23}"/>
              </a:ext>
            </a:extLst>
          </p:cNvPr>
          <p:cNvSpPr>
            <a:spLocks noGrp="1"/>
          </p:cNvSpPr>
          <p:nvPr>
            <p:ph type="title"/>
          </p:nvPr>
        </p:nvSpPr>
        <p:spPr/>
        <p:txBody>
          <a:bodyPr>
            <a:normAutofit fontScale="90000"/>
          </a:bodyPr>
          <a:lstStyle/>
          <a:p>
            <a:r>
              <a:rPr lang="en-US" b="1" i="0" cap="all" dirty="0" err="1">
                <a:solidFill>
                  <a:srgbClr val="D4AF37"/>
                </a:solidFill>
                <a:effectLst/>
                <a:latin typeface="Playfair Display" panose="00000500000000000000" pitchFamily="2" charset="0"/>
              </a:rPr>
              <a:t>th</a:t>
            </a:r>
            <a:r>
              <a:rPr lang="en-US" b="1" i="0" cap="all" dirty="0">
                <a:solidFill>
                  <a:srgbClr val="D4AF37"/>
                </a:solidFill>
                <a:effectLst/>
                <a:latin typeface="Playfair Display" panose="00000500000000000000" pitchFamily="2" charset="0"/>
              </a:rPr>
              <a:t> Century BCE • Athens</a:t>
            </a:r>
            <a:br>
              <a:rPr lang="en-US" b="1" i="0" cap="all" dirty="0">
                <a:solidFill>
                  <a:srgbClr val="D4AF37"/>
                </a:solidFill>
                <a:effectLst/>
                <a:latin typeface="Playfair Display" panose="00000500000000000000" pitchFamily="2" charset="0"/>
              </a:rPr>
            </a:br>
            <a:r>
              <a:rPr lang="en-US" b="1" i="0" dirty="0">
                <a:solidFill>
                  <a:srgbClr val="1E3A8A"/>
                </a:solidFill>
                <a:effectLst/>
                <a:latin typeface="Cinzel"/>
              </a:rPr>
              <a:t>The Sophists</a:t>
            </a:r>
            <a:br>
              <a:rPr lang="en-US" b="1" i="0" dirty="0">
                <a:solidFill>
                  <a:srgbClr val="1E3A8A"/>
                </a:solidFill>
                <a:effectLst/>
                <a:latin typeface="Cinzel"/>
              </a:rPr>
            </a:br>
            <a:r>
              <a:rPr lang="en-US" b="0" i="1" dirty="0">
                <a:solidFill>
                  <a:srgbClr val="64748B"/>
                </a:solidFill>
                <a:effectLst/>
                <a:latin typeface="ui-serif"/>
              </a:rPr>
              <a:t>Teachers of Rhetoric &amp; Practical Wisdom</a:t>
            </a:r>
            <a:br>
              <a:rPr lang="en-US" b="0" i="1" dirty="0">
                <a:solidFill>
                  <a:srgbClr val="64748B"/>
                </a:solidFill>
                <a:effectLst/>
                <a:latin typeface="ui-serif"/>
              </a:rPr>
            </a:br>
            <a:endParaRPr lang="en-IN" dirty="0"/>
          </a:p>
        </p:txBody>
      </p:sp>
      <p:sp>
        <p:nvSpPr>
          <p:cNvPr id="6" name="Text Placeholder 5">
            <a:extLst>
              <a:ext uri="{FF2B5EF4-FFF2-40B4-BE49-F238E27FC236}">
                <a16:creationId xmlns:a16="http://schemas.microsoft.com/office/drawing/2014/main" id="{286C0CA8-B040-1063-99A8-09A3B5E8C2F3}"/>
              </a:ext>
            </a:extLst>
          </p:cNvPr>
          <p:cNvSpPr>
            <a:spLocks noGrp="1"/>
          </p:cNvSpPr>
          <p:nvPr>
            <p:ph type="body" idx="1"/>
          </p:nvPr>
        </p:nvSpPr>
        <p:spPr/>
        <p:txBody>
          <a:bodyPr/>
          <a:lstStyle/>
          <a:p>
            <a:endParaRPr lang="en-IN"/>
          </a:p>
        </p:txBody>
      </p:sp>
      <p:sp>
        <p:nvSpPr>
          <p:cNvPr id="7" name="Content Placeholder 6">
            <a:extLst>
              <a:ext uri="{FF2B5EF4-FFF2-40B4-BE49-F238E27FC236}">
                <a16:creationId xmlns:a16="http://schemas.microsoft.com/office/drawing/2014/main" id="{378D780A-6F29-085A-698A-C0F515F0D5DF}"/>
              </a:ext>
            </a:extLst>
          </p:cNvPr>
          <p:cNvSpPr>
            <a:spLocks noGrp="1"/>
          </p:cNvSpPr>
          <p:nvPr>
            <p:ph sz="half" idx="2"/>
          </p:nvPr>
        </p:nvSpPr>
        <p:spPr/>
        <p:txBody>
          <a:bodyPr>
            <a:normAutofit fontScale="55000" lnSpcReduction="20000"/>
          </a:bodyPr>
          <a:lstStyle/>
          <a:p>
            <a:r>
              <a:rPr lang="en-US" b="1" i="1" dirty="0"/>
              <a:t>Man is the measure of all things.</a:t>
            </a:r>
          </a:p>
          <a:p>
            <a:r>
              <a:rPr lang="en-US" dirty="0"/>
              <a:t>”</a:t>
            </a:r>
          </a:p>
          <a:p>
            <a:r>
              <a:rPr lang="en-US" b="1" cap="all" dirty="0"/>
              <a:t>Protagoras</a:t>
            </a:r>
          </a:p>
          <a:p>
            <a:r>
              <a:rPr lang="en-US" dirty="0"/>
              <a:t>First &amp; Most Prominent Sophist</a:t>
            </a:r>
          </a:p>
          <a:p>
            <a:r>
              <a:rPr lang="en-US" i="1" dirty="0"/>
              <a:t>Asserting that truth is subjective and relative to the individual, challenging absolute divine authority.</a:t>
            </a:r>
          </a:p>
          <a:p>
            <a:endParaRPr lang="en-IN" dirty="0"/>
          </a:p>
        </p:txBody>
      </p:sp>
      <p:sp>
        <p:nvSpPr>
          <p:cNvPr id="8" name="Text Placeholder 7">
            <a:extLst>
              <a:ext uri="{FF2B5EF4-FFF2-40B4-BE49-F238E27FC236}">
                <a16:creationId xmlns:a16="http://schemas.microsoft.com/office/drawing/2014/main" id="{72A34F19-E3A1-97A0-2FDA-C0FB94C9F1F3}"/>
              </a:ext>
            </a:extLst>
          </p:cNvPr>
          <p:cNvSpPr>
            <a:spLocks noGrp="1"/>
          </p:cNvSpPr>
          <p:nvPr>
            <p:ph type="body" sz="quarter" idx="3"/>
          </p:nvPr>
        </p:nvSpPr>
        <p:spPr/>
        <p:txBody>
          <a:bodyPr/>
          <a:lstStyle/>
          <a:p>
            <a:endParaRPr lang="en-IN"/>
          </a:p>
        </p:txBody>
      </p:sp>
      <p:sp>
        <p:nvSpPr>
          <p:cNvPr id="9" name="Content Placeholder 8">
            <a:extLst>
              <a:ext uri="{FF2B5EF4-FFF2-40B4-BE49-F238E27FC236}">
                <a16:creationId xmlns:a16="http://schemas.microsoft.com/office/drawing/2014/main" id="{5A329B16-1F0A-9C16-36A4-AA0DE7A3346D}"/>
              </a:ext>
            </a:extLst>
          </p:cNvPr>
          <p:cNvSpPr>
            <a:spLocks noGrp="1"/>
          </p:cNvSpPr>
          <p:nvPr>
            <p:ph sz="quarter" idx="4"/>
          </p:nvPr>
        </p:nvSpPr>
        <p:spPr/>
        <p:txBody>
          <a:bodyPr>
            <a:normAutofit fontScale="55000" lnSpcReduction="20000"/>
          </a:bodyPr>
          <a:lstStyle/>
          <a:p>
            <a:r>
              <a:rPr lang="en-US" b="1" dirty="0"/>
              <a:t>The Intellectual Revolution</a:t>
            </a:r>
          </a:p>
          <a:p>
            <a:r>
              <a:rPr lang="en-US" b="1" dirty="0"/>
              <a:t>Rise of Democracy:</a:t>
            </a:r>
            <a:r>
              <a:rPr lang="en-US" dirty="0"/>
              <a:t> Flourished in democratic Athens where public speaking and persuasion were keys to power.</a:t>
            </a:r>
          </a:p>
          <a:p>
            <a:r>
              <a:rPr lang="en-US" b="1" dirty="0"/>
              <a:t>Professional Educators:</a:t>
            </a:r>
            <a:r>
              <a:rPr lang="en-US" dirty="0"/>
              <a:t> Unlike earlier philosophers, they charged fees to teach rhetoric (the art of persuasion) to young citizens.</a:t>
            </a:r>
          </a:p>
          <a:p>
            <a:r>
              <a:rPr lang="en-US" b="1" dirty="0"/>
              <a:t>Skepticism &amp; Relativism:</a:t>
            </a:r>
            <a:r>
              <a:rPr lang="en-US" dirty="0"/>
              <a:t> Questioned traditional religious beliefs and absolute moral truths.</a:t>
            </a:r>
          </a:p>
          <a:p>
            <a:r>
              <a:rPr lang="en-US" b="1" dirty="0"/>
              <a:t>Focus on Human Affairs:</a:t>
            </a:r>
            <a:r>
              <a:rPr lang="en-US" dirty="0"/>
              <a:t> Shifted inquiry from the cosmos (nature) to human society, politics, and language.</a:t>
            </a:r>
          </a:p>
          <a:p>
            <a:r>
              <a:rPr lang="en-US" b="1" cap="all" dirty="0"/>
              <a:t>Key Concepts:</a:t>
            </a:r>
          </a:p>
          <a:p>
            <a:r>
              <a:rPr lang="en-US" b="1" cap="all" dirty="0"/>
              <a:t>Rhetoric</a:t>
            </a:r>
            <a:r>
              <a:rPr lang="en-US" dirty="0"/>
              <a:t> </a:t>
            </a:r>
            <a:r>
              <a:rPr lang="en-US" b="1" cap="all" dirty="0"/>
              <a:t>Relativism</a:t>
            </a:r>
            <a:r>
              <a:rPr lang="en-US" dirty="0"/>
              <a:t> </a:t>
            </a:r>
            <a:r>
              <a:rPr lang="en-US" b="1" cap="all" dirty="0"/>
              <a:t>Skepticism</a:t>
            </a:r>
            <a:r>
              <a:rPr lang="en-US" dirty="0"/>
              <a:t> </a:t>
            </a:r>
            <a:r>
              <a:rPr lang="en-US" b="1" cap="all" dirty="0"/>
              <a:t>Civic Virtue</a:t>
            </a:r>
            <a:r>
              <a:rPr lang="en-US" dirty="0"/>
              <a:t> </a:t>
            </a:r>
            <a:r>
              <a:rPr lang="en-US" b="1" cap="all" dirty="0"/>
              <a:t>Individualism</a:t>
            </a:r>
            <a:endParaRPr lang="en-US" dirty="0"/>
          </a:p>
          <a:p>
            <a:endParaRPr lang="en-IN" dirty="0"/>
          </a:p>
        </p:txBody>
      </p:sp>
    </p:spTree>
    <p:extLst>
      <p:ext uri="{BB962C8B-B14F-4D97-AF65-F5344CB8AC3E}">
        <p14:creationId xmlns:p14="http://schemas.microsoft.com/office/powerpoint/2010/main" val="1617262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354B-CDB9-3B6A-9334-1F97523CC643}"/>
              </a:ext>
            </a:extLst>
          </p:cNvPr>
          <p:cNvSpPr>
            <a:spLocks noGrp="1"/>
          </p:cNvSpPr>
          <p:nvPr>
            <p:ph type="title"/>
          </p:nvPr>
        </p:nvSpPr>
        <p:spPr/>
        <p:txBody>
          <a:bodyPr>
            <a:normAutofit fontScale="90000"/>
          </a:bodyPr>
          <a:lstStyle/>
          <a:p>
            <a:r>
              <a:rPr lang="en-US" b="1" cap="all" dirty="0"/>
              <a:t>Before Socrates</a:t>
            </a:r>
            <a:br>
              <a:rPr lang="en-US" b="1" cap="all" dirty="0"/>
            </a:br>
            <a:r>
              <a:rPr lang="en-US" b="1" dirty="0"/>
              <a:t>Pre-Socratic Thinkers</a:t>
            </a:r>
            <a:br>
              <a:rPr lang="en-US" b="1" dirty="0"/>
            </a:br>
            <a:r>
              <a:rPr lang="en-US" i="1" dirty="0"/>
              <a:t>The Turn from Myth to Mechanism</a:t>
            </a:r>
            <a:br>
              <a:rPr lang="en-US" i="1" dirty="0"/>
            </a:br>
            <a:endParaRPr lang="en-IN" dirty="0"/>
          </a:p>
        </p:txBody>
      </p:sp>
      <p:sp>
        <p:nvSpPr>
          <p:cNvPr id="6" name="Content Placeholder 5">
            <a:extLst>
              <a:ext uri="{FF2B5EF4-FFF2-40B4-BE49-F238E27FC236}">
                <a16:creationId xmlns:a16="http://schemas.microsoft.com/office/drawing/2014/main" id="{C1254A99-5E4F-B82B-1EAF-15540B44894C}"/>
              </a:ext>
            </a:extLst>
          </p:cNvPr>
          <p:cNvSpPr>
            <a:spLocks noGrp="1"/>
          </p:cNvSpPr>
          <p:nvPr>
            <p:ph sz="quarter" idx="4"/>
          </p:nvPr>
        </p:nvSpPr>
        <p:spPr/>
        <p:txBody>
          <a:bodyPr>
            <a:normAutofit fontScale="77500" lnSpcReduction="20000"/>
          </a:bodyPr>
          <a:lstStyle/>
          <a:p>
            <a:r>
              <a:rPr lang="en-US" b="1" dirty="0"/>
              <a:t>Democritus</a:t>
            </a:r>
          </a:p>
          <a:p>
            <a:r>
              <a:rPr lang="en-US" b="1" cap="all" dirty="0"/>
              <a:t>Abdera • The Laughing Philosopher</a:t>
            </a:r>
          </a:p>
          <a:p>
            <a:r>
              <a:rPr lang="en-US" i="1" dirty="0"/>
              <a:t>"Nothing exists except atoms and empty space."</a:t>
            </a:r>
          </a:p>
          <a:p>
            <a:r>
              <a:rPr lang="en-US" cap="all" dirty="0"/>
              <a:t>Key </a:t>
            </a:r>
            <a:r>
              <a:rPr lang="en-US" cap="all" dirty="0" err="1"/>
              <a:t>Contributions</a:t>
            </a:r>
            <a:r>
              <a:rPr lang="en-US" b="1" dirty="0" err="1"/>
              <a:t>Atomism</a:t>
            </a:r>
            <a:r>
              <a:rPr lang="en-US" b="1" dirty="0"/>
              <a:t>:</a:t>
            </a:r>
            <a:r>
              <a:rPr lang="en-US" dirty="0"/>
              <a:t> All matter consists of tiny, indivisible, indestructible particles called </a:t>
            </a:r>
            <a:r>
              <a:rPr lang="en-US" i="1" dirty="0" err="1"/>
              <a:t>atomos</a:t>
            </a:r>
            <a:r>
              <a:rPr lang="en-US" dirty="0"/>
              <a:t>.</a:t>
            </a:r>
          </a:p>
          <a:p>
            <a:r>
              <a:rPr lang="en-US" b="1" dirty="0"/>
              <a:t>The Void:</a:t>
            </a:r>
            <a:r>
              <a:rPr lang="en-US" dirty="0"/>
              <a:t> Atoms move constantly through empty space, colliding and combining.</a:t>
            </a:r>
          </a:p>
          <a:p>
            <a:endParaRPr lang="en-IN" dirty="0"/>
          </a:p>
        </p:txBody>
      </p:sp>
      <p:sp>
        <p:nvSpPr>
          <p:cNvPr id="3" name="Text Placeholder 2">
            <a:extLst>
              <a:ext uri="{FF2B5EF4-FFF2-40B4-BE49-F238E27FC236}">
                <a16:creationId xmlns:a16="http://schemas.microsoft.com/office/drawing/2014/main" id="{81C32152-8FD5-DCA2-4118-95A0EB3E1CFB}"/>
              </a:ext>
            </a:extLst>
          </p:cNvPr>
          <p:cNvSpPr>
            <a:spLocks noGrp="1"/>
          </p:cNvSpPr>
          <p:nvPr>
            <p:ph type="body" idx="1"/>
          </p:nvPr>
        </p:nvSpPr>
        <p:spPr/>
        <p:txBody>
          <a:bodyPr/>
          <a:lstStyle/>
          <a:p>
            <a:endParaRPr lang="en-IN"/>
          </a:p>
        </p:txBody>
      </p:sp>
      <p:sp>
        <p:nvSpPr>
          <p:cNvPr id="4" name="Content Placeholder 3">
            <a:extLst>
              <a:ext uri="{FF2B5EF4-FFF2-40B4-BE49-F238E27FC236}">
                <a16:creationId xmlns:a16="http://schemas.microsoft.com/office/drawing/2014/main" id="{90F64467-F9FD-98F1-93B3-D1BA0AEB94E1}"/>
              </a:ext>
            </a:extLst>
          </p:cNvPr>
          <p:cNvSpPr>
            <a:spLocks noGrp="1"/>
          </p:cNvSpPr>
          <p:nvPr>
            <p:ph sz="half" idx="2"/>
          </p:nvPr>
        </p:nvSpPr>
        <p:spPr/>
        <p:txBody>
          <a:bodyPr>
            <a:normAutofit fontScale="77500" lnSpcReduction="20000"/>
          </a:bodyPr>
          <a:lstStyle/>
          <a:p>
            <a:r>
              <a:rPr lang="en-US" b="1" dirty="0"/>
              <a:t>Anaxagoras</a:t>
            </a:r>
          </a:p>
          <a:p>
            <a:r>
              <a:rPr lang="en-US" b="1" cap="all" dirty="0" err="1"/>
              <a:t>Clazomenae</a:t>
            </a:r>
            <a:r>
              <a:rPr lang="en-US" b="1" cap="all" dirty="0"/>
              <a:t> • Brought Philosophy to Athens</a:t>
            </a:r>
          </a:p>
          <a:p>
            <a:r>
              <a:rPr lang="en-US" i="1" dirty="0"/>
              <a:t>"Everything is in everything."</a:t>
            </a:r>
          </a:p>
          <a:p>
            <a:r>
              <a:rPr lang="en-US" cap="all" dirty="0"/>
              <a:t>Key </a:t>
            </a:r>
            <a:r>
              <a:rPr lang="en-US" cap="all" dirty="0" err="1"/>
              <a:t>Contributions</a:t>
            </a:r>
            <a:r>
              <a:rPr lang="en-US" b="1" dirty="0" err="1"/>
              <a:t>Conservation</a:t>
            </a:r>
            <a:r>
              <a:rPr lang="en-US" b="1" dirty="0"/>
              <a:t> of Matter:</a:t>
            </a:r>
            <a:r>
              <a:rPr lang="en-US" dirty="0"/>
              <a:t> Matter cannot be created or destroyed, only rearranged.</a:t>
            </a:r>
          </a:p>
          <a:p>
            <a:r>
              <a:rPr lang="en-US" b="1" dirty="0"/>
              <a:t>Nous (Mind):</a:t>
            </a:r>
            <a:r>
              <a:rPr lang="en-US" dirty="0"/>
              <a:t> Introduced the concept of a cosmic Mind that orders and separates the chaotic mixture of ingredients.</a:t>
            </a:r>
          </a:p>
          <a:p>
            <a:r>
              <a:rPr lang="en-US" b="1" dirty="0"/>
              <a:t>Cosmology:</a:t>
            </a:r>
            <a:r>
              <a:rPr lang="en-US" dirty="0"/>
              <a:t> The universe consists of infinite mixtures of</a:t>
            </a:r>
          </a:p>
          <a:p>
            <a:endParaRPr lang="en-IN" dirty="0"/>
          </a:p>
        </p:txBody>
      </p:sp>
      <p:sp>
        <p:nvSpPr>
          <p:cNvPr id="5" name="Text Placeholder 4">
            <a:extLst>
              <a:ext uri="{FF2B5EF4-FFF2-40B4-BE49-F238E27FC236}">
                <a16:creationId xmlns:a16="http://schemas.microsoft.com/office/drawing/2014/main" id="{254D0903-6A1E-2556-C1CF-9D1EA5D6CD2C}"/>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2352759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DC0A3-2D94-474B-B59E-CF2DD2FF72F1}"/>
              </a:ext>
            </a:extLst>
          </p:cNvPr>
          <p:cNvSpPr>
            <a:spLocks noGrp="1"/>
          </p:cNvSpPr>
          <p:nvPr>
            <p:ph type="title"/>
          </p:nvPr>
        </p:nvSpPr>
        <p:spPr/>
        <p:txBody>
          <a:bodyPr>
            <a:normAutofit fontScale="90000"/>
          </a:bodyPr>
          <a:lstStyle/>
          <a:p>
            <a:r>
              <a:rPr lang="en-US" b="1" dirty="0"/>
              <a:t>Socrates</a:t>
            </a:r>
            <a:br>
              <a:rPr lang="en-US" b="1" dirty="0"/>
            </a:br>
            <a:r>
              <a:rPr lang="en-US" b="1" i="1" dirty="0"/>
              <a:t>The Moral Philosopher</a:t>
            </a:r>
            <a:br>
              <a:rPr lang="en-US" b="1" i="1" dirty="0"/>
            </a:br>
            <a:r>
              <a:rPr lang="en-US" b="1" dirty="0"/>
              <a:t>c. 470 – 399 BCE</a:t>
            </a:r>
            <a:br>
              <a:rPr lang="en-US" dirty="0"/>
            </a:br>
            <a:endParaRPr lang="en-IN" dirty="0"/>
          </a:p>
        </p:txBody>
      </p:sp>
      <p:sp>
        <p:nvSpPr>
          <p:cNvPr id="3" name="Content Placeholder 2">
            <a:extLst>
              <a:ext uri="{FF2B5EF4-FFF2-40B4-BE49-F238E27FC236}">
                <a16:creationId xmlns:a16="http://schemas.microsoft.com/office/drawing/2014/main" id="{6BCD1DB2-B731-BB8E-4E22-D6D29310BF8D}"/>
              </a:ext>
            </a:extLst>
          </p:cNvPr>
          <p:cNvSpPr>
            <a:spLocks noGrp="1"/>
          </p:cNvSpPr>
          <p:nvPr>
            <p:ph idx="1"/>
          </p:nvPr>
        </p:nvSpPr>
        <p:spPr/>
        <p:txBody>
          <a:bodyPr>
            <a:normAutofit fontScale="62500" lnSpcReduction="20000"/>
          </a:bodyPr>
          <a:lstStyle/>
          <a:p>
            <a:r>
              <a:rPr lang="en-US" dirty="0"/>
              <a:t>A pivotal figure who shifted philosophy from the study of the cosmos to human existence. He wrote nothing himself; his life and methods are known primarily through the dialogues of his student, Plato.</a:t>
            </a:r>
          </a:p>
          <a:p>
            <a:r>
              <a:rPr lang="en-US" b="1" dirty="0"/>
              <a:t>The Socratic Method</a:t>
            </a:r>
          </a:p>
          <a:p>
            <a:r>
              <a:rPr lang="en-US" dirty="0"/>
              <a:t>A form of cooperative argumentative dialogue (elenchus) based on asking and answering questions to stimulate critical thinking and expose contradictions in beliefs.</a:t>
            </a:r>
          </a:p>
          <a:p>
            <a:r>
              <a:rPr lang="en-US" b="1" dirty="0"/>
              <a:t>Ethics &amp; Knowledge</a:t>
            </a:r>
          </a:p>
          <a:p>
            <a:r>
              <a:rPr lang="en-US" dirty="0"/>
              <a:t>Believed that "virtue is knowledge"—if one truly knows what is right, one will act rightly. He sought objective definitions of virtues like justice and courage.</a:t>
            </a:r>
          </a:p>
          <a:p>
            <a:r>
              <a:rPr lang="en-US" b="1" dirty="0"/>
              <a:t>Trial &amp; Execution</a:t>
            </a:r>
          </a:p>
          <a:p>
            <a:r>
              <a:rPr lang="en-US" dirty="0"/>
              <a:t>Accused of impiety and corrupting the youth. He chose death by drinking hemlock rather than exile, affirming his loyalty to the laws of Athens.</a:t>
            </a:r>
          </a:p>
          <a:p>
            <a:endParaRPr lang="en-IN" dirty="0"/>
          </a:p>
        </p:txBody>
      </p:sp>
      <p:sp>
        <p:nvSpPr>
          <p:cNvPr id="6" name="AutoShape 4" descr="Socrates Bust Marble Sculpture">
            <a:extLst>
              <a:ext uri="{FF2B5EF4-FFF2-40B4-BE49-F238E27FC236}">
                <a16:creationId xmlns:a16="http://schemas.microsoft.com/office/drawing/2014/main" id="{1433D900-0D43-3EF1-6932-77B4A79BA305}"/>
              </a:ext>
            </a:extLst>
          </p:cNvPr>
          <p:cNvSpPr>
            <a:spLocks noGrp="1" noChangeAspect="1" noChangeArrowheads="1"/>
          </p:cNvSpPr>
          <p:nvPr>
            <p:ph type="body" sz="half" idx="2"/>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Tree>
    <p:extLst>
      <p:ext uri="{BB962C8B-B14F-4D97-AF65-F5344CB8AC3E}">
        <p14:creationId xmlns:p14="http://schemas.microsoft.com/office/powerpoint/2010/main" val="2398348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10635-ADF2-8324-1262-D29B7FE1B233}"/>
              </a:ext>
            </a:extLst>
          </p:cNvPr>
          <p:cNvSpPr>
            <a:spLocks noGrp="1"/>
          </p:cNvSpPr>
          <p:nvPr>
            <p:ph type="title"/>
          </p:nvPr>
        </p:nvSpPr>
        <p:spPr/>
        <p:txBody>
          <a:bodyPr>
            <a:normAutofit fontScale="90000"/>
          </a:bodyPr>
          <a:lstStyle/>
          <a:p>
            <a:r>
              <a:rPr lang="en-US" b="1" i="0" dirty="0">
                <a:solidFill>
                  <a:srgbClr val="1E3A8A"/>
                </a:solidFill>
                <a:effectLst/>
                <a:latin typeface="Cinzel"/>
              </a:rPr>
              <a:t>Plato</a:t>
            </a:r>
            <a:br>
              <a:rPr lang="en-US" b="1" i="0" dirty="0">
                <a:solidFill>
                  <a:srgbClr val="1E3A8A"/>
                </a:solidFill>
                <a:effectLst/>
                <a:latin typeface="Cinzel"/>
              </a:rPr>
            </a:br>
            <a:r>
              <a:rPr lang="en-US" b="1" i="1" dirty="0">
                <a:solidFill>
                  <a:srgbClr val="64748B"/>
                </a:solidFill>
                <a:effectLst/>
                <a:latin typeface="Playfair Display" panose="00000500000000000000" pitchFamily="2" charset="0"/>
              </a:rPr>
              <a:t>Student of Socrates, Teacher of Aristotle</a:t>
            </a:r>
            <a:br>
              <a:rPr lang="en-US" b="1" i="1" dirty="0">
                <a:solidFill>
                  <a:srgbClr val="64748B"/>
                </a:solidFill>
                <a:effectLst/>
                <a:latin typeface="Playfair Display" panose="00000500000000000000" pitchFamily="2" charset="0"/>
              </a:rPr>
            </a:br>
            <a:r>
              <a:rPr lang="en-US" b="1" i="0" dirty="0">
                <a:solidFill>
                  <a:srgbClr val="D4AF37"/>
                </a:solidFill>
                <a:effectLst/>
                <a:latin typeface="ui-sans-serif"/>
              </a:rPr>
              <a:t>c. 427 – 347 BCE</a:t>
            </a:r>
            <a:br>
              <a:rPr lang="en-US" b="0" i="0" dirty="0">
                <a:solidFill>
                  <a:srgbClr val="000000"/>
                </a:solidFill>
                <a:effectLst/>
                <a:latin typeface="ui-sans-serif"/>
              </a:rPr>
            </a:br>
            <a:endParaRPr lang="en-IN" dirty="0"/>
          </a:p>
        </p:txBody>
      </p:sp>
      <p:sp>
        <p:nvSpPr>
          <p:cNvPr id="3" name="Content Placeholder 2">
            <a:extLst>
              <a:ext uri="{FF2B5EF4-FFF2-40B4-BE49-F238E27FC236}">
                <a16:creationId xmlns:a16="http://schemas.microsoft.com/office/drawing/2014/main" id="{AE74796D-C42D-23B4-3CB8-A39CD6B7DE5C}"/>
              </a:ext>
            </a:extLst>
          </p:cNvPr>
          <p:cNvSpPr>
            <a:spLocks noGrp="1"/>
          </p:cNvSpPr>
          <p:nvPr>
            <p:ph idx="1"/>
          </p:nvPr>
        </p:nvSpPr>
        <p:spPr/>
        <p:txBody>
          <a:bodyPr>
            <a:normAutofit fontScale="62500" lnSpcReduction="20000"/>
          </a:bodyPr>
          <a:lstStyle/>
          <a:p>
            <a:r>
              <a:rPr lang="en-US" dirty="0"/>
              <a:t>Founder of the Academy in Athens, the first institution of higher learning in the West. Plato's dialogues laid the foundations of Western philosophy, moving from Socratic ethics to a comprehensive system of metaphysics and politics.</a:t>
            </a:r>
          </a:p>
          <a:p>
            <a:r>
              <a:rPr lang="en-US" b="1" dirty="0"/>
              <a:t>Theory of Forms (Ideas)</a:t>
            </a:r>
          </a:p>
          <a:p>
            <a:r>
              <a:rPr lang="en-US" dirty="0"/>
              <a:t>The material world is a shadow of true reality. Perfect, eternal "Forms" exist beyond sensory experience and can only be grasped by the intellect.</a:t>
            </a:r>
          </a:p>
          <a:p>
            <a:r>
              <a:rPr lang="en-US" b="1" dirty="0"/>
              <a:t>The Ideal State (The Republic)</a:t>
            </a:r>
          </a:p>
          <a:p>
            <a:r>
              <a:rPr lang="en-US" dirty="0"/>
              <a:t>Proposed a tripartite society of Producers, Guardians, and Rulers. Justice is achieved when each class performs its function in harmony.</a:t>
            </a:r>
          </a:p>
          <a:p>
            <a:r>
              <a:rPr lang="en-US" b="1" dirty="0"/>
              <a:t>Philosopher-Kings</a:t>
            </a:r>
          </a:p>
          <a:p>
            <a:r>
              <a:rPr lang="en-US" dirty="0"/>
              <a:t>"Until philosophers represent kings, or kings philosophize... cities will have no rest from their evils." Wisdom justifies authority.</a:t>
            </a:r>
          </a:p>
          <a:p>
            <a:endParaRPr lang="en-IN" dirty="0"/>
          </a:p>
        </p:txBody>
      </p:sp>
      <p:sp>
        <p:nvSpPr>
          <p:cNvPr id="4" name="Text Placeholder 3">
            <a:extLst>
              <a:ext uri="{FF2B5EF4-FFF2-40B4-BE49-F238E27FC236}">
                <a16:creationId xmlns:a16="http://schemas.microsoft.com/office/drawing/2014/main" id="{9845787F-4E7B-90BD-C51C-87D144CAFE80}"/>
              </a:ext>
            </a:extLst>
          </p:cNvPr>
          <p:cNvSpPr>
            <a:spLocks noGrp="1"/>
          </p:cNvSpPr>
          <p:nvPr>
            <p:ph type="body" sz="half" idx="2"/>
          </p:nvPr>
        </p:nvSpPr>
        <p:spPr/>
        <p:txBody>
          <a:bodyPr/>
          <a:lstStyle/>
          <a:p>
            <a:endParaRPr lang="en-IN"/>
          </a:p>
        </p:txBody>
      </p:sp>
    </p:spTree>
    <p:extLst>
      <p:ext uri="{BB962C8B-B14F-4D97-AF65-F5344CB8AC3E}">
        <p14:creationId xmlns:p14="http://schemas.microsoft.com/office/powerpoint/2010/main" val="3101113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755F2-2C8A-82D1-B4DE-500192CC484D}"/>
              </a:ext>
            </a:extLst>
          </p:cNvPr>
          <p:cNvSpPr>
            <a:spLocks noGrp="1"/>
          </p:cNvSpPr>
          <p:nvPr>
            <p:ph type="title"/>
          </p:nvPr>
        </p:nvSpPr>
        <p:spPr/>
        <p:txBody>
          <a:bodyPr>
            <a:normAutofit fontScale="90000"/>
          </a:bodyPr>
          <a:lstStyle/>
          <a:p>
            <a:r>
              <a:rPr lang="en-US" b="1" dirty="0"/>
              <a:t>Aristotle</a:t>
            </a:r>
            <a:br>
              <a:rPr lang="en-US" b="1" dirty="0"/>
            </a:br>
            <a:r>
              <a:rPr lang="en-US" b="1" i="1" dirty="0"/>
              <a:t>The </a:t>
            </a:r>
            <a:r>
              <a:rPr lang="en-US" b="1" i="1" dirty="0" err="1"/>
              <a:t>Systematizer</a:t>
            </a:r>
            <a:br>
              <a:rPr lang="en-US" b="1" i="1" dirty="0"/>
            </a:br>
            <a:r>
              <a:rPr lang="en-US" b="1" dirty="0"/>
              <a:t>384 – 322 BCE</a:t>
            </a:r>
            <a:br>
              <a:rPr lang="en-US" dirty="0"/>
            </a:br>
            <a:endParaRPr lang="en-IN" dirty="0"/>
          </a:p>
        </p:txBody>
      </p:sp>
      <p:sp>
        <p:nvSpPr>
          <p:cNvPr id="3" name="Content Placeholder 2">
            <a:extLst>
              <a:ext uri="{FF2B5EF4-FFF2-40B4-BE49-F238E27FC236}">
                <a16:creationId xmlns:a16="http://schemas.microsoft.com/office/drawing/2014/main" id="{803D32F1-0868-31D1-F1A5-19ECC0AC57D8}"/>
              </a:ext>
            </a:extLst>
          </p:cNvPr>
          <p:cNvSpPr>
            <a:spLocks noGrp="1"/>
          </p:cNvSpPr>
          <p:nvPr>
            <p:ph idx="1"/>
          </p:nvPr>
        </p:nvSpPr>
        <p:spPr/>
        <p:txBody>
          <a:bodyPr>
            <a:normAutofit fontScale="70000" lnSpcReduction="20000"/>
          </a:bodyPr>
          <a:lstStyle/>
          <a:p>
            <a:r>
              <a:rPr lang="en-US" dirty="0"/>
              <a:t>A student of Plato who founded the Lyceum. Unlike his teacher, Aristotle grounded his philosophy in the observable world, laying the foundations for logic, biology, and scientific inquiry.</a:t>
            </a:r>
          </a:p>
          <a:p>
            <a:r>
              <a:rPr lang="en-US" b="1" dirty="0"/>
              <a:t>Empirical Observation</a:t>
            </a:r>
          </a:p>
          <a:p>
            <a:r>
              <a:rPr lang="en-US" dirty="0"/>
              <a:t>Rejected independent Forms. Believed knowledge begins with sensory experience and the study of the natural world (the Lyceum).</a:t>
            </a:r>
          </a:p>
          <a:p>
            <a:r>
              <a:rPr lang="en-US" b="1" dirty="0"/>
              <a:t>Teleology</a:t>
            </a:r>
          </a:p>
          <a:p>
            <a:r>
              <a:rPr lang="en-US" dirty="0"/>
              <a:t>The concept that everything in nature has a purpose or final cause toward which it moves to fulfill its potential.</a:t>
            </a:r>
          </a:p>
          <a:p>
            <a:r>
              <a:rPr lang="en-US" b="1" dirty="0"/>
              <a:t>Politics &amp; Ethics</a:t>
            </a:r>
          </a:p>
          <a:p>
            <a:r>
              <a:rPr lang="en-US" dirty="0"/>
              <a:t>Defined humans as "political animals." Advocated for a mixed constitution combining monarchy, aristocracy, and democracy for stability.</a:t>
            </a:r>
          </a:p>
          <a:p>
            <a:endParaRPr lang="en-IN" dirty="0"/>
          </a:p>
        </p:txBody>
      </p:sp>
      <p:sp>
        <p:nvSpPr>
          <p:cNvPr id="4" name="Text Placeholder 3">
            <a:extLst>
              <a:ext uri="{FF2B5EF4-FFF2-40B4-BE49-F238E27FC236}">
                <a16:creationId xmlns:a16="http://schemas.microsoft.com/office/drawing/2014/main" id="{58969B0B-D47E-919E-4880-6D24A3B21B6E}"/>
              </a:ext>
            </a:extLst>
          </p:cNvPr>
          <p:cNvSpPr>
            <a:spLocks noGrp="1"/>
          </p:cNvSpPr>
          <p:nvPr>
            <p:ph type="body" sz="half" idx="2"/>
          </p:nvPr>
        </p:nvSpPr>
        <p:spPr/>
        <p:txBody>
          <a:bodyPr/>
          <a:lstStyle/>
          <a:p>
            <a:endParaRPr lang="en-IN" dirty="0"/>
          </a:p>
        </p:txBody>
      </p:sp>
    </p:spTree>
    <p:extLst>
      <p:ext uri="{BB962C8B-B14F-4D97-AF65-F5344CB8AC3E}">
        <p14:creationId xmlns:p14="http://schemas.microsoft.com/office/powerpoint/2010/main" val="2597448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D2ADB3F-FE9B-1CDA-B222-3F51A203767E}"/>
              </a:ext>
            </a:extLst>
          </p:cNvPr>
          <p:cNvSpPr>
            <a:spLocks noGrp="1"/>
          </p:cNvSpPr>
          <p:nvPr>
            <p:ph type="title" idx="4294967295"/>
          </p:nvPr>
        </p:nvSpPr>
        <p:spPr>
          <a:xfrm>
            <a:off x="1676400" y="365125"/>
            <a:ext cx="9650361" cy="1325563"/>
          </a:xfrm>
        </p:spPr>
        <p:txBody>
          <a:bodyPr>
            <a:normAutofit fontScale="90000"/>
          </a:bodyPr>
          <a:lstStyle/>
          <a:p>
            <a:r>
              <a:rPr lang="en-US" sz="2200" b="1" cap="all" dirty="0"/>
              <a:t>The Great Divergence</a:t>
            </a:r>
            <a:br>
              <a:rPr lang="en-US" sz="2200" b="1" cap="all" dirty="0"/>
            </a:br>
            <a:r>
              <a:rPr lang="en-US" sz="2200" b="1" dirty="0"/>
              <a:t>Plato vs. Aristotle</a:t>
            </a:r>
            <a:br>
              <a:rPr lang="en-US" sz="2200" b="1" dirty="0"/>
            </a:br>
            <a:r>
              <a:rPr lang="en-US" sz="2200" i="1" dirty="0"/>
              <a:t>Idealism vs. Empiricism in Ancient Thought</a:t>
            </a:r>
            <a:br>
              <a:rPr lang="en-US" i="1" dirty="0"/>
            </a:br>
            <a:endParaRPr lang="en-IN" dirty="0"/>
          </a:p>
        </p:txBody>
      </p:sp>
      <p:graphicFrame>
        <p:nvGraphicFramePr>
          <p:cNvPr id="14" name="Content Placeholder 13">
            <a:extLst>
              <a:ext uri="{FF2B5EF4-FFF2-40B4-BE49-F238E27FC236}">
                <a16:creationId xmlns:a16="http://schemas.microsoft.com/office/drawing/2014/main" id="{097DE3E5-065E-772C-55DE-63847FD5DBEA}"/>
              </a:ext>
            </a:extLst>
          </p:cNvPr>
          <p:cNvGraphicFramePr>
            <a:graphicFrameLocks noGrp="1"/>
          </p:cNvGraphicFramePr>
          <p:nvPr>
            <p:ph sz="half" idx="4294967295"/>
            <p:extLst>
              <p:ext uri="{D42A27DB-BD31-4B8C-83A1-F6EECF244321}">
                <p14:modId xmlns:p14="http://schemas.microsoft.com/office/powerpoint/2010/main" val="3482332776"/>
              </p:ext>
            </p:extLst>
          </p:nvPr>
        </p:nvGraphicFramePr>
        <p:xfrm>
          <a:off x="757084" y="1730477"/>
          <a:ext cx="10520515" cy="4715543"/>
        </p:xfrm>
        <a:graphic>
          <a:graphicData uri="http://schemas.openxmlformats.org/drawingml/2006/table">
            <a:tbl>
              <a:tblPr/>
              <a:tblGrid>
                <a:gridCol w="1578077">
                  <a:extLst>
                    <a:ext uri="{9D8B030D-6E8A-4147-A177-3AD203B41FA5}">
                      <a16:colId xmlns:a16="http://schemas.microsoft.com/office/drawing/2014/main" val="3773057799"/>
                    </a:ext>
                  </a:extLst>
                </a:gridCol>
                <a:gridCol w="4471219">
                  <a:extLst>
                    <a:ext uri="{9D8B030D-6E8A-4147-A177-3AD203B41FA5}">
                      <a16:colId xmlns:a16="http://schemas.microsoft.com/office/drawing/2014/main" val="2972900831"/>
                    </a:ext>
                  </a:extLst>
                </a:gridCol>
                <a:gridCol w="4471219">
                  <a:extLst>
                    <a:ext uri="{9D8B030D-6E8A-4147-A177-3AD203B41FA5}">
                      <a16:colId xmlns:a16="http://schemas.microsoft.com/office/drawing/2014/main" val="3820175944"/>
                    </a:ext>
                  </a:extLst>
                </a:gridCol>
              </a:tblGrid>
              <a:tr h="292063">
                <a:tc>
                  <a:txBody>
                    <a:bodyPr/>
                    <a:lstStyle/>
                    <a:p>
                      <a:pPr algn="l">
                        <a:buNone/>
                      </a:pPr>
                      <a:r>
                        <a:rPr lang="en-IN" sz="1100">
                          <a:solidFill>
                            <a:srgbClr val="FFFFFF"/>
                          </a:solidFill>
                          <a:effectLst/>
                          <a:latin typeface="Cinzel"/>
                        </a:rPr>
                        <a:t>Plato</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12700" cap="flat" cmpd="sng" algn="ctr">
                      <a:solidFill>
                        <a:srgbClr val="E5E7EB"/>
                      </a:solidFill>
                      <a:prstDash val="solid"/>
                      <a:round/>
                      <a:headEnd type="none" w="med" len="med"/>
                      <a:tailEnd type="none" w="med" len="med"/>
                    </a:lnB>
                    <a:solidFill>
                      <a:srgbClr val="1E3A8A"/>
                    </a:solidFill>
                  </a:tcPr>
                </a:tc>
                <a:tc>
                  <a:txBody>
                    <a:bodyPr/>
                    <a:lstStyle/>
                    <a:p>
                      <a:pPr algn="l">
                        <a:buNone/>
                      </a:pPr>
                      <a:r>
                        <a:rPr lang="en-IN" sz="1100" dirty="0">
                          <a:solidFill>
                            <a:srgbClr val="FFFFFF"/>
                          </a:solidFill>
                          <a:effectLst/>
                          <a:latin typeface="Cinzel"/>
                        </a:rPr>
                        <a:t>Aristotle</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12700" cap="flat" cmpd="sng" algn="ctr">
                      <a:solidFill>
                        <a:srgbClr val="E5E7EB"/>
                      </a:solidFill>
                      <a:prstDash val="solid"/>
                      <a:round/>
                      <a:headEnd type="none" w="med" len="med"/>
                      <a:tailEnd type="none" w="med" len="med"/>
                    </a:lnB>
                    <a:solidFill>
                      <a:srgbClr val="1E3A8A"/>
                    </a:solidFill>
                  </a:tcPr>
                </a:tc>
                <a:tc>
                  <a:txBody>
                    <a:bodyPr/>
                    <a:lstStyle/>
                    <a:p>
                      <a:endParaRPr lang="en-IN" sz="1100"/>
                    </a:p>
                  </a:txBody>
                  <a:tcPr marL="58171" marR="58171" marT="29085" marB="29085">
                    <a:lnL w="12700" cap="flat" cmpd="sng" algn="ctr">
                      <a:solidFill>
                        <a:srgbClr val="E5E7EB"/>
                      </a:solidFill>
                      <a:prstDash val="solid"/>
                      <a:round/>
                      <a:headEnd type="none" w="med" len="med"/>
                      <a:tailEnd type="none" w="med" len="med"/>
                    </a:lnL>
                    <a:lnB w="12700"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650445559"/>
                  </a:ext>
                </a:extLst>
              </a:tr>
              <a:tr h="730159">
                <a:tc>
                  <a:txBody>
                    <a:bodyPr/>
                    <a:lstStyle/>
                    <a:p>
                      <a:pPr algn="ctr" fontAlgn="ctr">
                        <a:buNone/>
                      </a:pPr>
                      <a:r>
                        <a:rPr lang="en-IN" sz="1100" b="1" cap="all">
                          <a:solidFill>
                            <a:srgbClr val="1E3A8A"/>
                          </a:solidFill>
                          <a:effectLst/>
                          <a:latin typeface="Lato" panose="020F0502020204030203" pitchFamily="34" charset="0"/>
                        </a:rPr>
                        <a:t>School</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12700" cap="flat" cmpd="sng" algn="ctr">
                      <a:solidFill>
                        <a:srgbClr val="E5E7EB"/>
                      </a:solidFill>
                      <a:prstDash val="solid"/>
                      <a:round/>
                      <a:headEnd type="none" w="med" len="med"/>
                      <a:tailEnd type="none" w="med" len="med"/>
                    </a:lnB>
                    <a:solidFill>
                      <a:srgbClr val="F1F5F9"/>
                    </a:solidFill>
                  </a:tcPr>
                </a:tc>
                <a:tc>
                  <a:txBody>
                    <a:bodyPr/>
                    <a:lstStyle/>
                    <a:p>
                      <a:pPr fontAlgn="ctr">
                        <a:buNone/>
                      </a:pPr>
                      <a:r>
                        <a:rPr lang="en-US" sz="1100" b="1">
                          <a:solidFill>
                            <a:srgbClr val="334155"/>
                          </a:solidFill>
                          <a:effectLst/>
                          <a:latin typeface="Lato" panose="020F0502020204030203" pitchFamily="34" charset="0"/>
                        </a:rPr>
                        <a:t>The Academy</a:t>
                      </a:r>
                      <a:endParaRPr lang="en-US" sz="1100">
                        <a:solidFill>
                          <a:srgbClr val="334155"/>
                        </a:solidFill>
                        <a:effectLst/>
                        <a:latin typeface="Lato" panose="020F0502020204030203" pitchFamily="34" charset="0"/>
                      </a:endParaRPr>
                    </a:p>
                    <a:p>
                      <a:pPr fontAlgn="ctr">
                        <a:buNone/>
                      </a:pPr>
                      <a:r>
                        <a:rPr lang="en-US" sz="1100">
                          <a:solidFill>
                            <a:srgbClr val="64748B"/>
                          </a:solidFill>
                          <a:effectLst/>
                          <a:latin typeface="Lato" panose="020F0502020204030203" pitchFamily="34" charset="0"/>
                        </a:rPr>
                        <a:t>Focus on mathematics &amp; abstract reasoning</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12700" cap="flat" cmpd="sng" algn="ctr">
                      <a:solidFill>
                        <a:srgbClr val="E5E7EB"/>
                      </a:solidFill>
                      <a:prstDash val="solid"/>
                      <a:round/>
                      <a:headEnd type="none" w="med" len="med"/>
                      <a:tailEnd type="none" w="med" len="med"/>
                    </a:lnB>
                    <a:noFill/>
                  </a:tcPr>
                </a:tc>
                <a:tc>
                  <a:txBody>
                    <a:bodyPr/>
                    <a:lstStyle/>
                    <a:p>
                      <a:pPr fontAlgn="ctr">
                        <a:buNone/>
                      </a:pPr>
                      <a:r>
                        <a:rPr lang="en-US" sz="1100" b="1" dirty="0">
                          <a:solidFill>
                            <a:srgbClr val="334155"/>
                          </a:solidFill>
                          <a:effectLst/>
                          <a:latin typeface="Lato" panose="020F0502020204030203" pitchFamily="34" charset="0"/>
                        </a:rPr>
                        <a:t>The Lyceum</a:t>
                      </a:r>
                      <a:endParaRPr lang="en-US" sz="1100" dirty="0">
                        <a:solidFill>
                          <a:srgbClr val="334155"/>
                        </a:solidFill>
                        <a:effectLst/>
                        <a:latin typeface="Lato" panose="020F0502020204030203" pitchFamily="34" charset="0"/>
                      </a:endParaRPr>
                    </a:p>
                    <a:p>
                      <a:pPr fontAlgn="ctr">
                        <a:buNone/>
                      </a:pPr>
                      <a:r>
                        <a:rPr lang="en-US" sz="1100" dirty="0">
                          <a:solidFill>
                            <a:srgbClr val="64748B"/>
                          </a:solidFill>
                          <a:effectLst/>
                          <a:latin typeface="Lato" panose="020F0502020204030203" pitchFamily="34" charset="0"/>
                        </a:rPr>
                        <a:t>Focus on natural science &amp; observation</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12700" cap="flat" cmpd="sng" algn="ctr">
                      <a:solidFill>
                        <a:srgbClr val="E5E7EB"/>
                      </a:solidFill>
                      <a:prstDash val="solid"/>
                      <a:round/>
                      <a:headEnd type="none" w="med" len="med"/>
                      <a:tailEnd type="none" w="med" len="med"/>
                    </a:lnB>
                    <a:noFill/>
                  </a:tcPr>
                </a:tc>
                <a:extLst>
                  <a:ext uri="{0D108BD9-81ED-4DB2-BD59-A6C34878D82A}">
                    <a16:rowId xmlns:a16="http://schemas.microsoft.com/office/drawing/2014/main" val="2624435020"/>
                  </a:ext>
                </a:extLst>
              </a:tr>
              <a:tr h="914705">
                <a:tc>
                  <a:txBody>
                    <a:bodyPr/>
                    <a:lstStyle/>
                    <a:p>
                      <a:pPr algn="ctr" fontAlgn="ctr">
                        <a:buNone/>
                      </a:pPr>
                      <a:r>
                        <a:rPr lang="en-IN" sz="1100" b="1" cap="all">
                          <a:solidFill>
                            <a:srgbClr val="1E3A8A"/>
                          </a:solidFill>
                          <a:effectLst/>
                          <a:latin typeface="Lato" panose="020F0502020204030203" pitchFamily="34" charset="0"/>
                        </a:rPr>
                        <a:t>Reality</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12700" cap="flat" cmpd="sng" algn="ctr">
                      <a:solidFill>
                        <a:srgbClr val="E5E7EB"/>
                      </a:solidFill>
                      <a:prstDash val="solid"/>
                      <a:round/>
                      <a:headEnd type="none" w="med" len="med"/>
                      <a:tailEnd type="none" w="med" len="med"/>
                    </a:lnB>
                    <a:solidFill>
                      <a:srgbClr val="F1F5F9"/>
                    </a:solidFill>
                  </a:tcPr>
                </a:tc>
                <a:tc>
                  <a:txBody>
                    <a:bodyPr/>
                    <a:lstStyle/>
                    <a:p>
                      <a:pPr fontAlgn="ctr">
                        <a:buNone/>
                      </a:pPr>
                      <a:r>
                        <a:rPr lang="en-US" sz="1100" b="1">
                          <a:solidFill>
                            <a:srgbClr val="B45309"/>
                          </a:solidFill>
                          <a:effectLst/>
                          <a:latin typeface="Lato" panose="020F0502020204030203" pitchFamily="34" charset="0"/>
                        </a:rPr>
                        <a:t>World of Forms</a:t>
                      </a:r>
                      <a:endParaRPr lang="en-US" sz="1100">
                        <a:solidFill>
                          <a:srgbClr val="334155"/>
                        </a:solidFill>
                        <a:effectLst/>
                        <a:latin typeface="Lato" panose="020F0502020204030203" pitchFamily="34" charset="0"/>
                      </a:endParaRPr>
                    </a:p>
                    <a:p>
                      <a:pPr fontAlgn="ctr">
                        <a:buNone/>
                      </a:pPr>
                      <a:r>
                        <a:rPr lang="en-US" sz="1100">
                          <a:solidFill>
                            <a:srgbClr val="334155"/>
                          </a:solidFill>
                          <a:effectLst/>
                          <a:latin typeface="Lato" panose="020F0502020204030203" pitchFamily="34" charset="0"/>
                        </a:rPr>
                        <a:t>True reality is abstract, eternal, and non-material (Ideas).</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12700" cap="flat" cmpd="sng" algn="ctr">
                      <a:solidFill>
                        <a:srgbClr val="E5E7EB"/>
                      </a:solidFill>
                      <a:prstDash val="solid"/>
                      <a:round/>
                      <a:headEnd type="none" w="med" len="med"/>
                      <a:tailEnd type="none" w="med" len="med"/>
                    </a:lnB>
                    <a:solidFill>
                      <a:srgbClr val="F8FAFC"/>
                    </a:solidFill>
                  </a:tcPr>
                </a:tc>
                <a:tc>
                  <a:txBody>
                    <a:bodyPr/>
                    <a:lstStyle/>
                    <a:p>
                      <a:pPr fontAlgn="ctr">
                        <a:buNone/>
                      </a:pPr>
                      <a:r>
                        <a:rPr lang="en-US" sz="1100" b="1">
                          <a:solidFill>
                            <a:srgbClr val="B45309"/>
                          </a:solidFill>
                          <a:effectLst/>
                          <a:latin typeface="Lato" panose="020F0502020204030203" pitchFamily="34" charset="0"/>
                        </a:rPr>
                        <a:t>Material World</a:t>
                      </a:r>
                      <a:endParaRPr lang="en-US" sz="1100">
                        <a:solidFill>
                          <a:srgbClr val="334155"/>
                        </a:solidFill>
                        <a:effectLst/>
                        <a:latin typeface="Lato" panose="020F0502020204030203" pitchFamily="34" charset="0"/>
                      </a:endParaRPr>
                    </a:p>
                    <a:p>
                      <a:pPr fontAlgn="ctr">
                        <a:buNone/>
                      </a:pPr>
                      <a:r>
                        <a:rPr lang="en-US" sz="1100">
                          <a:solidFill>
                            <a:srgbClr val="334155"/>
                          </a:solidFill>
                          <a:effectLst/>
                          <a:latin typeface="Lato" panose="020F0502020204030203" pitchFamily="34" charset="0"/>
                        </a:rPr>
                        <a:t>Reality is found in substance (matter + form) within nature.</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12700" cap="flat" cmpd="sng" algn="ctr">
                      <a:solidFill>
                        <a:srgbClr val="E5E7EB"/>
                      </a:solidFill>
                      <a:prstDash val="solid"/>
                      <a:round/>
                      <a:headEnd type="none" w="med" len="med"/>
                      <a:tailEnd type="none" w="med" len="med"/>
                    </a:lnB>
                    <a:solidFill>
                      <a:srgbClr val="F8FAFC"/>
                    </a:solidFill>
                  </a:tcPr>
                </a:tc>
                <a:extLst>
                  <a:ext uri="{0D108BD9-81ED-4DB2-BD59-A6C34878D82A}">
                    <a16:rowId xmlns:a16="http://schemas.microsoft.com/office/drawing/2014/main" val="1852937263"/>
                  </a:ext>
                </a:extLst>
              </a:tr>
              <a:tr h="949206">
                <a:tc>
                  <a:txBody>
                    <a:bodyPr/>
                    <a:lstStyle/>
                    <a:p>
                      <a:pPr algn="ctr" fontAlgn="ctr">
                        <a:buNone/>
                      </a:pPr>
                      <a:r>
                        <a:rPr lang="en-IN" sz="1100" b="1" cap="all">
                          <a:solidFill>
                            <a:srgbClr val="1E3A8A"/>
                          </a:solidFill>
                          <a:effectLst/>
                          <a:latin typeface="Lato" panose="020F0502020204030203" pitchFamily="34" charset="0"/>
                        </a:rPr>
                        <a:t>Knowledge</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12700" cap="flat" cmpd="sng" algn="ctr">
                      <a:solidFill>
                        <a:srgbClr val="E5E7EB"/>
                      </a:solidFill>
                      <a:prstDash val="solid"/>
                      <a:round/>
                      <a:headEnd type="none" w="med" len="med"/>
                      <a:tailEnd type="none" w="med" len="med"/>
                    </a:lnB>
                    <a:solidFill>
                      <a:srgbClr val="F1F5F9"/>
                    </a:solidFill>
                  </a:tcPr>
                </a:tc>
                <a:tc>
                  <a:txBody>
                    <a:bodyPr/>
                    <a:lstStyle/>
                    <a:p>
                      <a:pPr fontAlgn="ctr">
                        <a:buNone/>
                      </a:pPr>
                      <a:r>
                        <a:rPr lang="en-US" sz="1100" b="1">
                          <a:solidFill>
                            <a:srgbClr val="334155"/>
                          </a:solidFill>
                          <a:effectLst/>
                          <a:latin typeface="Lato" panose="020F0502020204030203" pitchFamily="34" charset="0"/>
                        </a:rPr>
                        <a:t>Reason &amp; Intellect</a:t>
                      </a:r>
                      <a:endParaRPr lang="en-US" sz="1100">
                        <a:solidFill>
                          <a:srgbClr val="334155"/>
                        </a:solidFill>
                        <a:effectLst/>
                        <a:latin typeface="Lato" panose="020F0502020204030203" pitchFamily="34" charset="0"/>
                      </a:endParaRPr>
                    </a:p>
                    <a:p>
                      <a:pPr fontAlgn="ctr">
                        <a:buNone/>
                      </a:pPr>
                      <a:r>
                        <a:rPr lang="en-US" sz="1100">
                          <a:solidFill>
                            <a:srgbClr val="334155"/>
                          </a:solidFill>
                          <a:effectLst/>
                          <a:latin typeface="Lato" panose="020F0502020204030203" pitchFamily="34" charset="0"/>
                        </a:rPr>
                        <a:t>Knowledge is "recollection" of Forms; senses are deceptive.</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12700" cap="flat" cmpd="sng" algn="ctr">
                      <a:solidFill>
                        <a:srgbClr val="E5E7EB"/>
                      </a:solidFill>
                      <a:prstDash val="solid"/>
                      <a:round/>
                      <a:headEnd type="none" w="med" len="med"/>
                      <a:tailEnd type="none" w="med" len="med"/>
                    </a:lnB>
                    <a:noFill/>
                  </a:tcPr>
                </a:tc>
                <a:tc>
                  <a:txBody>
                    <a:bodyPr/>
                    <a:lstStyle/>
                    <a:p>
                      <a:pPr fontAlgn="ctr">
                        <a:buNone/>
                      </a:pPr>
                      <a:r>
                        <a:rPr lang="en-US" sz="1100" b="1">
                          <a:solidFill>
                            <a:srgbClr val="334155"/>
                          </a:solidFill>
                          <a:effectLst/>
                          <a:latin typeface="Lato" panose="020F0502020204030203" pitchFamily="34" charset="0"/>
                        </a:rPr>
                        <a:t>Empiricism</a:t>
                      </a:r>
                      <a:endParaRPr lang="en-US" sz="1100">
                        <a:solidFill>
                          <a:srgbClr val="334155"/>
                        </a:solidFill>
                        <a:effectLst/>
                        <a:latin typeface="Lato" panose="020F0502020204030203" pitchFamily="34" charset="0"/>
                      </a:endParaRPr>
                    </a:p>
                    <a:p>
                      <a:pPr fontAlgn="ctr">
                        <a:buNone/>
                      </a:pPr>
                      <a:r>
                        <a:rPr lang="en-US" sz="1100">
                          <a:solidFill>
                            <a:srgbClr val="334155"/>
                          </a:solidFill>
                          <a:effectLst/>
                          <a:latin typeface="Lato" panose="020F0502020204030203" pitchFamily="34" charset="0"/>
                        </a:rPr>
                        <a:t>Knowledge begins with sensory experience processed by reason.</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12700" cap="flat" cmpd="sng" algn="ctr">
                      <a:solidFill>
                        <a:srgbClr val="E5E7EB"/>
                      </a:solidFill>
                      <a:prstDash val="solid"/>
                      <a:round/>
                      <a:headEnd type="none" w="med" len="med"/>
                      <a:tailEnd type="none" w="med" len="med"/>
                    </a:lnB>
                    <a:noFill/>
                  </a:tcPr>
                </a:tc>
                <a:extLst>
                  <a:ext uri="{0D108BD9-81ED-4DB2-BD59-A6C34878D82A}">
                    <a16:rowId xmlns:a16="http://schemas.microsoft.com/office/drawing/2014/main" val="2669824755"/>
                  </a:ext>
                </a:extLst>
              </a:tr>
              <a:tr h="914705">
                <a:tc>
                  <a:txBody>
                    <a:bodyPr/>
                    <a:lstStyle/>
                    <a:p>
                      <a:pPr algn="ctr" fontAlgn="ctr">
                        <a:buNone/>
                      </a:pPr>
                      <a:r>
                        <a:rPr lang="en-IN" sz="1100" b="1" cap="all">
                          <a:solidFill>
                            <a:srgbClr val="1E3A8A"/>
                          </a:solidFill>
                          <a:effectLst/>
                          <a:latin typeface="Lato" panose="020F0502020204030203" pitchFamily="34" charset="0"/>
                        </a:rPr>
                        <a:t>Politics</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12700" cap="flat" cmpd="sng" algn="ctr">
                      <a:solidFill>
                        <a:srgbClr val="E5E7EB"/>
                      </a:solidFill>
                      <a:prstDash val="solid"/>
                      <a:round/>
                      <a:headEnd type="none" w="med" len="med"/>
                      <a:tailEnd type="none" w="med" len="med"/>
                    </a:lnB>
                    <a:solidFill>
                      <a:srgbClr val="F1F5F9"/>
                    </a:solidFill>
                  </a:tcPr>
                </a:tc>
                <a:tc>
                  <a:txBody>
                    <a:bodyPr/>
                    <a:lstStyle/>
                    <a:p>
                      <a:pPr fontAlgn="ctr">
                        <a:buNone/>
                      </a:pPr>
                      <a:r>
                        <a:rPr lang="en-US" sz="1100" b="1">
                          <a:solidFill>
                            <a:srgbClr val="334155"/>
                          </a:solidFill>
                          <a:effectLst/>
                          <a:latin typeface="Lato" panose="020F0502020204030203" pitchFamily="34" charset="0"/>
                        </a:rPr>
                        <a:t>Philosopher-Kings</a:t>
                      </a:r>
                      <a:endParaRPr lang="en-US" sz="1100">
                        <a:solidFill>
                          <a:srgbClr val="334155"/>
                        </a:solidFill>
                        <a:effectLst/>
                        <a:latin typeface="Lato" panose="020F0502020204030203" pitchFamily="34" charset="0"/>
                      </a:endParaRPr>
                    </a:p>
                    <a:p>
                      <a:pPr fontAlgn="ctr">
                        <a:buNone/>
                      </a:pPr>
                      <a:r>
                        <a:rPr lang="en-US" sz="1100">
                          <a:solidFill>
                            <a:srgbClr val="334155"/>
                          </a:solidFill>
                          <a:effectLst/>
                          <a:latin typeface="Lato" panose="020F0502020204030203" pitchFamily="34" charset="0"/>
                        </a:rPr>
                        <a:t>Ideal utopian state with strict class hierarchy (Republic).</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12700" cap="flat" cmpd="sng" algn="ctr">
                      <a:solidFill>
                        <a:srgbClr val="E5E7EB"/>
                      </a:solidFill>
                      <a:prstDash val="solid"/>
                      <a:round/>
                      <a:headEnd type="none" w="med" len="med"/>
                      <a:tailEnd type="none" w="med" len="med"/>
                    </a:lnB>
                    <a:solidFill>
                      <a:srgbClr val="F8FAFC"/>
                    </a:solidFill>
                  </a:tcPr>
                </a:tc>
                <a:tc>
                  <a:txBody>
                    <a:bodyPr/>
                    <a:lstStyle/>
                    <a:p>
                      <a:pPr fontAlgn="ctr">
                        <a:buNone/>
                      </a:pPr>
                      <a:r>
                        <a:rPr lang="en-US" sz="1100" b="1">
                          <a:solidFill>
                            <a:srgbClr val="334155"/>
                          </a:solidFill>
                          <a:effectLst/>
                          <a:latin typeface="Lato" panose="020F0502020204030203" pitchFamily="34" charset="0"/>
                        </a:rPr>
                        <a:t>Balanced Constitution</a:t>
                      </a:r>
                      <a:endParaRPr lang="en-US" sz="1100">
                        <a:solidFill>
                          <a:srgbClr val="334155"/>
                        </a:solidFill>
                        <a:effectLst/>
                        <a:latin typeface="Lato" panose="020F0502020204030203" pitchFamily="34" charset="0"/>
                      </a:endParaRPr>
                    </a:p>
                    <a:p>
                      <a:pPr fontAlgn="ctr">
                        <a:buNone/>
                      </a:pPr>
                      <a:r>
                        <a:rPr lang="en-US" sz="1100">
                          <a:solidFill>
                            <a:srgbClr val="334155"/>
                          </a:solidFill>
                          <a:effectLst/>
                          <a:latin typeface="Lato" panose="020F0502020204030203" pitchFamily="34" charset="0"/>
                        </a:rPr>
                        <a:t>Mixed government (Polity) ruled by law and middle class.</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w="12700" cap="flat" cmpd="sng" algn="ctr">
                      <a:solidFill>
                        <a:srgbClr val="E5E7EB"/>
                      </a:solidFill>
                      <a:prstDash val="solid"/>
                      <a:round/>
                      <a:headEnd type="none" w="med" len="med"/>
                      <a:tailEnd type="none" w="med" len="med"/>
                    </a:lnB>
                    <a:solidFill>
                      <a:srgbClr val="F8FAFC"/>
                    </a:solidFill>
                  </a:tcPr>
                </a:tc>
                <a:extLst>
                  <a:ext uri="{0D108BD9-81ED-4DB2-BD59-A6C34878D82A}">
                    <a16:rowId xmlns:a16="http://schemas.microsoft.com/office/drawing/2014/main" val="3500451019"/>
                  </a:ext>
                </a:extLst>
              </a:tr>
              <a:tr h="914705">
                <a:tc>
                  <a:txBody>
                    <a:bodyPr/>
                    <a:lstStyle/>
                    <a:p>
                      <a:pPr algn="ctr" fontAlgn="ctr">
                        <a:buNone/>
                      </a:pPr>
                      <a:r>
                        <a:rPr lang="en-IN" sz="1100" b="1" cap="all">
                          <a:solidFill>
                            <a:srgbClr val="1E3A8A"/>
                          </a:solidFill>
                          <a:effectLst/>
                          <a:latin typeface="Lato" panose="020F0502020204030203" pitchFamily="34" charset="0"/>
                        </a:rPr>
                        <a:t>Method</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a:noFill/>
                    </a:lnB>
                    <a:solidFill>
                      <a:srgbClr val="F1F5F9"/>
                    </a:solidFill>
                  </a:tcPr>
                </a:tc>
                <a:tc>
                  <a:txBody>
                    <a:bodyPr/>
                    <a:lstStyle/>
                    <a:p>
                      <a:pPr fontAlgn="ctr">
                        <a:buNone/>
                      </a:pPr>
                      <a:r>
                        <a:rPr lang="en-US" sz="1100" b="1" dirty="0">
                          <a:solidFill>
                            <a:srgbClr val="334155"/>
                          </a:solidFill>
                          <a:effectLst/>
                          <a:latin typeface="Lato" panose="020F0502020204030203" pitchFamily="34" charset="0"/>
                        </a:rPr>
                        <a:t>Dialectic</a:t>
                      </a:r>
                      <a:endParaRPr lang="en-US" sz="1100" dirty="0">
                        <a:solidFill>
                          <a:srgbClr val="334155"/>
                        </a:solidFill>
                        <a:effectLst/>
                        <a:latin typeface="Lato" panose="020F0502020204030203" pitchFamily="34" charset="0"/>
                      </a:endParaRPr>
                    </a:p>
                    <a:p>
                      <a:pPr fontAlgn="ctr">
                        <a:buNone/>
                      </a:pPr>
                      <a:r>
                        <a:rPr lang="en-US" sz="1100" dirty="0">
                          <a:solidFill>
                            <a:srgbClr val="334155"/>
                          </a:solidFill>
                          <a:effectLst/>
                          <a:latin typeface="Lato" panose="020F0502020204030203" pitchFamily="34" charset="0"/>
                        </a:rPr>
                        <a:t>Dialogue and logical argumentation to reach truth.</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a:noFill/>
                    </a:lnB>
                    <a:noFill/>
                  </a:tcPr>
                </a:tc>
                <a:tc>
                  <a:txBody>
                    <a:bodyPr/>
                    <a:lstStyle/>
                    <a:p>
                      <a:pPr fontAlgn="ctr">
                        <a:buNone/>
                      </a:pPr>
                      <a:r>
                        <a:rPr lang="en-US" sz="1100" b="1" dirty="0">
                          <a:solidFill>
                            <a:srgbClr val="334155"/>
                          </a:solidFill>
                          <a:effectLst/>
                          <a:latin typeface="Lato" panose="020F0502020204030203" pitchFamily="34" charset="0"/>
                        </a:rPr>
                        <a:t>Syllogism &amp; Observation</a:t>
                      </a:r>
                      <a:endParaRPr lang="en-US" sz="1100" dirty="0">
                        <a:solidFill>
                          <a:srgbClr val="334155"/>
                        </a:solidFill>
                        <a:effectLst/>
                        <a:latin typeface="Lato" panose="020F0502020204030203" pitchFamily="34" charset="0"/>
                      </a:endParaRPr>
                    </a:p>
                    <a:p>
                      <a:pPr fontAlgn="ctr">
                        <a:buNone/>
                      </a:pPr>
                      <a:r>
                        <a:rPr lang="en-US" sz="1100" dirty="0">
                          <a:solidFill>
                            <a:srgbClr val="334155"/>
                          </a:solidFill>
                          <a:effectLst/>
                          <a:latin typeface="Lato" panose="020F0502020204030203" pitchFamily="34" charset="0"/>
                        </a:rPr>
                        <a:t>Deductive logic combined with biological classification.</a:t>
                      </a:r>
                    </a:p>
                  </a:txBody>
                  <a:tcPr marL="58171" marR="58171" marT="29085" marB="29085" anchor="ctr">
                    <a:lnL w="12700" cap="flat" cmpd="sng" algn="ctr">
                      <a:solidFill>
                        <a:srgbClr val="E5E7EB"/>
                      </a:solidFill>
                      <a:prstDash val="solid"/>
                      <a:round/>
                      <a:headEnd type="none" w="med" len="med"/>
                      <a:tailEnd type="none" w="med" len="med"/>
                    </a:lnL>
                    <a:lnR w="12700" cap="flat" cmpd="sng" algn="ctr">
                      <a:solidFill>
                        <a:srgbClr val="E5E7EB"/>
                      </a:solidFill>
                      <a:prstDash val="solid"/>
                      <a:round/>
                      <a:headEnd type="none" w="med" len="med"/>
                      <a:tailEnd type="none" w="med" len="med"/>
                    </a:lnR>
                    <a:lnT w="12700" cap="flat" cmpd="sng" algn="ctr">
                      <a:solidFill>
                        <a:srgbClr val="E5E7EB"/>
                      </a:solidFill>
                      <a:prstDash val="solid"/>
                      <a:round/>
                      <a:headEnd type="none" w="med" len="med"/>
                      <a:tailEnd type="none" w="med" len="med"/>
                    </a:lnT>
                    <a:lnB>
                      <a:noFill/>
                    </a:lnB>
                    <a:noFill/>
                  </a:tcPr>
                </a:tc>
                <a:extLst>
                  <a:ext uri="{0D108BD9-81ED-4DB2-BD59-A6C34878D82A}">
                    <a16:rowId xmlns:a16="http://schemas.microsoft.com/office/drawing/2014/main" val="302107925"/>
                  </a:ext>
                </a:extLst>
              </a:tr>
            </a:tbl>
          </a:graphicData>
        </a:graphic>
      </p:graphicFrame>
    </p:spTree>
    <p:extLst>
      <p:ext uri="{BB962C8B-B14F-4D97-AF65-F5344CB8AC3E}">
        <p14:creationId xmlns:p14="http://schemas.microsoft.com/office/powerpoint/2010/main" val="3566088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88336-60DB-725E-12BB-EF3A50B21B1D}"/>
              </a:ext>
            </a:extLst>
          </p:cNvPr>
          <p:cNvSpPr>
            <a:spLocks noGrp="1"/>
          </p:cNvSpPr>
          <p:nvPr>
            <p:ph type="title"/>
          </p:nvPr>
        </p:nvSpPr>
        <p:spPr/>
        <p:txBody>
          <a:bodyPr>
            <a:normAutofit fontScale="90000"/>
          </a:bodyPr>
          <a:lstStyle/>
          <a:p>
            <a:r>
              <a:rPr lang="en-US" b="1" cap="all" dirty="0"/>
              <a:t>The Enduring Impact</a:t>
            </a:r>
            <a:br>
              <a:rPr lang="en-US" b="1" cap="all" dirty="0"/>
            </a:br>
            <a:r>
              <a:rPr lang="en-US" b="1" dirty="0"/>
              <a:t>Legacy of Greek Philosophy</a:t>
            </a:r>
            <a:br>
              <a:rPr lang="en-US" b="1" dirty="0"/>
            </a:br>
            <a:r>
              <a:rPr lang="en-US" i="1" dirty="0"/>
              <a:t>Foundations of Western Thought</a:t>
            </a:r>
            <a:br>
              <a:rPr lang="en-US" i="1" dirty="0"/>
            </a:br>
            <a:endParaRPr lang="en-IN" dirty="0"/>
          </a:p>
        </p:txBody>
      </p:sp>
      <p:sp>
        <p:nvSpPr>
          <p:cNvPr id="3" name="Text Placeholder 2">
            <a:extLst>
              <a:ext uri="{FF2B5EF4-FFF2-40B4-BE49-F238E27FC236}">
                <a16:creationId xmlns:a16="http://schemas.microsoft.com/office/drawing/2014/main" id="{DEDBC486-B1B7-D48D-E9EF-3B7A9BCB833D}"/>
              </a:ext>
            </a:extLst>
          </p:cNvPr>
          <p:cNvSpPr>
            <a:spLocks noGrp="1"/>
          </p:cNvSpPr>
          <p:nvPr>
            <p:ph type="body" idx="1"/>
          </p:nvPr>
        </p:nvSpPr>
        <p:spPr/>
        <p:txBody>
          <a:bodyPr>
            <a:normAutofit fontScale="55000" lnSpcReduction="20000"/>
          </a:bodyPr>
          <a:lstStyle/>
          <a:p>
            <a:r>
              <a:rPr lang="en-US" dirty="0"/>
              <a:t>From Cosmos to Ethics</a:t>
            </a:r>
          </a:p>
          <a:p>
            <a:r>
              <a:rPr lang="en-US" b="0" dirty="0"/>
              <a:t>Shifted the focus of inquiry from the mechanical structure of the universe (Pre-Socratics) to the profound questions of human behavior, virtue, and political organization (Socrates, Plato, Aristotle).</a:t>
            </a:r>
          </a:p>
          <a:p>
            <a:endParaRPr lang="en-IN" dirty="0"/>
          </a:p>
        </p:txBody>
      </p:sp>
      <p:sp>
        <p:nvSpPr>
          <p:cNvPr id="4" name="Content Placeholder 3">
            <a:extLst>
              <a:ext uri="{FF2B5EF4-FFF2-40B4-BE49-F238E27FC236}">
                <a16:creationId xmlns:a16="http://schemas.microsoft.com/office/drawing/2014/main" id="{3EBCB54C-9C1C-FA96-1011-BC2D87AD2E8C}"/>
              </a:ext>
            </a:extLst>
          </p:cNvPr>
          <p:cNvSpPr>
            <a:spLocks noGrp="1"/>
          </p:cNvSpPr>
          <p:nvPr>
            <p:ph sz="half" idx="2"/>
          </p:nvPr>
        </p:nvSpPr>
        <p:spPr/>
        <p:txBody>
          <a:bodyPr/>
          <a:lstStyle/>
          <a:p>
            <a:r>
              <a:rPr lang="en-US" dirty="0"/>
              <a:t>Foundations of Western philosophy, science, political theory -</a:t>
            </a:r>
            <a:endParaRPr lang="en-IN" dirty="0"/>
          </a:p>
        </p:txBody>
      </p:sp>
      <p:sp>
        <p:nvSpPr>
          <p:cNvPr id="5" name="Text Placeholder 4">
            <a:extLst>
              <a:ext uri="{FF2B5EF4-FFF2-40B4-BE49-F238E27FC236}">
                <a16:creationId xmlns:a16="http://schemas.microsoft.com/office/drawing/2014/main" id="{44A577AE-F9F5-C9BA-5975-FEE1E8984926}"/>
              </a:ext>
            </a:extLst>
          </p:cNvPr>
          <p:cNvSpPr>
            <a:spLocks noGrp="1"/>
          </p:cNvSpPr>
          <p:nvPr>
            <p:ph type="body" sz="quarter" idx="3"/>
          </p:nvPr>
        </p:nvSpPr>
        <p:spPr/>
        <p:txBody>
          <a:bodyPr>
            <a:normAutofit fontScale="55000" lnSpcReduction="20000"/>
          </a:bodyPr>
          <a:lstStyle/>
          <a:p>
            <a:r>
              <a:rPr lang="en-US" dirty="0"/>
              <a:t>Athens as Intellectual Crucible</a:t>
            </a:r>
          </a:p>
          <a:p>
            <a:r>
              <a:rPr lang="en-US" b="0" dirty="0"/>
              <a:t>Established the model of the academy and free inquiry. The democratic environment of Athens fostered debate, logic, and the systematic examination of ideas that became the hallmark of Western education.</a:t>
            </a:r>
          </a:p>
          <a:p>
            <a:endParaRPr lang="en-IN" dirty="0"/>
          </a:p>
        </p:txBody>
      </p:sp>
      <p:sp>
        <p:nvSpPr>
          <p:cNvPr id="6" name="Content Placeholder 5">
            <a:extLst>
              <a:ext uri="{FF2B5EF4-FFF2-40B4-BE49-F238E27FC236}">
                <a16:creationId xmlns:a16="http://schemas.microsoft.com/office/drawing/2014/main" id="{42ADC053-53EE-1E09-4C0E-9E99FB240E7A}"/>
              </a:ext>
            </a:extLst>
          </p:cNvPr>
          <p:cNvSpPr>
            <a:spLocks noGrp="1"/>
          </p:cNvSpPr>
          <p:nvPr>
            <p:ph sz="quarter" idx="4"/>
          </p:nvPr>
        </p:nvSpPr>
        <p:spPr/>
        <p:txBody>
          <a:bodyPr/>
          <a:lstStyle/>
          <a:p>
            <a:r>
              <a:rPr lang="en-US" dirty="0"/>
              <a:t>Enduring triad: Socrates, Plato, Aristotle</a:t>
            </a:r>
            <a:endParaRPr lang="en-IN" dirty="0"/>
          </a:p>
        </p:txBody>
      </p:sp>
    </p:spTree>
    <p:extLst>
      <p:ext uri="{BB962C8B-B14F-4D97-AF65-F5344CB8AC3E}">
        <p14:creationId xmlns:p14="http://schemas.microsoft.com/office/powerpoint/2010/main" val="80852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982FB48-FBA2-DFCA-3EB6-ADF988CCD9B2}"/>
              </a:ext>
            </a:extLst>
          </p:cNvPr>
          <p:cNvSpPr>
            <a:spLocks noGrp="1"/>
          </p:cNvSpPr>
          <p:nvPr>
            <p:ph type="ctrTitle" idx="4294967295"/>
          </p:nvPr>
        </p:nvSpPr>
        <p:spPr>
          <a:xfrm>
            <a:off x="0" y="1122363"/>
            <a:ext cx="9144000" cy="2387600"/>
          </a:xfrm>
        </p:spPr>
        <p:txBody>
          <a:bodyPr>
            <a:normAutofit fontScale="90000"/>
          </a:bodyPr>
          <a:lstStyle/>
          <a:p>
            <a:r>
              <a:rPr lang="en-US" sz="1300" b="1" cap="all" dirty="0">
                <a:effectLst/>
                <a:latin typeface="Playfair Display" panose="00000500000000000000" pitchFamily="2" charset="0"/>
              </a:rPr>
              <a:t>The Chronology of Thought</a:t>
            </a:r>
            <a:br>
              <a:rPr lang="en-US" sz="1300" b="1" cap="all" dirty="0">
                <a:effectLst/>
                <a:latin typeface="Playfair Display" panose="00000500000000000000" pitchFamily="2" charset="0"/>
              </a:rPr>
            </a:br>
            <a:r>
              <a:rPr lang="en-US" sz="1300" b="1" dirty="0">
                <a:effectLst/>
                <a:latin typeface="Cinzel"/>
              </a:rPr>
              <a:t>Timeline of Greek Philosophers</a:t>
            </a:r>
            <a:br>
              <a:rPr lang="en-US" sz="1300" b="1" dirty="0">
                <a:effectLst/>
                <a:latin typeface="Cinzel"/>
              </a:rPr>
            </a:br>
            <a:r>
              <a:rPr lang="en-US" sz="1300" i="1" dirty="0">
                <a:effectLst/>
                <a:latin typeface="ui-serif"/>
              </a:rPr>
              <a:t>From the Milesian School to the Lyceum</a:t>
            </a:r>
            <a:br>
              <a:rPr lang="en-US" sz="1300" i="1" dirty="0">
                <a:effectLst/>
                <a:latin typeface="ui-serif"/>
              </a:rPr>
            </a:br>
            <a:r>
              <a:rPr lang="en-US" sz="1300" b="1" i="0" dirty="0">
                <a:solidFill>
                  <a:srgbClr val="1E3A8A"/>
                </a:solidFill>
                <a:effectLst/>
                <a:latin typeface="Cinzel"/>
              </a:rPr>
              <a:t>Thales</a:t>
            </a:r>
            <a:br>
              <a:rPr lang="en-US" sz="1300" b="1" i="0" dirty="0">
                <a:solidFill>
                  <a:srgbClr val="1E3A8A"/>
                </a:solidFill>
                <a:effectLst/>
                <a:latin typeface="Cinzel"/>
              </a:rPr>
            </a:br>
            <a:r>
              <a:rPr lang="en-US" sz="1300" b="1" i="0" dirty="0">
                <a:solidFill>
                  <a:srgbClr val="D4AF37"/>
                </a:solidFill>
                <a:effectLst/>
                <a:latin typeface="Lato" panose="020F0502020204030203" pitchFamily="34" charset="0"/>
              </a:rPr>
              <a:t>c. 624 BCE</a:t>
            </a:r>
            <a:br>
              <a:rPr lang="en-US" sz="1300" b="0" i="0" dirty="0">
                <a:solidFill>
                  <a:srgbClr val="000000"/>
                </a:solidFill>
                <a:effectLst/>
                <a:latin typeface="Lato" panose="020F0502020204030203" pitchFamily="34" charset="0"/>
              </a:rPr>
            </a:br>
            <a:r>
              <a:rPr lang="en-US" sz="1300" b="0" i="0" dirty="0">
                <a:solidFill>
                  <a:srgbClr val="64748B"/>
                </a:solidFill>
                <a:effectLst/>
                <a:latin typeface="Lato" panose="020F0502020204030203" pitchFamily="34" charset="0"/>
              </a:rPr>
              <a:t>The First Philosopher</a:t>
            </a:r>
            <a:br>
              <a:rPr lang="en-US" sz="1300" b="0" i="0" dirty="0">
                <a:solidFill>
                  <a:srgbClr val="64748B"/>
                </a:solidFill>
                <a:effectLst/>
                <a:latin typeface="Lato" panose="020F0502020204030203" pitchFamily="34" charset="0"/>
              </a:rPr>
            </a:br>
            <a:r>
              <a:rPr lang="en-US" sz="1300" b="0" i="0" dirty="0">
                <a:solidFill>
                  <a:srgbClr val="64748B"/>
                </a:solidFill>
                <a:effectLst/>
                <a:latin typeface="Lato" panose="020F0502020204030203" pitchFamily="34" charset="0"/>
              </a:rPr>
              <a:t>Water as </a:t>
            </a:r>
            <a:r>
              <a:rPr lang="en-US" sz="1300" b="0" i="0" dirty="0" err="1">
                <a:solidFill>
                  <a:srgbClr val="64748B"/>
                </a:solidFill>
                <a:effectLst/>
                <a:latin typeface="Lato" panose="020F0502020204030203" pitchFamily="34" charset="0"/>
              </a:rPr>
              <a:t>Archê</a:t>
            </a:r>
            <a:br>
              <a:rPr lang="en-US" sz="1300" b="0" i="0" dirty="0">
                <a:solidFill>
                  <a:srgbClr val="64748B"/>
                </a:solidFill>
                <a:effectLst/>
                <a:latin typeface="Lato" panose="020F0502020204030203" pitchFamily="34" charset="0"/>
              </a:rPr>
            </a:br>
            <a:r>
              <a:rPr lang="en-US" sz="1300" b="1" i="0" dirty="0">
                <a:solidFill>
                  <a:srgbClr val="1E3A8A"/>
                </a:solidFill>
                <a:effectLst/>
                <a:latin typeface="Cinzel"/>
              </a:rPr>
              <a:t>Pythagoras</a:t>
            </a:r>
            <a:br>
              <a:rPr lang="en-US" sz="1300" b="1" i="0" dirty="0">
                <a:solidFill>
                  <a:srgbClr val="1E3A8A"/>
                </a:solidFill>
                <a:effectLst/>
                <a:latin typeface="Cinzel"/>
              </a:rPr>
            </a:br>
            <a:r>
              <a:rPr lang="en-US" sz="1300" b="1" i="0" dirty="0">
                <a:solidFill>
                  <a:srgbClr val="D4AF37"/>
                </a:solidFill>
                <a:effectLst/>
                <a:latin typeface="Lato" panose="020F0502020204030203" pitchFamily="34" charset="0"/>
              </a:rPr>
              <a:t>c. 570 BCE</a:t>
            </a:r>
            <a:br>
              <a:rPr lang="en-US" sz="1300" b="0" i="0" dirty="0">
                <a:solidFill>
                  <a:srgbClr val="000000"/>
                </a:solidFill>
                <a:effectLst/>
                <a:latin typeface="Lato" panose="020F0502020204030203" pitchFamily="34" charset="0"/>
              </a:rPr>
            </a:br>
            <a:r>
              <a:rPr lang="en-US" sz="1300" b="0" i="0" dirty="0">
                <a:solidFill>
                  <a:srgbClr val="64748B"/>
                </a:solidFill>
                <a:effectLst/>
                <a:latin typeface="Lato" panose="020F0502020204030203" pitchFamily="34" charset="0"/>
              </a:rPr>
              <a:t>Mathematics &amp; Mysticism</a:t>
            </a:r>
            <a:br>
              <a:rPr lang="en-US" sz="1300" b="0" i="0" dirty="0">
                <a:solidFill>
                  <a:srgbClr val="64748B"/>
                </a:solidFill>
                <a:effectLst/>
                <a:latin typeface="Lato" panose="020F0502020204030203" pitchFamily="34" charset="0"/>
              </a:rPr>
            </a:br>
            <a:r>
              <a:rPr lang="en-US" sz="1300" b="0" i="0" dirty="0">
                <a:solidFill>
                  <a:srgbClr val="64748B"/>
                </a:solidFill>
                <a:effectLst/>
                <a:latin typeface="Lato" panose="020F0502020204030203" pitchFamily="34" charset="0"/>
              </a:rPr>
              <a:t>Theorem a²+b²=c²</a:t>
            </a:r>
            <a:br>
              <a:rPr lang="en-US" sz="1300" b="0" i="0" dirty="0">
                <a:solidFill>
                  <a:srgbClr val="64748B"/>
                </a:solidFill>
                <a:effectLst/>
                <a:latin typeface="Lato" panose="020F0502020204030203" pitchFamily="34" charset="0"/>
              </a:rPr>
            </a:br>
            <a:r>
              <a:rPr lang="en-US" sz="1300" b="1" i="0" dirty="0">
                <a:solidFill>
                  <a:srgbClr val="1E3A8A"/>
                </a:solidFill>
                <a:effectLst/>
                <a:latin typeface="Cinzel"/>
              </a:rPr>
              <a:t>Anaxagoras</a:t>
            </a:r>
            <a:br>
              <a:rPr lang="en-US" sz="1300" b="1" i="0" dirty="0">
                <a:solidFill>
                  <a:srgbClr val="1E3A8A"/>
                </a:solidFill>
                <a:effectLst/>
                <a:latin typeface="Cinzel"/>
              </a:rPr>
            </a:br>
            <a:r>
              <a:rPr lang="en-US" sz="1300" b="1" i="0" dirty="0">
                <a:solidFill>
                  <a:srgbClr val="D4AF37"/>
                </a:solidFill>
                <a:effectLst/>
                <a:latin typeface="Lato" panose="020F0502020204030203" pitchFamily="34" charset="0"/>
              </a:rPr>
              <a:t>c. 500 BCE</a:t>
            </a:r>
            <a:br>
              <a:rPr lang="en-US" sz="1300" b="0" i="0" dirty="0">
                <a:solidFill>
                  <a:srgbClr val="000000"/>
                </a:solidFill>
                <a:effectLst/>
                <a:latin typeface="Lato" panose="020F0502020204030203" pitchFamily="34" charset="0"/>
              </a:rPr>
            </a:br>
            <a:r>
              <a:rPr lang="en-US" sz="1300" b="0" i="0" dirty="0">
                <a:solidFill>
                  <a:srgbClr val="64748B"/>
                </a:solidFill>
                <a:effectLst/>
                <a:latin typeface="Lato" panose="020F0502020204030203" pitchFamily="34" charset="0"/>
              </a:rPr>
              <a:t>Brought philosophy to Athens</a:t>
            </a:r>
            <a:br>
              <a:rPr lang="en-US" sz="1300" b="0" i="0" dirty="0">
                <a:solidFill>
                  <a:srgbClr val="64748B"/>
                </a:solidFill>
                <a:effectLst/>
                <a:latin typeface="Lato" panose="020F0502020204030203" pitchFamily="34" charset="0"/>
              </a:rPr>
            </a:br>
            <a:r>
              <a:rPr lang="en-US" sz="1300" b="0" i="0" dirty="0">
                <a:solidFill>
                  <a:srgbClr val="64748B"/>
                </a:solidFill>
                <a:effectLst/>
                <a:latin typeface="Lato" panose="020F0502020204030203" pitchFamily="34" charset="0"/>
              </a:rPr>
              <a:t>Mind (Nous)</a:t>
            </a:r>
            <a:br>
              <a:rPr lang="en-US" sz="1300" b="0" i="0" dirty="0">
                <a:solidFill>
                  <a:srgbClr val="64748B"/>
                </a:solidFill>
                <a:effectLst/>
                <a:latin typeface="Lato" panose="020F0502020204030203" pitchFamily="34" charset="0"/>
              </a:rPr>
            </a:br>
            <a:r>
              <a:rPr lang="en-US" sz="1300" b="1" i="0" dirty="0">
                <a:solidFill>
                  <a:srgbClr val="1E3A8A"/>
                </a:solidFill>
                <a:effectLst/>
                <a:latin typeface="Cinzel"/>
              </a:rPr>
              <a:t>Socrates</a:t>
            </a:r>
            <a:br>
              <a:rPr lang="en-US" sz="1300" b="1" i="0" dirty="0">
                <a:solidFill>
                  <a:srgbClr val="1E3A8A"/>
                </a:solidFill>
                <a:effectLst/>
                <a:latin typeface="Cinzel"/>
              </a:rPr>
            </a:br>
            <a:r>
              <a:rPr lang="en-US" sz="1300" b="1" i="0" dirty="0">
                <a:solidFill>
                  <a:srgbClr val="D4AF37"/>
                </a:solidFill>
                <a:effectLst/>
                <a:latin typeface="Lato" panose="020F0502020204030203" pitchFamily="34" charset="0"/>
              </a:rPr>
              <a:t>c. 470 BCE</a:t>
            </a:r>
            <a:br>
              <a:rPr lang="en-US" sz="1300" b="0" i="0" dirty="0">
                <a:solidFill>
                  <a:srgbClr val="000000"/>
                </a:solidFill>
                <a:effectLst/>
                <a:latin typeface="Lato" panose="020F0502020204030203" pitchFamily="34" charset="0"/>
              </a:rPr>
            </a:br>
            <a:r>
              <a:rPr lang="en-US" sz="1300" b="0" i="0" dirty="0">
                <a:solidFill>
                  <a:srgbClr val="64748B"/>
                </a:solidFill>
                <a:effectLst/>
                <a:latin typeface="Lato" panose="020F0502020204030203" pitchFamily="34" charset="0"/>
              </a:rPr>
              <a:t>Birth of the Moral Philosopher</a:t>
            </a:r>
            <a:br>
              <a:rPr lang="en-US" sz="1300" b="0" i="0" dirty="0">
                <a:solidFill>
                  <a:srgbClr val="64748B"/>
                </a:solidFill>
                <a:effectLst/>
                <a:latin typeface="Lato" panose="020F0502020204030203" pitchFamily="34" charset="0"/>
              </a:rPr>
            </a:br>
            <a:r>
              <a:rPr lang="en-US" sz="1300" b="1" i="0" dirty="0">
                <a:solidFill>
                  <a:srgbClr val="1E3A8A"/>
                </a:solidFill>
                <a:effectLst/>
                <a:latin typeface="Cinzel"/>
              </a:rPr>
              <a:t>Democritus</a:t>
            </a:r>
            <a:br>
              <a:rPr lang="en-US" sz="1300" b="1" i="0" dirty="0">
                <a:solidFill>
                  <a:srgbClr val="1E3A8A"/>
                </a:solidFill>
                <a:effectLst/>
                <a:latin typeface="Cinzel"/>
              </a:rPr>
            </a:br>
            <a:r>
              <a:rPr lang="en-US" sz="1300" b="1" i="0" dirty="0">
                <a:solidFill>
                  <a:srgbClr val="D4AF37"/>
                </a:solidFill>
                <a:effectLst/>
                <a:latin typeface="Lato" panose="020F0502020204030203" pitchFamily="34" charset="0"/>
              </a:rPr>
              <a:t>c. 460 BCE</a:t>
            </a:r>
            <a:br>
              <a:rPr lang="en-US" sz="1300" b="0" i="0" dirty="0">
                <a:solidFill>
                  <a:srgbClr val="000000"/>
                </a:solidFill>
                <a:effectLst/>
                <a:latin typeface="Lato" panose="020F0502020204030203" pitchFamily="34" charset="0"/>
              </a:rPr>
            </a:br>
            <a:r>
              <a:rPr lang="en-US" sz="1300" b="0" i="0" dirty="0">
                <a:solidFill>
                  <a:srgbClr val="64748B"/>
                </a:solidFill>
                <a:effectLst/>
                <a:latin typeface="Lato" panose="020F0502020204030203" pitchFamily="34" charset="0"/>
              </a:rPr>
              <a:t>Atomic Theory</a:t>
            </a:r>
            <a:br>
              <a:rPr lang="en-US" sz="1300" b="0" i="0" dirty="0">
                <a:solidFill>
                  <a:srgbClr val="64748B"/>
                </a:solidFill>
                <a:effectLst/>
                <a:latin typeface="Lato" panose="020F0502020204030203" pitchFamily="34" charset="0"/>
              </a:rPr>
            </a:br>
            <a:r>
              <a:rPr lang="en-US" sz="1300" b="0" i="0" dirty="0">
                <a:solidFill>
                  <a:srgbClr val="64748B"/>
                </a:solidFill>
                <a:effectLst/>
                <a:latin typeface="Lato" panose="020F0502020204030203" pitchFamily="34" charset="0"/>
              </a:rPr>
              <a:t>The Laughing Philosopher</a:t>
            </a:r>
            <a:br>
              <a:rPr lang="en-US" sz="1300" b="0" i="0" dirty="0">
                <a:solidFill>
                  <a:srgbClr val="64748B"/>
                </a:solidFill>
                <a:effectLst/>
                <a:latin typeface="Lato" panose="020F0502020204030203" pitchFamily="34" charset="0"/>
              </a:rPr>
            </a:br>
            <a:r>
              <a:rPr lang="en-US" sz="1300" b="1" i="0" dirty="0">
                <a:solidFill>
                  <a:srgbClr val="1E3A8A"/>
                </a:solidFill>
                <a:effectLst/>
                <a:latin typeface="Cinzel"/>
              </a:rPr>
              <a:t>Plato</a:t>
            </a:r>
            <a:br>
              <a:rPr lang="en-US" sz="1300" b="1" i="0" dirty="0">
                <a:solidFill>
                  <a:srgbClr val="1E3A8A"/>
                </a:solidFill>
                <a:effectLst/>
                <a:latin typeface="Cinzel"/>
              </a:rPr>
            </a:br>
            <a:r>
              <a:rPr lang="en-US" sz="1300" b="1" i="0" dirty="0">
                <a:solidFill>
                  <a:srgbClr val="D4AF37"/>
                </a:solidFill>
                <a:effectLst/>
                <a:latin typeface="Lato" panose="020F0502020204030203" pitchFamily="34" charset="0"/>
              </a:rPr>
              <a:t>c. 427 BCE</a:t>
            </a:r>
            <a:br>
              <a:rPr lang="en-US" sz="1300" b="0" i="0" dirty="0">
                <a:solidFill>
                  <a:srgbClr val="000000"/>
                </a:solidFill>
                <a:effectLst/>
                <a:latin typeface="Lato" panose="020F0502020204030203" pitchFamily="34" charset="0"/>
              </a:rPr>
            </a:br>
            <a:r>
              <a:rPr lang="en-US" sz="1300" b="0" i="0" dirty="0">
                <a:solidFill>
                  <a:srgbClr val="64748B"/>
                </a:solidFill>
                <a:effectLst/>
                <a:latin typeface="Lato" panose="020F0502020204030203" pitchFamily="34" charset="0"/>
              </a:rPr>
              <a:t>Founder of the Academy</a:t>
            </a:r>
            <a:br>
              <a:rPr lang="en-US" sz="1300" b="0" i="0" dirty="0">
                <a:solidFill>
                  <a:srgbClr val="64748B"/>
                </a:solidFill>
                <a:effectLst/>
                <a:latin typeface="Lato" panose="020F0502020204030203" pitchFamily="34" charset="0"/>
              </a:rPr>
            </a:br>
            <a:r>
              <a:rPr lang="en-US" sz="1300" b="0" i="0" dirty="0">
                <a:solidFill>
                  <a:srgbClr val="64748B"/>
                </a:solidFill>
                <a:effectLst/>
                <a:latin typeface="Lato" panose="020F0502020204030203" pitchFamily="34" charset="0"/>
              </a:rPr>
              <a:t>Theory of Forms</a:t>
            </a:r>
            <a:br>
              <a:rPr lang="en-US" sz="1300" b="0" i="0" dirty="0">
                <a:solidFill>
                  <a:srgbClr val="64748B"/>
                </a:solidFill>
                <a:effectLst/>
                <a:latin typeface="Lato" panose="020F0502020204030203" pitchFamily="34" charset="0"/>
              </a:rPr>
            </a:br>
            <a:r>
              <a:rPr lang="en-US" sz="1300" b="1" i="0" dirty="0">
                <a:solidFill>
                  <a:srgbClr val="B91C1C"/>
                </a:solidFill>
                <a:effectLst/>
                <a:latin typeface="Cinzel"/>
              </a:rPr>
              <a:t>Death of Socrates</a:t>
            </a:r>
            <a:br>
              <a:rPr lang="en-US" sz="1300" b="1" i="0" dirty="0">
                <a:solidFill>
                  <a:srgbClr val="B91C1C"/>
                </a:solidFill>
                <a:effectLst/>
                <a:latin typeface="Cinzel"/>
              </a:rPr>
            </a:br>
            <a:r>
              <a:rPr lang="en-US" sz="1300" b="1" i="0" dirty="0">
                <a:solidFill>
                  <a:srgbClr val="B91C1C"/>
                </a:solidFill>
                <a:effectLst/>
                <a:latin typeface="Lato" panose="020F0502020204030203" pitchFamily="34" charset="0"/>
              </a:rPr>
              <a:t>399 BCE</a:t>
            </a:r>
            <a:br>
              <a:rPr lang="en-US" sz="1300" b="0" i="0" dirty="0">
                <a:solidFill>
                  <a:srgbClr val="000000"/>
                </a:solidFill>
                <a:effectLst/>
                <a:latin typeface="Lato" panose="020F0502020204030203" pitchFamily="34" charset="0"/>
              </a:rPr>
            </a:br>
            <a:r>
              <a:rPr lang="en-US" sz="1300" b="0" i="0" dirty="0">
                <a:solidFill>
                  <a:srgbClr val="64748B"/>
                </a:solidFill>
                <a:effectLst/>
                <a:latin typeface="Lato" panose="020F0502020204030203" pitchFamily="34" charset="0"/>
              </a:rPr>
              <a:t>Trial and Execution</a:t>
            </a:r>
            <a:br>
              <a:rPr lang="en-US" sz="1300" b="0" i="0" dirty="0">
                <a:solidFill>
                  <a:srgbClr val="64748B"/>
                </a:solidFill>
                <a:effectLst/>
                <a:latin typeface="Lato" panose="020F0502020204030203" pitchFamily="34" charset="0"/>
              </a:rPr>
            </a:br>
            <a:r>
              <a:rPr lang="en-US" sz="1300" b="0" i="0" dirty="0">
                <a:solidFill>
                  <a:srgbClr val="64748B"/>
                </a:solidFill>
                <a:effectLst/>
                <a:latin typeface="Lato" panose="020F0502020204030203" pitchFamily="34" charset="0"/>
              </a:rPr>
              <a:t>Turning Point</a:t>
            </a:r>
            <a:br>
              <a:rPr lang="en-US" sz="1300" b="0" i="0" dirty="0">
                <a:solidFill>
                  <a:srgbClr val="64748B"/>
                </a:solidFill>
                <a:effectLst/>
                <a:latin typeface="Lato" panose="020F0502020204030203" pitchFamily="34" charset="0"/>
              </a:rPr>
            </a:br>
            <a:r>
              <a:rPr lang="en-US" sz="1300" b="1" i="0" dirty="0">
                <a:solidFill>
                  <a:srgbClr val="1E3A8A"/>
                </a:solidFill>
                <a:effectLst/>
                <a:latin typeface="Cinzel"/>
              </a:rPr>
              <a:t>Aristotle</a:t>
            </a:r>
            <a:br>
              <a:rPr lang="en-US" sz="1300" b="1" i="0" dirty="0">
                <a:solidFill>
                  <a:srgbClr val="1E3A8A"/>
                </a:solidFill>
                <a:effectLst/>
                <a:latin typeface="Cinzel"/>
              </a:rPr>
            </a:br>
            <a:r>
              <a:rPr lang="en-US" sz="1300" b="1" i="0" dirty="0">
                <a:solidFill>
                  <a:srgbClr val="D4AF37"/>
                </a:solidFill>
                <a:effectLst/>
                <a:latin typeface="Lato" panose="020F0502020204030203" pitchFamily="34" charset="0"/>
              </a:rPr>
              <a:t>384 BCE</a:t>
            </a:r>
            <a:br>
              <a:rPr lang="en-US" sz="1300" b="0" i="0" dirty="0">
                <a:solidFill>
                  <a:srgbClr val="000000"/>
                </a:solidFill>
                <a:effectLst/>
                <a:latin typeface="Lato" panose="020F0502020204030203" pitchFamily="34" charset="0"/>
              </a:rPr>
            </a:br>
            <a:r>
              <a:rPr lang="en-US" sz="1300" b="0" i="0" dirty="0">
                <a:solidFill>
                  <a:srgbClr val="64748B"/>
                </a:solidFill>
                <a:effectLst/>
                <a:latin typeface="Lato" panose="020F0502020204030203" pitchFamily="34" charset="0"/>
              </a:rPr>
              <a:t>The Lyceum</a:t>
            </a:r>
            <a:br>
              <a:rPr lang="en-US" sz="1300" b="0" i="0" dirty="0">
                <a:solidFill>
                  <a:srgbClr val="64748B"/>
                </a:solidFill>
                <a:effectLst/>
                <a:latin typeface="Lato" panose="020F0502020204030203" pitchFamily="34" charset="0"/>
              </a:rPr>
            </a:br>
            <a:r>
              <a:rPr lang="en-US" sz="1300" b="0" i="0" dirty="0">
                <a:solidFill>
                  <a:srgbClr val="64748B"/>
                </a:solidFill>
                <a:effectLst/>
                <a:latin typeface="Lato" panose="020F0502020204030203" pitchFamily="34" charset="0"/>
              </a:rPr>
              <a:t>Logic &amp; Biology</a:t>
            </a:r>
            <a:br>
              <a:rPr lang="en-US" sz="1300" b="0" i="0" dirty="0">
                <a:solidFill>
                  <a:srgbClr val="64748B"/>
                </a:solidFill>
                <a:effectLst/>
                <a:latin typeface="Lato" panose="020F0502020204030203" pitchFamily="34" charset="0"/>
              </a:rPr>
            </a:br>
            <a:br>
              <a:rPr lang="en-US" dirty="0">
                <a:effectLst/>
              </a:rPr>
            </a:br>
            <a:endParaRPr lang="en-IN" dirty="0"/>
          </a:p>
        </p:txBody>
      </p:sp>
    </p:spTree>
    <p:extLst>
      <p:ext uri="{BB962C8B-B14F-4D97-AF65-F5344CB8AC3E}">
        <p14:creationId xmlns:p14="http://schemas.microsoft.com/office/powerpoint/2010/main" val="4278321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1545</Words>
  <Application>Microsoft Office PowerPoint</Application>
  <PresentationFormat>Widescreen</PresentationFormat>
  <Paragraphs>118</Paragraphs>
  <Slides>12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Arial</vt:lpstr>
      <vt:lpstr>Calibri</vt:lpstr>
      <vt:lpstr>Calibri Light</vt:lpstr>
      <vt:lpstr>Cinzel</vt:lpstr>
      <vt:lpstr>Lato</vt:lpstr>
      <vt:lpstr>Playfair Display</vt:lpstr>
      <vt:lpstr>ui-sans-serif</vt:lpstr>
      <vt:lpstr>ui-serif</vt:lpstr>
      <vt:lpstr>Office Theme</vt:lpstr>
      <vt:lpstr>Greek Philosophy ♦  ♦ From Cosmic Inquiry to the Science of Human Existence Origins • Schools • Legacy </vt:lpstr>
      <vt:lpstr>The 6th Century BCE </vt:lpstr>
      <vt:lpstr>The First Philosophers The Milesian School Emerging in the Ionian city of Miletus (Asia Minor), these thinkers sought the Archê (fundamental principle) of the cosmos, replacing myth with natural law. </vt:lpstr>
      <vt:lpstr>"Geometry has two great treasures: one is the theorem of Pythagoras; the other, the division of a line into extreme and mean ratio."  </vt:lpstr>
      <vt:lpstr>th Century BCE • Athens The Sophists Teachers of Rhetoric &amp; Practical Wisdom </vt:lpstr>
      <vt:lpstr>Before Socrates Pre-Socratic Thinkers The Turn from Myth to Mechanism </vt:lpstr>
      <vt:lpstr>Socrates The Moral Philosopher c. 470 – 399 BCE </vt:lpstr>
      <vt:lpstr>Plato Student of Socrates, Teacher of Aristotle c. 427 – 347 BCE </vt:lpstr>
      <vt:lpstr>Aristotle The Systematizer 384 – 322 BCE </vt:lpstr>
      <vt:lpstr>The Great Divergence Plato vs. Aristotle Idealism vs. Empiricism in Ancient Thought </vt:lpstr>
      <vt:lpstr>The Enduring Impact Legacy of Greek Philosophy Foundations of Western Thought </vt:lpstr>
      <vt:lpstr>The Chronology of Thought Timeline of Greek Philosophers From the Milesian School to the Lyceum Thales c. 624 BCE The First Philosopher Water as Archê Pythagoras c. 570 BCE Mathematics &amp; Mysticism Theorem a²+b²=c² Anaxagoras c. 500 BCE Brought philosophy to Athens Mind (Nous) Socrates c. 470 BCE Birth of the Moral Philosopher Democritus c. 460 BCE Atomic Theory The Laughing Philosopher Plato c. 427 BCE Founder of the Academy Theory of Forms Death of Socrates 399 BCE Trial and Execution Turning Point Aristotle 384 BCE The Lyceum Logic &amp; Biology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Binoy Nath</dc:creator>
  <cp:lastModifiedBy>Binoy Nath</cp:lastModifiedBy>
  <cp:revision>2</cp:revision>
  <dcterms:created xsi:type="dcterms:W3CDTF">2026-03-05T06:18:55Z</dcterms:created>
  <dcterms:modified xsi:type="dcterms:W3CDTF">2026-03-05T17:35:54Z</dcterms:modified>
</cp:coreProperties>
</file>