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96" r:id="rId2"/>
    <p:sldId id="272" r:id="rId3"/>
    <p:sldId id="257" r:id="rId4"/>
    <p:sldId id="273" r:id="rId5"/>
    <p:sldId id="258" r:id="rId6"/>
    <p:sldId id="297" r:id="rId7"/>
    <p:sldId id="260" r:id="rId8"/>
    <p:sldId id="261" r:id="rId9"/>
    <p:sldId id="262" r:id="rId10"/>
    <p:sldId id="263" r:id="rId11"/>
    <p:sldId id="264" r:id="rId12"/>
    <p:sldId id="265" r:id="rId13"/>
    <p:sldId id="274" r:id="rId14"/>
    <p:sldId id="275" r:id="rId15"/>
    <p:sldId id="276" r:id="rId16"/>
    <p:sldId id="298" r:id="rId17"/>
    <p:sldId id="277" r:id="rId18"/>
    <p:sldId id="278" r:id="rId19"/>
    <p:sldId id="279" r:id="rId20"/>
    <p:sldId id="280" r:id="rId21"/>
    <p:sldId id="294" r:id="rId22"/>
    <p:sldId id="290" r:id="rId23"/>
    <p:sldId id="291" r:id="rId24"/>
    <p:sldId id="281" r:id="rId25"/>
    <p:sldId id="282" r:id="rId26"/>
    <p:sldId id="283" r:id="rId27"/>
    <p:sldId id="293" r:id="rId28"/>
    <p:sldId id="284" r:id="rId29"/>
    <p:sldId id="285" r:id="rId30"/>
    <p:sldId id="286" r:id="rId31"/>
    <p:sldId id="266" r:id="rId32"/>
    <p:sldId id="267" r:id="rId33"/>
    <p:sldId id="292" r:id="rId34"/>
    <p:sldId id="268" r:id="rId35"/>
    <p:sldId id="269" r:id="rId36"/>
    <p:sldId id="270" r:id="rId37"/>
    <p:sldId id="295" r:id="rId3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458200" cy="3657600"/>
          </a:xfrm>
        </p:spPr>
        <p:txBody>
          <a:bodyPr>
            <a:normAutofit fontScale="90000"/>
          </a:bodyPr>
          <a:lstStyle/>
          <a:p>
            <a:r>
              <a:rPr lang="en-IN" i="1" dirty="0" smtClean="0"/>
              <a:t/>
            </a:r>
            <a:br>
              <a:rPr lang="en-IN" i="1" dirty="0" smtClean="0"/>
            </a:br>
            <a:r>
              <a:rPr lang="en-IN" i="1" dirty="0" smtClean="0"/>
              <a:t/>
            </a:r>
            <a:br>
              <a:rPr lang="en-IN" i="1" dirty="0" smtClean="0"/>
            </a:br>
            <a:r>
              <a:rPr lang="en-IN" i="1" dirty="0" smtClean="0"/>
              <a:t/>
            </a:r>
            <a:br>
              <a:rPr lang="en-IN" i="1" dirty="0" smtClean="0"/>
            </a:br>
            <a:r>
              <a:rPr lang="en-IN" i="1" dirty="0" smtClean="0"/>
              <a:t/>
            </a:r>
            <a:br>
              <a:rPr lang="en-IN" i="1" dirty="0" smtClean="0"/>
            </a:br>
            <a:r>
              <a:rPr lang="en-IN" i="1" dirty="0" err="1" smtClean="0"/>
              <a:t>Phytopthora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( Characteristic features, Reproduction and Life cycle 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en-IN" i="1" dirty="0" smtClean="0"/>
              <a:t>PHYTOPTHORA</a:t>
            </a:r>
            <a:endParaRPr lang="en-IN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66800" y="2057400"/>
            <a:ext cx="6705600" cy="3657600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Systematic position</a:t>
            </a: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Division : </a:t>
            </a:r>
            <a:r>
              <a:rPr lang="en-IN" dirty="0" err="1" smtClean="0">
                <a:solidFill>
                  <a:schemeClr val="tx1"/>
                </a:solidFill>
              </a:rPr>
              <a:t>Eumycota</a:t>
            </a:r>
            <a:endParaRPr lang="en-IN" dirty="0" smtClean="0">
              <a:solidFill>
                <a:schemeClr val="tx1"/>
              </a:solidFill>
            </a:endParaRP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Subdivision: </a:t>
            </a:r>
            <a:r>
              <a:rPr lang="en-IN" dirty="0" err="1" smtClean="0">
                <a:solidFill>
                  <a:schemeClr val="tx1"/>
                </a:solidFill>
              </a:rPr>
              <a:t>Mastigomycotina</a:t>
            </a:r>
            <a:endParaRPr lang="en-IN" dirty="0" smtClean="0">
              <a:solidFill>
                <a:schemeClr val="tx1"/>
              </a:solidFill>
            </a:endParaRP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Class: </a:t>
            </a:r>
            <a:r>
              <a:rPr lang="en-IN" dirty="0" err="1" smtClean="0">
                <a:solidFill>
                  <a:schemeClr val="tx1"/>
                </a:solidFill>
              </a:rPr>
              <a:t>Oomycetes</a:t>
            </a:r>
            <a:endParaRPr lang="en-IN" dirty="0" smtClean="0">
              <a:solidFill>
                <a:schemeClr val="tx1"/>
              </a:solidFill>
            </a:endParaRP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Order: </a:t>
            </a:r>
            <a:r>
              <a:rPr lang="en-IN" dirty="0" err="1" smtClean="0">
                <a:solidFill>
                  <a:schemeClr val="tx1"/>
                </a:solidFill>
              </a:rPr>
              <a:t>Perenosporales</a:t>
            </a:r>
            <a:endParaRPr lang="en-IN" dirty="0" smtClean="0">
              <a:solidFill>
                <a:schemeClr val="tx1"/>
              </a:solidFill>
            </a:endParaRP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Family: </a:t>
            </a:r>
            <a:r>
              <a:rPr lang="en-IN" dirty="0" err="1" smtClean="0">
                <a:solidFill>
                  <a:schemeClr val="tx1"/>
                </a:solidFill>
              </a:rPr>
              <a:t>Pythiaceae</a:t>
            </a:r>
            <a:endParaRPr lang="en-IN" dirty="0" smtClean="0">
              <a:solidFill>
                <a:schemeClr val="tx1"/>
              </a:solidFill>
            </a:endParaRPr>
          </a:p>
          <a:p>
            <a:pPr algn="just"/>
            <a:r>
              <a:rPr lang="en-IN" dirty="0" smtClean="0">
                <a:solidFill>
                  <a:schemeClr val="tx1"/>
                </a:solidFill>
              </a:rPr>
              <a:t>Genus: </a:t>
            </a:r>
            <a:r>
              <a:rPr lang="en-IN" i="1" dirty="0" err="1" smtClean="0">
                <a:solidFill>
                  <a:schemeClr val="tx1"/>
                </a:solidFill>
              </a:rPr>
              <a:t>Phytopthora</a:t>
            </a:r>
            <a:endParaRPr lang="en-IN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0"/>
            <a:ext cx="7772400" cy="1470025"/>
          </a:xfrm>
        </p:spPr>
        <p:txBody>
          <a:bodyPr/>
          <a:lstStyle/>
          <a:p>
            <a:r>
              <a:rPr lang="en-IN" dirty="0" err="1" smtClean="0"/>
              <a:t>Occurance</a:t>
            </a:r>
            <a:r>
              <a:rPr lang="en-IN" dirty="0" smtClean="0"/>
              <a:t> and Habit</a:t>
            </a:r>
            <a:endParaRPr lang="en-IN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90600" y="1447800"/>
            <a:ext cx="7696200" cy="5105400"/>
          </a:xfrm>
        </p:spPr>
        <p:txBody>
          <a:bodyPr>
            <a:normAutofit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IN" dirty="0" smtClean="0"/>
              <a:t> </a:t>
            </a:r>
            <a:r>
              <a:rPr lang="en-IN" dirty="0" smtClean="0">
                <a:solidFill>
                  <a:schemeClr val="tx1"/>
                </a:solidFill>
              </a:rPr>
              <a:t>The genus includes about 75 species, out of which about 15 reported from India</a:t>
            </a: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solidFill>
                  <a:schemeClr val="tx1"/>
                </a:solidFill>
              </a:rPr>
              <a:t>Most of the species are </a:t>
            </a:r>
            <a:r>
              <a:rPr lang="en-IN" b="1" dirty="0" smtClean="0">
                <a:solidFill>
                  <a:schemeClr val="tx1"/>
                </a:solidFill>
              </a:rPr>
              <a:t>facultative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b="1" dirty="0" smtClean="0">
                <a:solidFill>
                  <a:schemeClr val="tx1"/>
                </a:solidFill>
              </a:rPr>
              <a:t>saprophytes </a:t>
            </a:r>
            <a:r>
              <a:rPr lang="en-IN" dirty="0" smtClean="0">
                <a:solidFill>
                  <a:schemeClr val="tx1"/>
                </a:solidFill>
              </a:rPr>
              <a:t>( is an organism that generally obtains nourishment from the living matter, but can obtain nourishment even from dead organic matter too)</a:t>
            </a: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solidFill>
                  <a:schemeClr val="tx1"/>
                </a:solidFill>
              </a:rPr>
              <a:t>A few are </a:t>
            </a:r>
            <a:r>
              <a:rPr lang="en-IN" b="1" dirty="0" smtClean="0">
                <a:solidFill>
                  <a:schemeClr val="tx1"/>
                </a:solidFill>
              </a:rPr>
              <a:t>facultative parasite </a:t>
            </a:r>
            <a:r>
              <a:rPr lang="en-IN" dirty="0" smtClean="0">
                <a:solidFill>
                  <a:schemeClr val="tx1"/>
                </a:solidFill>
              </a:rPr>
              <a:t>( which can act as a parasite but does not rely on its host to continue its life cycle )</a:t>
            </a:r>
          </a:p>
          <a:p>
            <a:pPr algn="just">
              <a:buFont typeface="Arial" pitchFamily="34" charset="0"/>
              <a:buChar char="•"/>
            </a:pP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 smtClean="0"/>
              <a:t>The genus is most destructive </a:t>
            </a:r>
          </a:p>
          <a:p>
            <a:pPr algn="just"/>
            <a:r>
              <a:rPr lang="en-IN" dirty="0" smtClean="0"/>
              <a:t>The name itself indicates ( </a:t>
            </a:r>
            <a:r>
              <a:rPr lang="en-IN" dirty="0" err="1" smtClean="0"/>
              <a:t>Phyta</a:t>
            </a:r>
            <a:r>
              <a:rPr lang="en-IN" dirty="0" smtClean="0"/>
              <a:t>= plant ; </a:t>
            </a:r>
            <a:r>
              <a:rPr lang="en-IN" dirty="0" err="1" smtClean="0"/>
              <a:t>opthora</a:t>
            </a:r>
            <a:r>
              <a:rPr lang="en-IN" dirty="0" smtClean="0"/>
              <a:t>= destroyer )</a:t>
            </a:r>
          </a:p>
          <a:p>
            <a:pPr algn="just"/>
            <a:r>
              <a:rPr lang="en-IN" dirty="0" smtClean="0"/>
              <a:t>This genus cause serious diseases on flowering plants</a:t>
            </a:r>
          </a:p>
          <a:p>
            <a:pPr algn="just"/>
            <a:r>
              <a:rPr lang="en-IN" dirty="0" smtClean="0"/>
              <a:t>One of the most common species is </a:t>
            </a:r>
            <a:r>
              <a:rPr lang="en-IN" i="1" dirty="0" smtClean="0"/>
              <a:t>P. </a:t>
            </a:r>
            <a:r>
              <a:rPr lang="en-IN" i="1" dirty="0" err="1" smtClean="0"/>
              <a:t>infestans</a:t>
            </a:r>
            <a:r>
              <a:rPr lang="en-IN" dirty="0" smtClean="0"/>
              <a:t>, causes late blight disease of potato, is most destructive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0492" y="512191"/>
            <a:ext cx="4300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FF0066"/>
                </a:solidFill>
              </a:rPr>
              <a:t>Late </a:t>
            </a:r>
            <a:r>
              <a:rPr sz="4000" dirty="0">
                <a:solidFill>
                  <a:srgbClr val="FF0066"/>
                </a:solidFill>
              </a:rPr>
              <a:t>Blight </a:t>
            </a:r>
            <a:r>
              <a:rPr sz="4000" spc="-5" dirty="0">
                <a:solidFill>
                  <a:srgbClr val="FF0066"/>
                </a:solidFill>
              </a:rPr>
              <a:t>of</a:t>
            </a:r>
            <a:r>
              <a:rPr sz="4000" spc="-65" dirty="0">
                <a:solidFill>
                  <a:srgbClr val="FF0066"/>
                </a:solidFill>
              </a:rPr>
              <a:t> </a:t>
            </a:r>
            <a:r>
              <a:rPr sz="4000" spc="-5" dirty="0">
                <a:solidFill>
                  <a:srgbClr val="FF0066"/>
                </a:solidFill>
              </a:rPr>
              <a:t>Potato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500785"/>
            <a:ext cx="7614284" cy="3532377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36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Description:</a:t>
            </a:r>
            <a:endParaRPr sz="3600" dirty="0">
              <a:latin typeface="Times New Roman"/>
              <a:cs typeface="Times New Roman"/>
            </a:endParaRPr>
          </a:p>
          <a:p>
            <a:pPr marL="355600" marR="832485" indent="-342900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This </a:t>
            </a:r>
            <a:r>
              <a:rPr sz="2400" dirty="0">
                <a:latin typeface="Times New Roman"/>
                <a:cs typeface="Times New Roman"/>
              </a:rPr>
              <a:t>disease caused by </a:t>
            </a:r>
            <a:r>
              <a:rPr sz="2400" spc="-5" dirty="0">
                <a:latin typeface="Times New Roman"/>
                <a:cs typeface="Times New Roman"/>
              </a:rPr>
              <a:t>fungus </a:t>
            </a:r>
            <a:r>
              <a:rPr sz="2400" dirty="0">
                <a:latin typeface="Times New Roman"/>
                <a:cs typeface="Times New Roman"/>
              </a:rPr>
              <a:t>called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Phytophthora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infestans.</a:t>
            </a:r>
            <a:endParaRPr sz="2400" i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disease may attack almost any time after the crop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has</a:t>
            </a:r>
          </a:p>
          <a:p>
            <a:pPr marL="3556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put up </a:t>
            </a:r>
            <a:r>
              <a:rPr sz="2400" dirty="0">
                <a:latin typeface="Times New Roman"/>
                <a:cs typeface="Times New Roman"/>
              </a:rPr>
              <a:t>a fairly good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foliage.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Initially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lower leaves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infected.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Late Blight of Potato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algn="just"/>
            <a:r>
              <a:rPr lang="en-IN" dirty="0" smtClean="0"/>
              <a:t>During winter season, western disturbances cause  cloudiness, rains, dew and fog over North India. Under such conditions, late blight of potato appears</a:t>
            </a:r>
          </a:p>
          <a:p>
            <a:pPr algn="just"/>
            <a:r>
              <a:rPr lang="en-IN" dirty="0" smtClean="0"/>
              <a:t>During summer season, incidence of late blight of potato is common in hilly regions.</a:t>
            </a:r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66427"/>
            <a:ext cx="7848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Late</a:t>
            </a:r>
            <a:r>
              <a:rPr sz="3600" spc="-30" dirty="0"/>
              <a:t> </a:t>
            </a:r>
            <a:r>
              <a:rPr sz="3600" dirty="0" smtClean="0"/>
              <a:t>blight</a:t>
            </a:r>
            <a:r>
              <a:rPr lang="en-IN" sz="3600" dirty="0" smtClean="0"/>
              <a:t> of Potato</a:t>
            </a:r>
            <a:endParaRPr sz="3600" dirty="0"/>
          </a:p>
          <a:p>
            <a:pPr algn="ctr">
              <a:lnSpc>
                <a:spcPct val="100000"/>
              </a:lnSpc>
            </a:pPr>
            <a:r>
              <a:rPr sz="3600" i="1" dirty="0">
                <a:latin typeface="Times New Roman"/>
                <a:cs typeface="Times New Roman"/>
              </a:rPr>
              <a:t>Phytophthora</a:t>
            </a:r>
            <a:r>
              <a:rPr sz="3600" i="1" spc="-100" dirty="0">
                <a:latin typeface="Times New Roman"/>
                <a:cs typeface="Times New Roman"/>
              </a:rPr>
              <a:t> </a:t>
            </a:r>
            <a:r>
              <a:rPr sz="3600" i="1" dirty="0">
                <a:latin typeface="Times New Roman"/>
                <a:cs typeface="Times New Roman"/>
              </a:rPr>
              <a:t>infestans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099463"/>
            <a:ext cx="7687945" cy="2775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9615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006FC0"/>
                </a:solidFill>
                <a:latin typeface="Times New Roman"/>
                <a:cs typeface="Times New Roman"/>
              </a:rPr>
              <a:t>Irish </a:t>
            </a:r>
            <a:r>
              <a:rPr sz="2200" spc="-10" dirty="0">
                <a:solidFill>
                  <a:srgbClr val="006FC0"/>
                </a:solidFill>
                <a:latin typeface="Times New Roman"/>
                <a:cs typeface="Times New Roman"/>
              </a:rPr>
              <a:t>famine </a:t>
            </a:r>
            <a:r>
              <a:rPr sz="2200" spc="-5" dirty="0">
                <a:solidFill>
                  <a:srgbClr val="006FC0"/>
                </a:solidFill>
                <a:latin typeface="Times New Roman"/>
                <a:cs typeface="Times New Roman"/>
              </a:rPr>
              <a:t>- </a:t>
            </a:r>
            <a:r>
              <a:rPr sz="2200" dirty="0">
                <a:solidFill>
                  <a:srgbClr val="006FC0"/>
                </a:solidFill>
                <a:latin typeface="Times New Roman"/>
                <a:cs typeface="Times New Roman"/>
              </a:rPr>
              <a:t>1845-46 </a:t>
            </a:r>
            <a:r>
              <a:rPr sz="2200" dirty="0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D50092"/>
                </a:solidFill>
                <a:latin typeface="Times New Roman"/>
                <a:cs typeface="Times New Roman"/>
              </a:rPr>
              <a:t>Symptoms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Leaves, </a:t>
            </a:r>
            <a:r>
              <a:rPr sz="2200" spc="-10" dirty="0">
                <a:latin typeface="Times New Roman"/>
                <a:cs typeface="Times New Roman"/>
              </a:rPr>
              <a:t>stems </a:t>
            </a:r>
            <a:r>
              <a:rPr sz="2200" spc="-5" dirty="0">
                <a:latin typeface="Times New Roman"/>
                <a:cs typeface="Times New Roman"/>
              </a:rPr>
              <a:t>and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Times New Roman"/>
                <a:cs typeface="Times New Roman"/>
              </a:rPr>
              <a:t>tubers</a:t>
            </a:r>
            <a:r>
              <a:rPr lang="en-IN" sz="2200" spc="-5" dirty="0" smtClean="0">
                <a:latin typeface="Times New Roman"/>
                <a:cs typeface="Times New Roman"/>
              </a:rPr>
              <a:t> are infected</a:t>
            </a:r>
            <a:endParaRPr sz="22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40" dirty="0">
                <a:latin typeface="Times New Roman"/>
                <a:cs typeface="Times New Roman"/>
              </a:rPr>
              <a:t>Water </a:t>
            </a:r>
            <a:r>
              <a:rPr sz="2200" spc="-5" dirty="0">
                <a:latin typeface="Times New Roman"/>
                <a:cs typeface="Times New Roman"/>
              </a:rPr>
              <a:t>soaked spots appear on leaves, turn purple brown &amp; finally  black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colour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White growth develops on under surface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Stem breaks at these points and the plant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topples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5255" y="4029455"/>
            <a:ext cx="7409815" cy="2685415"/>
            <a:chOff x="905255" y="4029455"/>
            <a:chExt cx="7409815" cy="2685415"/>
          </a:xfrm>
        </p:grpSpPr>
        <p:sp>
          <p:nvSpPr>
            <p:cNvPr id="5" name="object 5"/>
            <p:cNvSpPr/>
            <p:nvPr/>
          </p:nvSpPr>
          <p:spPr>
            <a:xfrm>
              <a:off x="914399" y="4038599"/>
              <a:ext cx="7391400" cy="2667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9827" y="4034027"/>
              <a:ext cx="7400925" cy="2676525"/>
            </a:xfrm>
            <a:custGeom>
              <a:avLst/>
              <a:gdLst/>
              <a:ahLst/>
              <a:cxnLst/>
              <a:rect l="l" t="t" r="r" b="b"/>
              <a:pathLst>
                <a:path w="7400925" h="2676525">
                  <a:moveTo>
                    <a:pt x="0" y="2676144"/>
                  </a:moveTo>
                  <a:lnTo>
                    <a:pt x="7400544" y="2676144"/>
                  </a:lnTo>
                  <a:lnTo>
                    <a:pt x="7400544" y="0"/>
                  </a:lnTo>
                  <a:lnTo>
                    <a:pt x="0" y="0"/>
                  </a:lnTo>
                  <a:lnTo>
                    <a:pt x="0" y="2676144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247599"/>
            <a:ext cx="7547609" cy="31912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In tubers - purplish brown spots </a:t>
            </a:r>
            <a:r>
              <a:rPr sz="3200" spc="5" dirty="0">
                <a:latin typeface="Times New Roman"/>
                <a:cs typeface="Times New Roman"/>
              </a:rPr>
              <a:t>&amp; </a:t>
            </a:r>
            <a:r>
              <a:rPr sz="3200" dirty="0">
                <a:latin typeface="Times New Roman"/>
                <a:cs typeface="Times New Roman"/>
              </a:rPr>
              <a:t>spread</a:t>
            </a:r>
            <a:r>
              <a:rPr sz="3200" spc="-1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  entire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surface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8636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Times New Roman"/>
                <a:cs typeface="Times New Roman"/>
              </a:rPr>
              <a:t>Tuber </a:t>
            </a:r>
            <a:r>
              <a:rPr sz="3200" dirty="0">
                <a:latin typeface="Times New Roman"/>
                <a:cs typeface="Times New Roman"/>
              </a:rPr>
              <a:t>show rusty brown </a:t>
            </a:r>
            <a:r>
              <a:rPr sz="3200" dirty="0" smtClean="0">
                <a:latin typeface="Times New Roman"/>
                <a:cs typeface="Times New Roman"/>
              </a:rPr>
              <a:t>necrosis</a:t>
            </a:r>
            <a:r>
              <a:rPr lang="en-IN" sz="3200" dirty="0" smtClean="0">
                <a:latin typeface="Times New Roman"/>
                <a:cs typeface="Times New Roman"/>
              </a:rPr>
              <a:t> (death of body tissue)</a:t>
            </a:r>
            <a:r>
              <a:rPr sz="3200" dirty="0" smtClean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spreading  from surface to the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center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804416" y="3191255"/>
            <a:ext cx="2487295" cy="3561715"/>
            <a:chOff x="1804416" y="3191255"/>
            <a:chExt cx="2487295" cy="3561715"/>
          </a:xfrm>
        </p:grpSpPr>
        <p:sp>
          <p:nvSpPr>
            <p:cNvPr id="5" name="object 5"/>
            <p:cNvSpPr/>
            <p:nvPr/>
          </p:nvSpPr>
          <p:spPr>
            <a:xfrm>
              <a:off x="1804416" y="4951474"/>
              <a:ext cx="2487168" cy="18013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28800" y="3200399"/>
              <a:ext cx="2438400" cy="1752600"/>
            </a:xfrm>
            <a:custGeom>
              <a:avLst/>
              <a:gdLst/>
              <a:ahLst/>
              <a:cxnLst/>
              <a:rect l="l" t="t" r="r" b="b"/>
              <a:pathLst>
                <a:path w="2438400" h="1752600">
                  <a:moveTo>
                    <a:pt x="2287778" y="0"/>
                  </a:moveTo>
                  <a:lnTo>
                    <a:pt x="150622" y="0"/>
                  </a:lnTo>
                  <a:lnTo>
                    <a:pt x="103014" y="7678"/>
                  </a:lnTo>
                  <a:lnTo>
                    <a:pt x="61667" y="29061"/>
                  </a:lnTo>
                  <a:lnTo>
                    <a:pt x="29061" y="61667"/>
                  </a:lnTo>
                  <a:lnTo>
                    <a:pt x="7678" y="103014"/>
                  </a:lnTo>
                  <a:lnTo>
                    <a:pt x="0" y="150622"/>
                  </a:lnTo>
                  <a:lnTo>
                    <a:pt x="0" y="1601977"/>
                  </a:lnTo>
                  <a:lnTo>
                    <a:pt x="7678" y="1649585"/>
                  </a:lnTo>
                  <a:lnTo>
                    <a:pt x="29061" y="1690932"/>
                  </a:lnTo>
                  <a:lnTo>
                    <a:pt x="61667" y="1723538"/>
                  </a:lnTo>
                  <a:lnTo>
                    <a:pt x="103014" y="1744921"/>
                  </a:lnTo>
                  <a:lnTo>
                    <a:pt x="150622" y="1752600"/>
                  </a:lnTo>
                  <a:lnTo>
                    <a:pt x="2287778" y="1752600"/>
                  </a:lnTo>
                  <a:lnTo>
                    <a:pt x="2335385" y="1744921"/>
                  </a:lnTo>
                  <a:lnTo>
                    <a:pt x="2376732" y="1723538"/>
                  </a:lnTo>
                  <a:lnTo>
                    <a:pt x="2409338" y="1690932"/>
                  </a:lnTo>
                  <a:lnTo>
                    <a:pt x="2430721" y="1649585"/>
                  </a:lnTo>
                  <a:lnTo>
                    <a:pt x="2438400" y="1601977"/>
                  </a:lnTo>
                  <a:lnTo>
                    <a:pt x="2438400" y="150622"/>
                  </a:lnTo>
                  <a:lnTo>
                    <a:pt x="2430721" y="103014"/>
                  </a:lnTo>
                  <a:lnTo>
                    <a:pt x="2409338" y="61667"/>
                  </a:lnTo>
                  <a:lnTo>
                    <a:pt x="2376732" y="29061"/>
                  </a:lnTo>
                  <a:lnTo>
                    <a:pt x="2335385" y="7678"/>
                  </a:lnTo>
                  <a:lnTo>
                    <a:pt x="2287778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8800" y="3200399"/>
              <a:ext cx="2438400" cy="175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24228" y="3195827"/>
              <a:ext cx="2447925" cy="1762125"/>
            </a:xfrm>
            <a:custGeom>
              <a:avLst/>
              <a:gdLst/>
              <a:ahLst/>
              <a:cxnLst/>
              <a:rect l="l" t="t" r="r" b="b"/>
              <a:pathLst>
                <a:path w="2447925" h="1762125">
                  <a:moveTo>
                    <a:pt x="155194" y="0"/>
                  </a:moveTo>
                  <a:lnTo>
                    <a:pt x="2292731" y="0"/>
                  </a:lnTo>
                  <a:lnTo>
                    <a:pt x="2324100" y="3301"/>
                  </a:lnTo>
                  <a:lnTo>
                    <a:pt x="2379218" y="26543"/>
                  </a:lnTo>
                  <a:lnTo>
                    <a:pt x="2421001" y="68325"/>
                  </a:lnTo>
                  <a:lnTo>
                    <a:pt x="2444242" y="123951"/>
                  </a:lnTo>
                  <a:lnTo>
                    <a:pt x="2447544" y="155194"/>
                  </a:lnTo>
                  <a:lnTo>
                    <a:pt x="2447544" y="1606931"/>
                  </a:lnTo>
                  <a:lnTo>
                    <a:pt x="2435352" y="1667256"/>
                  </a:lnTo>
                  <a:lnTo>
                    <a:pt x="2402205" y="1716405"/>
                  </a:lnTo>
                  <a:lnTo>
                    <a:pt x="2353056" y="1749552"/>
                  </a:lnTo>
                  <a:lnTo>
                    <a:pt x="2292731" y="1761744"/>
                  </a:lnTo>
                  <a:lnTo>
                    <a:pt x="155194" y="1761744"/>
                  </a:lnTo>
                  <a:lnTo>
                    <a:pt x="94869" y="1749552"/>
                  </a:lnTo>
                  <a:lnTo>
                    <a:pt x="45339" y="1716405"/>
                  </a:lnTo>
                  <a:lnTo>
                    <a:pt x="12192" y="1667256"/>
                  </a:lnTo>
                  <a:lnTo>
                    <a:pt x="0" y="1606931"/>
                  </a:lnTo>
                  <a:lnTo>
                    <a:pt x="0" y="155194"/>
                  </a:lnTo>
                  <a:lnTo>
                    <a:pt x="12192" y="94869"/>
                  </a:lnTo>
                  <a:lnTo>
                    <a:pt x="45339" y="45338"/>
                  </a:lnTo>
                  <a:lnTo>
                    <a:pt x="94869" y="12192"/>
                  </a:lnTo>
                  <a:lnTo>
                    <a:pt x="155194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385815" y="3191255"/>
            <a:ext cx="2555875" cy="3657600"/>
            <a:chOff x="5385815" y="3191255"/>
            <a:chExt cx="2555875" cy="3657600"/>
          </a:xfrm>
        </p:grpSpPr>
        <p:sp>
          <p:nvSpPr>
            <p:cNvPr id="10" name="object 10"/>
            <p:cNvSpPr/>
            <p:nvPr/>
          </p:nvSpPr>
          <p:spPr>
            <a:xfrm>
              <a:off x="5385815" y="5000242"/>
              <a:ext cx="2555747" cy="18486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10199" y="3200399"/>
              <a:ext cx="2506980" cy="1800225"/>
            </a:xfrm>
            <a:custGeom>
              <a:avLst/>
              <a:gdLst/>
              <a:ahLst/>
              <a:cxnLst/>
              <a:rect l="l" t="t" r="r" b="b"/>
              <a:pathLst>
                <a:path w="2506979" h="1800225">
                  <a:moveTo>
                    <a:pt x="2352294" y="0"/>
                  </a:moveTo>
                  <a:lnTo>
                    <a:pt x="154686" y="0"/>
                  </a:lnTo>
                  <a:lnTo>
                    <a:pt x="105777" y="7882"/>
                  </a:lnTo>
                  <a:lnTo>
                    <a:pt x="63313" y="29833"/>
                  </a:lnTo>
                  <a:lnTo>
                    <a:pt x="29833" y="63313"/>
                  </a:lnTo>
                  <a:lnTo>
                    <a:pt x="7882" y="105777"/>
                  </a:lnTo>
                  <a:lnTo>
                    <a:pt x="0" y="154686"/>
                  </a:lnTo>
                  <a:lnTo>
                    <a:pt x="0" y="1645158"/>
                  </a:lnTo>
                  <a:lnTo>
                    <a:pt x="7882" y="1694066"/>
                  </a:lnTo>
                  <a:lnTo>
                    <a:pt x="29833" y="1736530"/>
                  </a:lnTo>
                  <a:lnTo>
                    <a:pt x="63313" y="1770010"/>
                  </a:lnTo>
                  <a:lnTo>
                    <a:pt x="105777" y="1791961"/>
                  </a:lnTo>
                  <a:lnTo>
                    <a:pt x="154686" y="1799844"/>
                  </a:lnTo>
                  <a:lnTo>
                    <a:pt x="2352294" y="1799844"/>
                  </a:lnTo>
                  <a:lnTo>
                    <a:pt x="2401202" y="1791961"/>
                  </a:lnTo>
                  <a:lnTo>
                    <a:pt x="2443666" y="1770010"/>
                  </a:lnTo>
                  <a:lnTo>
                    <a:pt x="2477146" y="1736530"/>
                  </a:lnTo>
                  <a:lnTo>
                    <a:pt x="2499097" y="1694066"/>
                  </a:lnTo>
                  <a:lnTo>
                    <a:pt x="2506979" y="1645158"/>
                  </a:lnTo>
                  <a:lnTo>
                    <a:pt x="2506979" y="154686"/>
                  </a:lnTo>
                  <a:lnTo>
                    <a:pt x="2499097" y="105777"/>
                  </a:lnTo>
                  <a:lnTo>
                    <a:pt x="2477146" y="63313"/>
                  </a:lnTo>
                  <a:lnTo>
                    <a:pt x="2443666" y="29833"/>
                  </a:lnTo>
                  <a:lnTo>
                    <a:pt x="2401202" y="7882"/>
                  </a:lnTo>
                  <a:lnTo>
                    <a:pt x="2352294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10199" y="3200399"/>
              <a:ext cx="2506979" cy="17998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05627" y="3195827"/>
              <a:ext cx="2516505" cy="1809750"/>
            </a:xfrm>
            <a:custGeom>
              <a:avLst/>
              <a:gdLst/>
              <a:ahLst/>
              <a:cxnLst/>
              <a:rect l="l" t="t" r="r" b="b"/>
              <a:pathLst>
                <a:path w="2516504" h="1809750">
                  <a:moveTo>
                    <a:pt x="159131" y="0"/>
                  </a:moveTo>
                  <a:lnTo>
                    <a:pt x="2357501" y="0"/>
                  </a:lnTo>
                  <a:lnTo>
                    <a:pt x="2389124" y="3301"/>
                  </a:lnTo>
                  <a:lnTo>
                    <a:pt x="2446274" y="27305"/>
                  </a:lnTo>
                  <a:lnTo>
                    <a:pt x="2489200" y="70231"/>
                  </a:lnTo>
                  <a:lnTo>
                    <a:pt x="2512949" y="127508"/>
                  </a:lnTo>
                  <a:lnTo>
                    <a:pt x="2516251" y="159131"/>
                  </a:lnTo>
                  <a:lnTo>
                    <a:pt x="2516251" y="1650238"/>
                  </a:lnTo>
                  <a:lnTo>
                    <a:pt x="2503551" y="1712087"/>
                  </a:lnTo>
                  <a:lnTo>
                    <a:pt x="2469642" y="1762760"/>
                  </a:lnTo>
                  <a:lnTo>
                    <a:pt x="2418969" y="1796669"/>
                  </a:lnTo>
                  <a:lnTo>
                    <a:pt x="2357501" y="1809369"/>
                  </a:lnTo>
                  <a:lnTo>
                    <a:pt x="159131" y="1809369"/>
                  </a:lnTo>
                  <a:lnTo>
                    <a:pt x="97282" y="1796669"/>
                  </a:lnTo>
                  <a:lnTo>
                    <a:pt x="46609" y="1762760"/>
                  </a:lnTo>
                  <a:lnTo>
                    <a:pt x="12700" y="1712087"/>
                  </a:lnTo>
                  <a:lnTo>
                    <a:pt x="0" y="1650238"/>
                  </a:lnTo>
                  <a:lnTo>
                    <a:pt x="0" y="159131"/>
                  </a:lnTo>
                  <a:lnTo>
                    <a:pt x="12700" y="97282"/>
                  </a:lnTo>
                  <a:lnTo>
                    <a:pt x="46609" y="46609"/>
                  </a:lnTo>
                  <a:lnTo>
                    <a:pt x="97282" y="12700"/>
                  </a:lnTo>
                  <a:lnTo>
                    <a:pt x="159131" y="0"/>
                  </a:lnTo>
                  <a:close/>
                </a:path>
              </a:pathLst>
            </a:custGeom>
            <a:ln w="91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4800600" cy="3429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52798"/>
              <a:ext cx="9143999" cy="3505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62500" y="0"/>
              <a:ext cx="4381500" cy="3352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540" y="1032103"/>
            <a:ext cx="7213600" cy="42322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80"/>
              </a:spcBef>
            </a:pPr>
            <a:r>
              <a:rPr sz="2000" dirty="0">
                <a:solidFill>
                  <a:srgbClr val="D50092"/>
                </a:solidFill>
                <a:latin typeface="Arial"/>
                <a:cs typeface="Arial"/>
              </a:rPr>
              <a:t>Mode of spread and</a:t>
            </a:r>
            <a:r>
              <a:rPr sz="2000" spc="-95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D50092"/>
                </a:solidFill>
                <a:latin typeface="Arial"/>
                <a:cs typeface="Arial"/>
              </a:rPr>
              <a:t>survival</a:t>
            </a:r>
            <a:endParaRPr sz="2000">
              <a:latin typeface="Arial"/>
              <a:cs typeface="Arial"/>
            </a:endParaRPr>
          </a:p>
          <a:p>
            <a:pPr marL="406400" indent="-343535">
              <a:lnSpc>
                <a:spcPct val="100000"/>
              </a:lnSpc>
              <a:spcBef>
                <a:spcPts val="480"/>
              </a:spcBef>
              <a:buChar char="•"/>
              <a:tabLst>
                <a:tab pos="406400" algn="l"/>
                <a:tab pos="407034" algn="l"/>
              </a:tabLst>
            </a:pPr>
            <a:r>
              <a:rPr sz="2000" dirty="0">
                <a:latin typeface="Arial"/>
                <a:cs typeface="Arial"/>
              </a:rPr>
              <a:t>Infected tubers and infected soil - source of primary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infection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Arial"/>
              <a:cs typeface="Arial"/>
            </a:endParaRPr>
          </a:p>
          <a:p>
            <a:pPr marL="406400" marR="213995" indent="-343535">
              <a:lnSpc>
                <a:spcPct val="100000"/>
              </a:lnSpc>
              <a:buChar char="•"/>
              <a:tabLst>
                <a:tab pos="406400" algn="l"/>
                <a:tab pos="407034" algn="l"/>
              </a:tabLst>
            </a:pPr>
            <a:r>
              <a:rPr sz="2000" spc="-5" dirty="0">
                <a:latin typeface="Arial"/>
                <a:cs typeface="Arial"/>
              </a:rPr>
              <a:t>Survival </a:t>
            </a:r>
            <a:r>
              <a:rPr sz="2000" dirty="0">
                <a:latin typeface="Arial"/>
                <a:cs typeface="Arial"/>
              </a:rPr>
              <a:t>of fungus in </a:t>
            </a:r>
            <a:r>
              <a:rPr sz="2000" spc="-5" dirty="0">
                <a:latin typeface="Arial"/>
                <a:cs typeface="Arial"/>
              </a:rPr>
              <a:t>fruiting </a:t>
            </a:r>
            <a:r>
              <a:rPr sz="2000" dirty="0">
                <a:latin typeface="Arial"/>
                <a:cs typeface="Arial"/>
              </a:rPr>
              <a:t>stage or as dormant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mycelium  in </a:t>
            </a:r>
            <a:r>
              <a:rPr sz="2000" spc="-5" dirty="0">
                <a:latin typeface="Arial"/>
                <a:cs typeface="Arial"/>
              </a:rPr>
              <a:t>the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soil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Arial"/>
              <a:cs typeface="Arial"/>
            </a:endParaRPr>
          </a:p>
          <a:p>
            <a:pPr marL="406400" indent="-343535">
              <a:lnSpc>
                <a:spcPct val="100000"/>
              </a:lnSpc>
              <a:buChar char="•"/>
              <a:tabLst>
                <a:tab pos="406400" algn="l"/>
                <a:tab pos="407034" algn="l"/>
              </a:tabLst>
            </a:pPr>
            <a:r>
              <a:rPr sz="2000" dirty="0">
                <a:latin typeface="Arial"/>
                <a:cs typeface="Arial"/>
              </a:rPr>
              <a:t>Persisting of perennial mycelium in </a:t>
            </a:r>
            <a:r>
              <a:rPr sz="2000" spc="-5" dirty="0">
                <a:latin typeface="Arial"/>
                <a:cs typeface="Arial"/>
              </a:rPr>
              <a:t>affected </a:t>
            </a:r>
            <a:r>
              <a:rPr sz="2000" dirty="0">
                <a:latin typeface="Arial"/>
                <a:cs typeface="Arial"/>
              </a:rPr>
              <a:t>tubers from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field, stored and used as seed in next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season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sz="2000" dirty="0">
                <a:solidFill>
                  <a:srgbClr val="D50092"/>
                </a:solidFill>
                <a:latin typeface="Arial"/>
                <a:cs typeface="Arial"/>
              </a:rPr>
              <a:t>Epidemiology</a:t>
            </a:r>
            <a:endParaRPr sz="2000">
              <a:latin typeface="Arial"/>
              <a:cs typeface="Arial"/>
            </a:endParaRPr>
          </a:p>
          <a:p>
            <a:pPr marL="406400" marR="444500" indent="-343535">
              <a:lnSpc>
                <a:spcPct val="100000"/>
              </a:lnSpc>
              <a:spcBef>
                <a:spcPts val="480"/>
              </a:spcBef>
              <a:buChar char="•"/>
              <a:tabLst>
                <a:tab pos="406400" algn="l"/>
                <a:tab pos="407034" algn="l"/>
              </a:tabLst>
            </a:pPr>
            <a:r>
              <a:rPr sz="2000" dirty="0">
                <a:latin typeface="Arial"/>
                <a:cs typeface="Arial"/>
              </a:rPr>
              <a:t>Cool (12 to </a:t>
            </a:r>
            <a:r>
              <a:rPr sz="2000" spc="5" dirty="0">
                <a:latin typeface="Arial"/>
                <a:cs typeface="Arial"/>
              </a:rPr>
              <a:t>15</a:t>
            </a:r>
            <a:r>
              <a:rPr sz="1950" spc="7" baseline="25641" dirty="0">
                <a:latin typeface="Arial"/>
                <a:cs typeface="Arial"/>
              </a:rPr>
              <a:t>o</a:t>
            </a:r>
            <a:r>
              <a:rPr sz="2000" spc="5" dirty="0">
                <a:latin typeface="Arial"/>
                <a:cs typeface="Arial"/>
              </a:rPr>
              <a:t>C) </a:t>
            </a:r>
            <a:r>
              <a:rPr sz="2000" dirty="0">
                <a:latin typeface="Arial"/>
                <a:cs typeface="Arial"/>
              </a:rPr>
              <a:t>and humid ( above 90 %) weather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  rains alternating with warm </a:t>
            </a:r>
            <a:r>
              <a:rPr sz="2000" spc="5" dirty="0">
                <a:latin typeface="Arial"/>
                <a:cs typeface="Arial"/>
              </a:rPr>
              <a:t>(20</a:t>
            </a:r>
            <a:r>
              <a:rPr sz="1950" spc="7" baseline="25641" dirty="0">
                <a:latin typeface="Arial"/>
                <a:cs typeface="Arial"/>
              </a:rPr>
              <a:t>o </a:t>
            </a:r>
            <a:r>
              <a:rPr sz="2000" dirty="0">
                <a:latin typeface="Arial"/>
                <a:cs typeface="Arial"/>
              </a:rPr>
              <a:t>C) moist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period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Vegetative Structure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The vegetative plant body consists of long, filamentous, branched, </a:t>
            </a:r>
            <a:r>
              <a:rPr lang="en-IN" dirty="0" err="1" smtClean="0"/>
              <a:t>aseptate</a:t>
            </a:r>
            <a:r>
              <a:rPr lang="en-IN" dirty="0" smtClean="0"/>
              <a:t> and multinucleate </a:t>
            </a:r>
            <a:r>
              <a:rPr lang="en-IN" dirty="0" err="1" smtClean="0"/>
              <a:t>hyphae</a:t>
            </a:r>
            <a:endParaRPr lang="en-IN" dirty="0" smtClean="0"/>
          </a:p>
          <a:p>
            <a:r>
              <a:rPr lang="en-IN" dirty="0" err="1" smtClean="0"/>
              <a:t>Aseptate</a:t>
            </a:r>
            <a:r>
              <a:rPr lang="en-IN" dirty="0" smtClean="0"/>
              <a:t> condition is called </a:t>
            </a:r>
            <a:r>
              <a:rPr lang="en-IN" dirty="0" err="1" smtClean="0"/>
              <a:t>acellular</a:t>
            </a:r>
            <a:r>
              <a:rPr lang="en-IN" dirty="0" smtClean="0"/>
              <a:t> </a:t>
            </a:r>
            <a:r>
              <a:rPr lang="en-IN" dirty="0" err="1" smtClean="0"/>
              <a:t>coenocytic</a:t>
            </a:r>
            <a:endParaRPr lang="en-IN" dirty="0" smtClean="0"/>
          </a:p>
          <a:p>
            <a:r>
              <a:rPr lang="en-IN" dirty="0" smtClean="0"/>
              <a:t>The mycelium is hyaline and irregularly branched</a:t>
            </a:r>
          </a:p>
          <a:p>
            <a:r>
              <a:rPr lang="en-IN" dirty="0" smtClean="0"/>
              <a:t>Septa appear during differentiation of sex organs or in older </a:t>
            </a:r>
            <a:r>
              <a:rPr lang="en-IN" dirty="0" err="1" smtClean="0"/>
              <a:t>hyphae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The mycelium is both intercellular and intracellular</a:t>
            </a:r>
          </a:p>
          <a:p>
            <a:r>
              <a:rPr lang="en-IN" dirty="0" smtClean="0"/>
              <a:t>It produces intracellular, short, curved and cylindrical </a:t>
            </a:r>
            <a:r>
              <a:rPr lang="en-IN" b="1" dirty="0" err="1" smtClean="0"/>
              <a:t>haustoria</a:t>
            </a:r>
            <a:endParaRPr lang="en-IN" b="1" dirty="0" smtClean="0"/>
          </a:p>
          <a:p>
            <a:r>
              <a:rPr lang="en-IN" dirty="0" err="1" smtClean="0"/>
              <a:t>Haustoria</a:t>
            </a:r>
            <a:r>
              <a:rPr lang="en-IN" dirty="0" smtClean="0"/>
              <a:t> absorb nourishment from the host cells</a:t>
            </a:r>
          </a:p>
          <a:p>
            <a:r>
              <a:rPr lang="en-IN" dirty="0"/>
              <a:t>I</a:t>
            </a:r>
            <a:r>
              <a:rPr lang="en-IN" dirty="0" smtClean="0"/>
              <a:t>nternal structure of </a:t>
            </a:r>
            <a:r>
              <a:rPr lang="en-IN" dirty="0" err="1" smtClean="0"/>
              <a:t>hyphae</a:t>
            </a:r>
            <a:r>
              <a:rPr lang="en-IN" dirty="0" smtClean="0"/>
              <a:t> shows the presence of a large number of nuclei distributed in the cytoplasm</a:t>
            </a:r>
          </a:p>
          <a:p>
            <a:r>
              <a:rPr lang="en-IN" dirty="0" smtClean="0"/>
              <a:t>The cytoplasm posses mitochondria, endoplasmic reticulum, </a:t>
            </a:r>
            <a:r>
              <a:rPr lang="en-IN" dirty="0" err="1" smtClean="0"/>
              <a:t>ribosomes</a:t>
            </a:r>
            <a:r>
              <a:rPr lang="en-IN" dirty="0" smtClean="0"/>
              <a:t> and oil drops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Reproduction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>Reproduction occurs by 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[A]Vegetative, </a:t>
            </a:r>
          </a:p>
          <a:p>
            <a:pPr>
              <a:buNone/>
            </a:pPr>
            <a:r>
              <a:rPr lang="en-IN" dirty="0" smtClean="0"/>
              <a:t>[B] Asexual and </a:t>
            </a:r>
          </a:p>
          <a:p>
            <a:pPr>
              <a:buNone/>
            </a:pPr>
            <a:r>
              <a:rPr lang="en-IN" dirty="0" smtClean="0"/>
              <a:t>[C] Sexual methods</a:t>
            </a:r>
          </a:p>
          <a:p>
            <a:pPr>
              <a:buNone/>
            </a:pPr>
            <a:endParaRPr lang="en-IN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[A] Vegetative Reproduction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By the formation of terminal or intercalary </a:t>
            </a:r>
            <a:r>
              <a:rPr lang="en-IN" b="1" dirty="0" err="1" smtClean="0"/>
              <a:t>chlamydospores</a:t>
            </a:r>
            <a:endParaRPr lang="en-IN" b="1" dirty="0" smtClean="0"/>
          </a:p>
          <a:p>
            <a:r>
              <a:rPr lang="en-IN" dirty="0" smtClean="0"/>
              <a:t>These spores are thick walled and store reserve food materials</a:t>
            </a:r>
          </a:p>
          <a:p>
            <a:r>
              <a:rPr lang="en-IN" dirty="0" smtClean="0"/>
              <a:t>The </a:t>
            </a:r>
            <a:r>
              <a:rPr lang="en-IN" dirty="0" err="1" smtClean="0"/>
              <a:t>chlamydospores</a:t>
            </a:r>
            <a:r>
              <a:rPr lang="en-IN" dirty="0" smtClean="0"/>
              <a:t> germinate by giving out 3 – 11 germ tubes which usually develop sporangia at their tips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 [B ] Asexual Reproduction</a:t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Asexual reproduction occurs by means of sporangia produced on special </a:t>
            </a:r>
            <a:r>
              <a:rPr lang="en-IN" dirty="0" err="1" smtClean="0"/>
              <a:t>hyphal</a:t>
            </a:r>
            <a:r>
              <a:rPr lang="en-IN" dirty="0" smtClean="0"/>
              <a:t> branches called </a:t>
            </a:r>
            <a:r>
              <a:rPr lang="en-IN" dirty="0" err="1" smtClean="0"/>
              <a:t>sporangiophores</a:t>
            </a:r>
            <a:endParaRPr lang="en-IN" dirty="0" smtClean="0"/>
          </a:p>
          <a:p>
            <a:r>
              <a:rPr lang="en-IN" dirty="0" smtClean="0"/>
              <a:t>Each mature sporangium is hyaline, ovoid or lemon shaped structure provided with a small stalk towards the base and a thin papilla at the terminal end</a:t>
            </a:r>
          </a:p>
          <a:p>
            <a:r>
              <a:rPr lang="en-IN" dirty="0" smtClean="0"/>
              <a:t>It encloses 5-8 or more nuclei distributed in dense cytoplasm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The sporangia are deciduous and </a:t>
            </a:r>
            <a:r>
              <a:rPr lang="en-IN" dirty="0" err="1" smtClean="0"/>
              <a:t>desiminated</a:t>
            </a:r>
            <a:r>
              <a:rPr lang="en-IN" dirty="0" smtClean="0"/>
              <a:t> by water or blown by the wind</a:t>
            </a:r>
          </a:p>
          <a:p>
            <a:r>
              <a:rPr lang="en-IN" dirty="0" smtClean="0"/>
              <a:t>At the place of detachment of sporangia, the </a:t>
            </a:r>
            <a:r>
              <a:rPr lang="en-IN" dirty="0" err="1" smtClean="0"/>
              <a:t>sporangiophores</a:t>
            </a:r>
            <a:r>
              <a:rPr lang="en-IN" dirty="0" smtClean="0"/>
              <a:t> bear nodular swellings which are typical characteristic of this fungus</a:t>
            </a:r>
          </a:p>
          <a:p>
            <a:endParaRPr lang="en-IN" dirty="0"/>
          </a:p>
          <a:p>
            <a:r>
              <a:rPr lang="en-IN" dirty="0" smtClean="0"/>
              <a:t>On falling upon a suitable host, the sporangia germinate</a:t>
            </a:r>
          </a:p>
          <a:p>
            <a:r>
              <a:rPr lang="en-IN" dirty="0" smtClean="0"/>
              <a:t>Germination of sporangium is governed by two factors </a:t>
            </a:r>
            <a:r>
              <a:rPr lang="en-IN" dirty="0" err="1" smtClean="0"/>
              <a:t>i.e</a:t>
            </a:r>
            <a:r>
              <a:rPr lang="en-IN" dirty="0" smtClean="0"/>
              <a:t> moisture and temperature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protoplasm of the sporangium is cut off into many </a:t>
            </a:r>
            <a:r>
              <a:rPr lang="en-IN" dirty="0" err="1" smtClean="0"/>
              <a:t>uninucleate</a:t>
            </a:r>
            <a:r>
              <a:rPr lang="en-IN" dirty="0" smtClean="0"/>
              <a:t> polyhedral pieces </a:t>
            </a:r>
          </a:p>
          <a:p>
            <a:r>
              <a:rPr lang="en-IN" dirty="0" smtClean="0"/>
              <a:t>Each polyhedral piece later rounds up and </a:t>
            </a:r>
            <a:r>
              <a:rPr lang="en-IN" dirty="0" err="1" smtClean="0"/>
              <a:t>metaphorphoses</a:t>
            </a:r>
            <a:r>
              <a:rPr lang="en-IN" dirty="0" smtClean="0"/>
              <a:t> into zoospore</a:t>
            </a:r>
          </a:p>
          <a:p>
            <a:r>
              <a:rPr lang="en-IN" dirty="0" smtClean="0"/>
              <a:t>Zoospores are kidney shaped, biflagellate and possess flagella on lateral side</a:t>
            </a:r>
          </a:p>
          <a:p>
            <a:r>
              <a:rPr lang="en-IN" dirty="0" smtClean="0"/>
              <a:t>Of the two flagella one is whiplash type and the other of tinsel type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The zoospores are liberated by bursting of the sporangial wall</a:t>
            </a:r>
          </a:p>
          <a:p>
            <a:r>
              <a:rPr lang="en-IN" dirty="0" smtClean="0"/>
              <a:t>After swimming for sometime they come to rest, </a:t>
            </a:r>
            <a:r>
              <a:rPr lang="en-IN" dirty="0" err="1" smtClean="0"/>
              <a:t>encyst</a:t>
            </a:r>
            <a:r>
              <a:rPr lang="en-IN" dirty="0" smtClean="0"/>
              <a:t> and germinate by a germ tube</a:t>
            </a:r>
          </a:p>
          <a:p>
            <a:r>
              <a:rPr lang="en-IN" dirty="0" smtClean="0"/>
              <a:t>The germ tube adheres on the epidermis of the host and produces a flattened pressing organ </a:t>
            </a:r>
            <a:r>
              <a:rPr lang="en-IN" dirty="0" err="1" smtClean="0"/>
              <a:t>i.e</a:t>
            </a:r>
            <a:r>
              <a:rPr lang="en-IN" dirty="0" smtClean="0"/>
              <a:t> </a:t>
            </a:r>
            <a:r>
              <a:rPr lang="en-IN" b="1" dirty="0" err="1" smtClean="0"/>
              <a:t>appresorium</a:t>
            </a:r>
            <a:r>
              <a:rPr lang="en-IN" dirty="0" smtClean="0"/>
              <a:t>, at the tip</a:t>
            </a:r>
          </a:p>
          <a:p>
            <a:r>
              <a:rPr lang="en-IN" dirty="0" smtClean="0"/>
              <a:t>From the </a:t>
            </a:r>
            <a:r>
              <a:rPr lang="en-IN" dirty="0" err="1" smtClean="0"/>
              <a:t>appresorium</a:t>
            </a:r>
            <a:r>
              <a:rPr lang="en-IN" dirty="0" smtClean="0"/>
              <a:t> a fine tubular, peg like outgrowth arises. This is the infection </a:t>
            </a:r>
            <a:r>
              <a:rPr lang="en-IN" dirty="0" err="1" smtClean="0"/>
              <a:t>hypha</a:t>
            </a:r>
            <a:endParaRPr lang="en-IN" dirty="0" smtClean="0"/>
          </a:p>
          <a:p>
            <a:r>
              <a:rPr lang="en-IN" dirty="0" smtClean="0"/>
              <a:t>It penetrates the host tissue through stomata or epidermal cells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i="1" dirty="0" err="1" smtClean="0"/>
              <a:t>Phythophthora</a:t>
            </a:r>
            <a:r>
              <a:rPr lang="en-IN" sz="3600" i="1" dirty="0" smtClean="0"/>
              <a:t> </a:t>
            </a:r>
            <a:r>
              <a:rPr lang="en-IN" sz="3600" dirty="0" smtClean="0"/>
              <a:t>sp. Stages of direct Germination of sporangium on a host leaf</a:t>
            </a:r>
            <a:endParaRPr lang="en-IN" sz="3600" dirty="0"/>
          </a:p>
        </p:txBody>
      </p:sp>
      <p:pic>
        <p:nvPicPr>
          <p:cNvPr id="6" name="Content Placeholder 5" descr="phytophthora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16414" y="1600200"/>
            <a:ext cx="4065386" cy="49579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417638"/>
          </a:xfrm>
        </p:spPr>
        <p:txBody>
          <a:bodyPr>
            <a:noAutofit/>
          </a:bodyPr>
          <a:lstStyle/>
          <a:p>
            <a:r>
              <a:rPr lang="en-IN" sz="2800" i="1" dirty="0" err="1" smtClean="0"/>
              <a:t>Phytophthora</a:t>
            </a:r>
            <a:r>
              <a:rPr lang="en-IN" sz="2800" i="1" dirty="0" smtClean="0"/>
              <a:t> </a:t>
            </a:r>
            <a:r>
              <a:rPr lang="en-IN" sz="2800" i="1" dirty="0" err="1" smtClean="0"/>
              <a:t>infestans</a:t>
            </a:r>
            <a:r>
              <a:rPr lang="en-IN" sz="2800" i="1" dirty="0" smtClean="0"/>
              <a:t> </a:t>
            </a:r>
            <a:r>
              <a:rPr lang="en-IN" sz="2800" dirty="0" smtClean="0"/>
              <a:t>stages in indirect germination of sporangium and germination of a zoospore</a:t>
            </a:r>
            <a:endParaRPr lang="en-IN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432030"/>
            <a:ext cx="2895600" cy="5280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IN" sz="2000" b="1" i="1" dirty="0" err="1" smtClean="0"/>
              <a:t>Phytophthora</a:t>
            </a:r>
            <a:r>
              <a:rPr lang="en-IN" sz="2000" b="1" i="1" dirty="0" smtClean="0"/>
              <a:t> </a:t>
            </a:r>
            <a:r>
              <a:rPr lang="en-IN" sz="2000" b="1" i="1" dirty="0" err="1" smtClean="0"/>
              <a:t>infest</a:t>
            </a:r>
            <a:r>
              <a:rPr lang="en-IN" sz="2000" i="1" dirty="0" err="1" smtClean="0"/>
              <a:t>ans</a:t>
            </a:r>
            <a:r>
              <a:rPr lang="en-IN" sz="2000" i="1" dirty="0" smtClean="0"/>
              <a:t> </a:t>
            </a:r>
            <a:r>
              <a:rPr lang="en-IN" sz="2000" b="1" dirty="0" smtClean="0"/>
              <a:t/>
            </a:r>
            <a:br>
              <a:rPr lang="en-IN" sz="2000" b="1" dirty="0" smtClean="0"/>
            </a:br>
            <a:r>
              <a:rPr lang="en-IN" sz="2000" dirty="0" smtClean="0"/>
              <a:t>A. V.S infected potato leaf showing the intercellular mycelium and the emerging </a:t>
            </a:r>
            <a:r>
              <a:rPr lang="en-IN" sz="2000" dirty="0" err="1" smtClean="0"/>
              <a:t>sporangiophores</a:t>
            </a:r>
            <a:r>
              <a:rPr lang="en-IN" sz="2000" dirty="0" smtClean="0"/>
              <a:t> </a:t>
            </a:r>
            <a:br>
              <a:rPr lang="en-IN" sz="2000" dirty="0" smtClean="0"/>
            </a:br>
            <a:r>
              <a:rPr lang="en-IN" sz="2000" dirty="0" smtClean="0"/>
              <a:t>B. the stages of development of sporangia</a:t>
            </a:r>
            <a:endParaRPr lang="en-IN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6576" y="1347788"/>
            <a:ext cx="3435624" cy="542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[C] Sexual Reproduction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Sexual reproduction is </a:t>
            </a:r>
            <a:r>
              <a:rPr lang="en-IN" dirty="0" err="1" smtClean="0"/>
              <a:t>oogamous</a:t>
            </a:r>
            <a:r>
              <a:rPr lang="en-IN" dirty="0" smtClean="0"/>
              <a:t> type</a:t>
            </a:r>
          </a:p>
          <a:p>
            <a:r>
              <a:rPr lang="en-IN" dirty="0" smtClean="0"/>
              <a:t>Mode of sexual reproduction is </a:t>
            </a:r>
            <a:r>
              <a:rPr lang="en-IN" dirty="0" err="1" smtClean="0"/>
              <a:t>gametangial</a:t>
            </a:r>
            <a:r>
              <a:rPr lang="en-IN" dirty="0" smtClean="0"/>
              <a:t> contact type</a:t>
            </a:r>
          </a:p>
          <a:p>
            <a:r>
              <a:rPr lang="en-IN" dirty="0" smtClean="0"/>
              <a:t>The male sex organs are antheridia and female sex organs are </a:t>
            </a:r>
            <a:r>
              <a:rPr lang="en-IN" dirty="0" err="1" smtClean="0"/>
              <a:t>oogonia</a:t>
            </a:r>
            <a:endParaRPr lang="en-IN" dirty="0" smtClean="0"/>
          </a:p>
          <a:p>
            <a:r>
              <a:rPr lang="en-IN" dirty="0" smtClean="0"/>
              <a:t>Various species of </a:t>
            </a:r>
            <a:r>
              <a:rPr lang="en-IN" i="1" dirty="0" err="1" smtClean="0"/>
              <a:t>Phytopthora</a:t>
            </a:r>
            <a:r>
              <a:rPr lang="en-IN" dirty="0" smtClean="0"/>
              <a:t> may be homothallic or heterothallic 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Categories of </a:t>
            </a:r>
            <a:r>
              <a:rPr lang="en-IN" dirty="0" err="1" smtClean="0"/>
              <a:t>Antheridium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IN" dirty="0" smtClean="0"/>
              <a:t>	Depending upon the position of </a:t>
            </a:r>
            <a:r>
              <a:rPr lang="en-IN" dirty="0" err="1" smtClean="0"/>
              <a:t>antheridium</a:t>
            </a:r>
            <a:r>
              <a:rPr lang="en-IN" dirty="0" smtClean="0"/>
              <a:t> in relation to </a:t>
            </a:r>
            <a:r>
              <a:rPr lang="en-IN" dirty="0" err="1" smtClean="0"/>
              <a:t>oogonium</a:t>
            </a:r>
            <a:r>
              <a:rPr lang="en-IN" dirty="0" smtClean="0"/>
              <a:t>, there are two categories of </a:t>
            </a:r>
            <a:r>
              <a:rPr lang="en-IN" dirty="0" err="1" smtClean="0"/>
              <a:t>antheridium</a:t>
            </a:r>
            <a:r>
              <a:rPr lang="en-IN" dirty="0" smtClean="0"/>
              <a:t> ---</a:t>
            </a:r>
          </a:p>
          <a:p>
            <a:pPr>
              <a:buNone/>
            </a:pPr>
            <a:r>
              <a:rPr lang="en-IN" dirty="0"/>
              <a:t> </a:t>
            </a:r>
            <a:r>
              <a:rPr lang="en-IN" dirty="0" smtClean="0"/>
              <a:t>I ) </a:t>
            </a:r>
            <a:r>
              <a:rPr lang="en-IN" b="1" dirty="0" err="1" smtClean="0"/>
              <a:t>Paragynous</a:t>
            </a:r>
            <a:r>
              <a:rPr lang="en-IN" b="1" dirty="0" smtClean="0"/>
              <a:t> </a:t>
            </a:r>
            <a:r>
              <a:rPr lang="en-IN" b="1" dirty="0" err="1" smtClean="0"/>
              <a:t>antheridium</a:t>
            </a:r>
            <a:r>
              <a:rPr lang="en-IN" b="1" dirty="0" smtClean="0"/>
              <a:t> </a:t>
            </a:r>
            <a:r>
              <a:rPr lang="en-IN" dirty="0" smtClean="0"/>
              <a:t>– The position of </a:t>
            </a:r>
            <a:r>
              <a:rPr lang="en-IN" dirty="0" err="1" smtClean="0"/>
              <a:t>antheridium</a:t>
            </a:r>
            <a:r>
              <a:rPr lang="en-IN" dirty="0" smtClean="0"/>
              <a:t> is lateral to </a:t>
            </a:r>
            <a:r>
              <a:rPr lang="en-IN" dirty="0" err="1" smtClean="0"/>
              <a:t>oogonium</a:t>
            </a:r>
            <a:r>
              <a:rPr lang="en-IN" dirty="0" smtClean="0"/>
              <a:t>, </a:t>
            </a:r>
            <a:r>
              <a:rPr lang="en-IN" dirty="0" err="1" smtClean="0"/>
              <a:t>e.g</a:t>
            </a:r>
            <a:r>
              <a:rPr lang="en-IN" dirty="0" smtClean="0"/>
              <a:t> </a:t>
            </a:r>
            <a:r>
              <a:rPr lang="en-IN" i="1" dirty="0" smtClean="0"/>
              <a:t>P</a:t>
            </a:r>
            <a:r>
              <a:rPr lang="en-IN" dirty="0" smtClean="0"/>
              <a:t>. </a:t>
            </a:r>
            <a:r>
              <a:rPr lang="en-IN" i="1" dirty="0" err="1" smtClean="0"/>
              <a:t>cactorum</a:t>
            </a:r>
            <a:r>
              <a:rPr lang="en-IN" dirty="0" smtClean="0"/>
              <a:t>, </a:t>
            </a:r>
            <a:r>
              <a:rPr lang="en-IN" i="1" dirty="0" smtClean="0"/>
              <a:t>P. </a:t>
            </a:r>
            <a:r>
              <a:rPr lang="en-IN" i="1" dirty="0" err="1" smtClean="0"/>
              <a:t>nicotianae</a:t>
            </a:r>
            <a:r>
              <a:rPr lang="en-IN" dirty="0" smtClean="0"/>
              <a:t>.</a:t>
            </a:r>
          </a:p>
          <a:p>
            <a:pPr>
              <a:buNone/>
            </a:pPr>
            <a:r>
              <a:rPr lang="en-IN" dirty="0" smtClean="0"/>
              <a:t> ii ) </a:t>
            </a:r>
            <a:r>
              <a:rPr lang="en-IN" b="1" dirty="0" err="1" smtClean="0"/>
              <a:t>Amphigynous</a:t>
            </a:r>
            <a:r>
              <a:rPr lang="en-IN" b="1" dirty="0" smtClean="0"/>
              <a:t> </a:t>
            </a:r>
            <a:r>
              <a:rPr lang="en-IN" b="1" dirty="0" err="1" smtClean="0"/>
              <a:t>antheridium</a:t>
            </a:r>
            <a:r>
              <a:rPr lang="en-IN" b="1" dirty="0" smtClean="0"/>
              <a:t> </a:t>
            </a:r>
            <a:r>
              <a:rPr lang="en-IN" dirty="0" smtClean="0"/>
              <a:t>– The </a:t>
            </a:r>
            <a:r>
              <a:rPr lang="en-IN" dirty="0" err="1" smtClean="0"/>
              <a:t>anthridium</a:t>
            </a:r>
            <a:r>
              <a:rPr lang="en-IN" dirty="0" smtClean="0"/>
              <a:t> lies at the base of </a:t>
            </a:r>
            <a:r>
              <a:rPr lang="en-IN" dirty="0" err="1" smtClean="0"/>
              <a:t>oogonium</a:t>
            </a:r>
            <a:r>
              <a:rPr lang="en-IN" dirty="0" smtClean="0"/>
              <a:t> forming a funnel shaped collar, </a:t>
            </a:r>
            <a:r>
              <a:rPr lang="en-IN" dirty="0" err="1" smtClean="0"/>
              <a:t>e.g</a:t>
            </a:r>
            <a:r>
              <a:rPr lang="en-IN" dirty="0" smtClean="0"/>
              <a:t> </a:t>
            </a:r>
            <a:r>
              <a:rPr lang="en-IN" i="1" dirty="0" smtClean="0"/>
              <a:t>P. </a:t>
            </a:r>
            <a:r>
              <a:rPr lang="en-IN" i="1" dirty="0" err="1" smtClean="0"/>
              <a:t>infestans</a:t>
            </a:r>
            <a:r>
              <a:rPr lang="en-IN" dirty="0" smtClean="0"/>
              <a:t>, </a:t>
            </a:r>
            <a:r>
              <a:rPr lang="en-IN" i="1" dirty="0" smtClean="0"/>
              <a:t>P. </a:t>
            </a:r>
            <a:r>
              <a:rPr lang="en-IN" i="1" dirty="0" err="1" smtClean="0"/>
              <a:t>himalayensis</a:t>
            </a:r>
            <a:r>
              <a:rPr lang="en-IN" dirty="0" smtClean="0"/>
              <a:t>, </a:t>
            </a:r>
            <a:r>
              <a:rPr lang="en-IN" i="1" dirty="0" smtClean="0"/>
              <a:t>P</a:t>
            </a:r>
            <a:r>
              <a:rPr lang="en-IN" dirty="0" smtClean="0"/>
              <a:t>. </a:t>
            </a:r>
            <a:r>
              <a:rPr lang="en-IN" i="1" dirty="0" err="1" smtClean="0"/>
              <a:t>parasitica</a:t>
            </a:r>
            <a:r>
              <a:rPr lang="en-IN" i="1" dirty="0" smtClean="0"/>
              <a:t> </a:t>
            </a:r>
            <a:r>
              <a:rPr lang="en-IN" dirty="0" smtClean="0"/>
              <a:t>etc.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Mature </a:t>
            </a:r>
            <a:r>
              <a:rPr lang="en-IN" dirty="0" err="1" smtClean="0"/>
              <a:t>oogonium</a:t>
            </a:r>
            <a:r>
              <a:rPr lang="en-IN" dirty="0" smtClean="0"/>
              <a:t> is </a:t>
            </a:r>
            <a:r>
              <a:rPr lang="en-IN" dirty="0" err="1" smtClean="0"/>
              <a:t>globose</a:t>
            </a:r>
            <a:r>
              <a:rPr lang="en-IN" dirty="0" smtClean="0"/>
              <a:t> structure, internally differentiated into central dense </a:t>
            </a:r>
            <a:r>
              <a:rPr lang="en-IN" dirty="0" err="1" smtClean="0"/>
              <a:t>ooplasm</a:t>
            </a:r>
            <a:r>
              <a:rPr lang="en-IN" dirty="0" smtClean="0"/>
              <a:t> and peripheral vacuolated </a:t>
            </a:r>
            <a:r>
              <a:rPr lang="en-IN" dirty="0" err="1" smtClean="0"/>
              <a:t>periplasm</a:t>
            </a:r>
            <a:r>
              <a:rPr lang="en-IN" dirty="0" smtClean="0"/>
              <a:t>. Single large egg nucleus lies in the centre of </a:t>
            </a:r>
            <a:r>
              <a:rPr lang="en-IN" dirty="0" err="1" smtClean="0"/>
              <a:t>ooplasm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 err="1" smtClean="0"/>
              <a:t>antheridium</a:t>
            </a:r>
            <a:r>
              <a:rPr lang="en-IN" dirty="0" smtClean="0"/>
              <a:t> is irregular, collar- shaped found at the base of </a:t>
            </a:r>
            <a:r>
              <a:rPr lang="en-IN" dirty="0" err="1" smtClean="0"/>
              <a:t>oogonium</a:t>
            </a:r>
            <a:r>
              <a:rPr lang="en-IN" dirty="0" smtClean="0"/>
              <a:t>. It has 2-3 long papillae. Single functional male nucleus lies in the </a:t>
            </a:r>
            <a:r>
              <a:rPr lang="en-IN" dirty="0" err="1" smtClean="0"/>
              <a:t>antheridium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400" b="1" dirty="0" err="1" smtClean="0"/>
              <a:t>Phytophthora</a:t>
            </a:r>
            <a:r>
              <a:rPr lang="en-IN" sz="2400" b="1" dirty="0" smtClean="0"/>
              <a:t> </a:t>
            </a:r>
            <a:r>
              <a:rPr lang="en-IN" sz="2400" b="1" dirty="0" err="1" smtClean="0"/>
              <a:t>infestans</a:t>
            </a:r>
            <a:r>
              <a:rPr lang="en-IN" sz="2400" b="1" dirty="0" smtClean="0"/>
              <a:t> showing the stages of development of sex organs and fertilisation (A-G)                                            Germination of oospores (H-I), liberated </a:t>
            </a:r>
            <a:r>
              <a:rPr lang="en-IN" sz="2400" b="1" dirty="0" err="1" smtClean="0"/>
              <a:t>zoospre</a:t>
            </a:r>
            <a:r>
              <a:rPr lang="en-IN" sz="2400" b="1" dirty="0" smtClean="0"/>
              <a:t> (J)</a:t>
            </a:r>
            <a:endParaRPr lang="en-IN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95413"/>
            <a:ext cx="3962400" cy="535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 Fertilization</a:t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dirty="0" smtClean="0"/>
              <a:t>At the time of fertilization one of the </a:t>
            </a:r>
            <a:r>
              <a:rPr lang="en-IN" dirty="0" err="1" smtClean="0"/>
              <a:t>antheridial</a:t>
            </a:r>
            <a:r>
              <a:rPr lang="en-IN" dirty="0" smtClean="0"/>
              <a:t> papilla elongates and grows towards </a:t>
            </a:r>
            <a:r>
              <a:rPr lang="en-IN" dirty="0" err="1" smtClean="0"/>
              <a:t>oogonium</a:t>
            </a:r>
            <a:endParaRPr lang="en-IN" dirty="0" smtClean="0"/>
          </a:p>
          <a:p>
            <a:pPr algn="just"/>
            <a:r>
              <a:rPr lang="en-IN" dirty="0" smtClean="0"/>
              <a:t>The tip of papilla adheres closely to the side of </a:t>
            </a:r>
            <a:r>
              <a:rPr lang="en-IN" dirty="0" err="1" smtClean="0"/>
              <a:t>oogonium</a:t>
            </a:r>
            <a:r>
              <a:rPr lang="en-IN" dirty="0" smtClean="0"/>
              <a:t> </a:t>
            </a:r>
          </a:p>
          <a:p>
            <a:pPr algn="just"/>
            <a:r>
              <a:rPr lang="en-IN" dirty="0" smtClean="0"/>
              <a:t>The common wall between the two dissolves and the protoplasm of </a:t>
            </a:r>
            <a:r>
              <a:rPr lang="en-IN" dirty="0" err="1" smtClean="0"/>
              <a:t>antheridium</a:t>
            </a:r>
            <a:r>
              <a:rPr lang="en-IN" dirty="0" smtClean="0"/>
              <a:t> along with its nucleus migrates into </a:t>
            </a:r>
            <a:r>
              <a:rPr lang="en-IN" dirty="0" err="1" smtClean="0"/>
              <a:t>oogonium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Stages of fertilization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N" dirty="0" smtClean="0"/>
              <a:t>The first stage of fertilization is </a:t>
            </a:r>
            <a:r>
              <a:rPr lang="en-IN" b="1" dirty="0" err="1" smtClean="0"/>
              <a:t>plasmogamy</a:t>
            </a:r>
            <a:r>
              <a:rPr lang="en-IN" dirty="0" smtClean="0"/>
              <a:t> which is followed by </a:t>
            </a:r>
            <a:r>
              <a:rPr lang="en-IN" b="1" dirty="0" err="1" smtClean="0"/>
              <a:t>karyogamy</a:t>
            </a:r>
            <a:endParaRPr lang="en-IN" b="1" dirty="0" smtClean="0"/>
          </a:p>
          <a:p>
            <a:pPr algn="just"/>
            <a:r>
              <a:rPr lang="en-IN" dirty="0" smtClean="0"/>
              <a:t>The resultant structure becomes </a:t>
            </a:r>
            <a:r>
              <a:rPr lang="en-IN" dirty="0" err="1" smtClean="0"/>
              <a:t>oospore</a:t>
            </a:r>
            <a:r>
              <a:rPr lang="en-IN" dirty="0" smtClean="0"/>
              <a:t> and undergoes a period of rest</a:t>
            </a:r>
          </a:p>
          <a:p>
            <a:pPr algn="just"/>
            <a:r>
              <a:rPr lang="en-IN" dirty="0" smtClean="0"/>
              <a:t>The </a:t>
            </a:r>
            <a:r>
              <a:rPr lang="en-IN" dirty="0" err="1" smtClean="0"/>
              <a:t>oospore</a:t>
            </a:r>
            <a:r>
              <a:rPr lang="en-IN" dirty="0" smtClean="0"/>
              <a:t> secretes its own cell wall which is smooth and comes to lie freely inside the </a:t>
            </a:r>
            <a:r>
              <a:rPr lang="en-IN" dirty="0" err="1" smtClean="0"/>
              <a:t>oogonial</a:t>
            </a:r>
            <a:r>
              <a:rPr lang="en-IN" dirty="0" smtClean="0"/>
              <a:t> wall ( </a:t>
            </a:r>
            <a:r>
              <a:rPr lang="en-IN" b="1" dirty="0" err="1" smtClean="0"/>
              <a:t>aplerotic</a:t>
            </a:r>
            <a:r>
              <a:rPr lang="en-IN" dirty="0" smtClean="0"/>
              <a:t> )</a:t>
            </a:r>
          </a:p>
          <a:p>
            <a:pPr algn="just"/>
            <a:r>
              <a:rPr lang="en-IN" dirty="0" smtClean="0"/>
              <a:t>In some species the </a:t>
            </a:r>
            <a:r>
              <a:rPr lang="en-IN" dirty="0" err="1" smtClean="0"/>
              <a:t>oospore</a:t>
            </a:r>
            <a:r>
              <a:rPr lang="en-IN" dirty="0" smtClean="0"/>
              <a:t> completely fills the cavity of </a:t>
            </a:r>
            <a:r>
              <a:rPr lang="en-IN" dirty="0" err="1" smtClean="0"/>
              <a:t>oogonium</a:t>
            </a:r>
            <a:r>
              <a:rPr lang="en-IN" dirty="0" smtClean="0"/>
              <a:t> ( </a:t>
            </a:r>
            <a:r>
              <a:rPr lang="en-IN" b="1" dirty="0" err="1" smtClean="0"/>
              <a:t>plerotic</a:t>
            </a:r>
            <a:r>
              <a:rPr lang="en-IN" dirty="0" smtClean="0"/>
              <a:t> 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 </a:t>
            </a:r>
            <a:r>
              <a:rPr lang="en-IN" b="1" dirty="0" smtClean="0"/>
              <a:t>Germination of </a:t>
            </a:r>
            <a:r>
              <a:rPr lang="en-IN" b="1" dirty="0" err="1" smtClean="0"/>
              <a:t>oospore</a:t>
            </a:r>
            <a:r>
              <a:rPr lang="en-IN" b="1" dirty="0" smtClean="0"/>
              <a:t/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After passing a period of rest the </a:t>
            </a:r>
            <a:r>
              <a:rPr lang="en-IN" dirty="0" err="1" smtClean="0"/>
              <a:t>oospore</a:t>
            </a:r>
            <a:r>
              <a:rPr lang="en-IN" dirty="0" smtClean="0"/>
              <a:t> starts germinating. It absorbs water and becomes activated.</a:t>
            </a:r>
          </a:p>
          <a:p>
            <a:r>
              <a:rPr lang="en-IN" dirty="0" smtClean="0"/>
              <a:t>The nucleus divides by meiosis just before germination</a:t>
            </a:r>
          </a:p>
          <a:p>
            <a:r>
              <a:rPr lang="en-IN" dirty="0" smtClean="0"/>
              <a:t>Further nuclear divisions are mitotic</a:t>
            </a:r>
          </a:p>
          <a:p>
            <a:r>
              <a:rPr lang="en-IN" dirty="0" smtClean="0"/>
              <a:t>The outer wall of </a:t>
            </a:r>
            <a:r>
              <a:rPr lang="en-IN" dirty="0" err="1" smtClean="0"/>
              <a:t>oospore</a:t>
            </a:r>
            <a:r>
              <a:rPr lang="en-IN" dirty="0" smtClean="0"/>
              <a:t> cracks and the inner wall comes out in the form of a tube which develops a terminal zoosporangium</a:t>
            </a:r>
          </a:p>
          <a:p>
            <a:r>
              <a:rPr lang="en-IN" dirty="0" smtClean="0"/>
              <a:t>The zoosporangium germinates by giving out zoospores in the same manner as in case of asexual reproduction</a:t>
            </a:r>
          </a:p>
          <a:p>
            <a:r>
              <a:rPr lang="en-IN" dirty="0" smtClean="0"/>
              <a:t>Under unfavourable conditions the sporangium may germinate directly by giving out germ tube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2036" y="0"/>
            <a:ext cx="5544820" cy="756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000" dirty="0">
                <a:latin typeface="Arial"/>
                <a:cs typeface="Arial"/>
              </a:rPr>
              <a:t>Fungus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295910" algn="l"/>
              </a:tabLst>
            </a:pPr>
            <a:r>
              <a:rPr sz="2000" spc="-520" dirty="0">
                <a:solidFill>
                  <a:srgbClr val="000000"/>
                </a:solidFill>
                <a:latin typeface="Arial"/>
                <a:cs typeface="Arial"/>
              </a:rPr>
              <a:t>	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Mycelium - endophytic, coenocytic and</a:t>
            </a:r>
            <a:r>
              <a:rPr sz="200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hyaline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036" y="757174"/>
            <a:ext cx="7603490" cy="1367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5"/>
              </a:spcBef>
              <a:buChar char=""/>
              <a:tabLst>
                <a:tab pos="295910" algn="l"/>
                <a:tab pos="296545" algn="l"/>
              </a:tabLst>
            </a:pPr>
            <a:r>
              <a:rPr sz="2000" dirty="0">
                <a:latin typeface="Arial"/>
                <a:cs typeface="Arial"/>
              </a:rPr>
              <a:t>Sporangiophores – arise from internal mycelium through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stomata  on 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tubers</a:t>
            </a:r>
            <a:endParaRPr sz="20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475"/>
              </a:spcBef>
              <a:buChar char=""/>
              <a:tabLst>
                <a:tab pos="295910" algn="l"/>
                <a:tab pos="296545" algn="l"/>
              </a:tabLst>
            </a:pPr>
            <a:r>
              <a:rPr sz="2000" dirty="0">
                <a:latin typeface="Arial"/>
                <a:cs typeface="Arial"/>
              </a:rPr>
              <a:t>Sporangia - multinucleate, thin walled, hyaline, oval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shaped</a:t>
            </a:r>
            <a:endParaRPr sz="20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484"/>
              </a:spcBef>
              <a:buChar char=""/>
              <a:tabLst>
                <a:tab pos="295910" algn="l"/>
                <a:tab pos="296545" algn="l"/>
              </a:tabLst>
            </a:pPr>
            <a:r>
              <a:rPr sz="2000" dirty="0">
                <a:latin typeface="Arial"/>
                <a:cs typeface="Arial"/>
              </a:rPr>
              <a:t>Zoospores -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biflagellate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43455" y="2657855"/>
            <a:ext cx="3066415" cy="2667000"/>
            <a:chOff x="1743455" y="2657855"/>
            <a:chExt cx="3066415" cy="2667000"/>
          </a:xfrm>
        </p:grpSpPr>
        <p:sp>
          <p:nvSpPr>
            <p:cNvPr id="5" name="object 5"/>
            <p:cNvSpPr/>
            <p:nvPr/>
          </p:nvSpPr>
          <p:spPr>
            <a:xfrm>
              <a:off x="1752599" y="2666999"/>
              <a:ext cx="3048000" cy="26487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48027" y="2662427"/>
              <a:ext cx="3057525" cy="2658110"/>
            </a:xfrm>
            <a:custGeom>
              <a:avLst/>
              <a:gdLst/>
              <a:ahLst/>
              <a:cxnLst/>
              <a:rect l="l" t="t" r="r" b="b"/>
              <a:pathLst>
                <a:path w="3057525" h="2658110">
                  <a:moveTo>
                    <a:pt x="0" y="2657856"/>
                  </a:moveTo>
                  <a:lnTo>
                    <a:pt x="3057144" y="2657856"/>
                  </a:lnTo>
                  <a:lnTo>
                    <a:pt x="3057144" y="0"/>
                  </a:lnTo>
                  <a:lnTo>
                    <a:pt x="0" y="0"/>
                  </a:lnTo>
                  <a:lnTo>
                    <a:pt x="0" y="2657856"/>
                  </a:lnTo>
                  <a:close/>
                </a:path>
              </a:pathLst>
            </a:custGeom>
            <a:ln w="9144">
              <a:solidFill>
                <a:srgbClr val="92C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70913" y="5584647"/>
            <a:ext cx="28060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6195" algn="ctr">
              <a:lnSpc>
                <a:spcPct val="100000"/>
              </a:lnSpc>
              <a:spcBef>
                <a:spcPts val="95"/>
              </a:spcBef>
            </a:pPr>
            <a:r>
              <a:rPr sz="1600" i="1" spc="-10" dirty="0">
                <a:solidFill>
                  <a:srgbClr val="D50092"/>
                </a:solidFill>
                <a:latin typeface="Carlito"/>
                <a:cs typeface="Carlito"/>
              </a:rPr>
              <a:t>Phytophthora</a:t>
            </a:r>
            <a:r>
              <a:rPr sz="1600" i="1" spc="30" dirty="0">
                <a:solidFill>
                  <a:srgbClr val="D50092"/>
                </a:solidFill>
                <a:latin typeface="Carlito"/>
                <a:cs typeface="Carlito"/>
              </a:rPr>
              <a:t> </a:t>
            </a:r>
            <a:r>
              <a:rPr sz="1600" i="1" spc="-10" dirty="0">
                <a:solidFill>
                  <a:srgbClr val="D50092"/>
                </a:solidFill>
                <a:latin typeface="Carlito"/>
                <a:cs typeface="Carlito"/>
              </a:rPr>
              <a:t>infestans</a:t>
            </a:r>
            <a:endParaRPr sz="1600">
              <a:latin typeface="Carlito"/>
              <a:cs typeface="Carlito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b="1" spc="10" dirty="0">
                <a:solidFill>
                  <a:srgbClr val="D50092"/>
                </a:solidFill>
                <a:latin typeface="Carlito"/>
                <a:cs typeface="Carlito"/>
              </a:rPr>
              <a:t>A, </a:t>
            </a:r>
            <a:r>
              <a:rPr sz="1600" spc="-15" dirty="0">
                <a:solidFill>
                  <a:srgbClr val="D50092"/>
                </a:solidFill>
                <a:latin typeface="Carlito"/>
                <a:cs typeface="Carlito"/>
              </a:rPr>
              <a:t>zoospores </a:t>
            </a:r>
            <a:r>
              <a:rPr sz="1600" spc="-10" dirty="0">
                <a:solidFill>
                  <a:srgbClr val="D50092"/>
                </a:solidFill>
                <a:latin typeface="Carlito"/>
                <a:cs typeface="Carlito"/>
              </a:rPr>
              <a:t>produced </a:t>
            </a:r>
            <a:r>
              <a:rPr sz="1600" spc="-5" dirty="0">
                <a:solidFill>
                  <a:srgbClr val="D50092"/>
                </a:solidFill>
                <a:latin typeface="Carlito"/>
                <a:cs typeface="Carlito"/>
              </a:rPr>
              <a:t>within </a:t>
            </a:r>
            <a:r>
              <a:rPr sz="1600" spc="-10" dirty="0">
                <a:solidFill>
                  <a:srgbClr val="D50092"/>
                </a:solidFill>
                <a:latin typeface="Carlito"/>
                <a:cs typeface="Carlito"/>
              </a:rPr>
              <a:t>the  </a:t>
            </a:r>
            <a:r>
              <a:rPr sz="1600" spc="-5" dirty="0">
                <a:solidFill>
                  <a:srgbClr val="D50092"/>
                </a:solidFill>
                <a:latin typeface="Carlito"/>
                <a:cs typeface="Carlito"/>
              </a:rPr>
              <a:t>lemon-shaped </a:t>
            </a:r>
            <a:r>
              <a:rPr sz="1600" spc="-10" dirty="0">
                <a:solidFill>
                  <a:srgbClr val="D50092"/>
                </a:solidFill>
                <a:latin typeface="Carlito"/>
                <a:cs typeface="Carlito"/>
              </a:rPr>
              <a:t>sporangia</a:t>
            </a:r>
            <a:r>
              <a:rPr sz="1600" spc="-25" dirty="0">
                <a:solidFill>
                  <a:srgbClr val="D50092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D50092"/>
                </a:solidFill>
                <a:latin typeface="Carlito"/>
                <a:cs typeface="Carlito"/>
              </a:rPr>
              <a:t>(</a:t>
            </a:r>
            <a:r>
              <a:rPr sz="1600" b="1" spc="-5" dirty="0">
                <a:solidFill>
                  <a:srgbClr val="D50092"/>
                </a:solidFill>
                <a:latin typeface="Carlito"/>
                <a:cs typeface="Carlito"/>
              </a:rPr>
              <a:t>B</a:t>
            </a:r>
            <a:r>
              <a:rPr sz="1600" spc="-5" dirty="0">
                <a:solidFill>
                  <a:srgbClr val="D50092"/>
                </a:solidFill>
                <a:latin typeface="Carlito"/>
                <a:cs typeface="Carlito"/>
              </a:rPr>
              <a:t>).</a:t>
            </a:r>
            <a:endParaRPr sz="16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Life Cycle of </a:t>
            </a:r>
            <a:r>
              <a:rPr lang="en-IN" dirty="0" err="1" smtClean="0"/>
              <a:t>Phytophthora</a:t>
            </a:r>
            <a:r>
              <a:rPr lang="en-IN" dirty="0" smtClean="0"/>
              <a:t> with Zygotic meiosis </a:t>
            </a:r>
            <a:endParaRPr lang="en-IN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524000"/>
            <a:ext cx="5201796" cy="52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3460" y="618490"/>
            <a:ext cx="58365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Control</a:t>
            </a:r>
            <a:r>
              <a:rPr sz="4000" spc="-40" dirty="0"/>
              <a:t> </a:t>
            </a:r>
            <a:r>
              <a:rPr lang="en-IN" sz="4000" spc="-5" dirty="0" smtClean="0"/>
              <a:t>M</a:t>
            </a:r>
            <a:r>
              <a:rPr sz="4000" spc="-5" dirty="0" err="1" smtClean="0"/>
              <a:t>easures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625854"/>
            <a:ext cx="7858759" cy="43890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2000" i="1" spc="-5" dirty="0">
                <a:latin typeface="Arial"/>
                <a:cs typeface="Arial"/>
              </a:rPr>
              <a:t>. </a:t>
            </a:r>
            <a:r>
              <a:rPr sz="2000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demissum</a:t>
            </a:r>
            <a:r>
              <a:rPr sz="2000" i="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2000" i="1" spc="-5" dirty="0">
                <a:latin typeface="Arial"/>
                <a:cs typeface="Arial"/>
              </a:rPr>
              <a:t>. </a:t>
            </a:r>
            <a:r>
              <a:rPr sz="2000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phureja</a:t>
            </a:r>
            <a:r>
              <a:rPr sz="2000" i="1" dirty="0">
                <a:latin typeface="Arial"/>
                <a:cs typeface="Arial"/>
              </a:rPr>
              <a:t> - </a:t>
            </a:r>
            <a:r>
              <a:rPr sz="2000" dirty="0">
                <a:latin typeface="Arial"/>
                <a:cs typeface="Arial"/>
              </a:rPr>
              <a:t>used for breeding for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disease</a:t>
            </a: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resistant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varieties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15" dirty="0">
                <a:latin typeface="Arial"/>
                <a:cs typeface="Arial"/>
              </a:rPr>
              <a:t>Varieties </a:t>
            </a:r>
            <a:r>
              <a:rPr sz="2000" dirty="0">
                <a:latin typeface="Arial"/>
                <a:cs typeface="Arial"/>
              </a:rPr>
              <a:t>- </a:t>
            </a:r>
            <a:r>
              <a:rPr sz="2000" spc="-5" dirty="0">
                <a:latin typeface="Arial"/>
                <a:cs typeface="Arial"/>
              </a:rPr>
              <a:t>Kufri </a:t>
            </a:r>
            <a:r>
              <a:rPr sz="2000" dirty="0">
                <a:latin typeface="Arial"/>
                <a:cs typeface="Arial"/>
              </a:rPr>
              <a:t>Naveen, </a:t>
            </a:r>
            <a:r>
              <a:rPr sz="2000" spc="-5" dirty="0">
                <a:latin typeface="Arial"/>
                <a:cs typeface="Arial"/>
              </a:rPr>
              <a:t>Kufri </a:t>
            </a:r>
            <a:r>
              <a:rPr sz="2000" dirty="0">
                <a:latin typeface="Arial"/>
                <a:cs typeface="Arial"/>
              </a:rPr>
              <a:t>Jeevan, </a:t>
            </a:r>
            <a:r>
              <a:rPr sz="2000" spc="-5" dirty="0">
                <a:latin typeface="Arial"/>
                <a:cs typeface="Arial"/>
              </a:rPr>
              <a:t>Kufri </a:t>
            </a:r>
            <a:r>
              <a:rPr sz="2000" spc="-15" dirty="0">
                <a:latin typeface="Arial"/>
                <a:cs typeface="Arial"/>
              </a:rPr>
              <a:t>Alenkar, </a:t>
            </a:r>
            <a:r>
              <a:rPr sz="2000" spc="-5" dirty="0">
                <a:latin typeface="Arial"/>
                <a:cs typeface="Arial"/>
              </a:rPr>
              <a:t>Kufri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Moti</a:t>
            </a: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Bruising of tubers at harvest should be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avoided</a:t>
            </a: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29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Regular spraying during growing season gives </a:t>
            </a:r>
            <a:r>
              <a:rPr sz="2000" spc="-5" dirty="0">
                <a:latin typeface="Arial"/>
                <a:cs typeface="Arial"/>
              </a:rPr>
              <a:t>effective control-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10  to 15 days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interval</a:t>
            </a:r>
          </a:p>
          <a:p>
            <a:pPr marL="756285" lvl="1" indent="-287020">
              <a:lnSpc>
                <a:spcPct val="100000"/>
              </a:lnSpc>
              <a:spcBef>
                <a:spcPts val="400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Brestan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600g/ha</a:t>
            </a:r>
            <a:endParaRPr sz="16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80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Zineb 0.2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%</a:t>
            </a:r>
            <a:endParaRPr sz="16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90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Bordeaux mixture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1.0%</a:t>
            </a:r>
            <a:endParaRPr sz="16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84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Arial"/>
                <a:cs typeface="Arial"/>
              </a:rPr>
              <a:t>Mancozeb (2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kg/ha)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IN" sz="7200" dirty="0" smtClean="0">
                <a:solidFill>
                  <a:srgbClr val="00B050"/>
                </a:solidFill>
                <a:latin typeface="AR BERKLEY" pitchFamily="2" charset="0"/>
              </a:rPr>
              <a:t>Thank You</a:t>
            </a:r>
            <a:endParaRPr lang="en-IN" sz="7200" dirty="0">
              <a:solidFill>
                <a:srgbClr val="00B050"/>
              </a:solidFill>
              <a:latin typeface="AR BERKLE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5091</TotalTime>
  <Words>1228</Words>
  <Application>Microsoft Office PowerPoint</Application>
  <PresentationFormat>On-screen Show (4:3)</PresentationFormat>
  <Paragraphs>139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   Phytopthora ( Characteristic features, Reproduction and Life cycle )</vt:lpstr>
      <vt:lpstr>PHYTOPTHORA</vt:lpstr>
      <vt:lpstr>Occurance and Habit</vt:lpstr>
      <vt:lpstr>Slide 4</vt:lpstr>
      <vt:lpstr>Late Blight of Potato</vt:lpstr>
      <vt:lpstr>Late Blight of Potato</vt:lpstr>
      <vt:lpstr>Late blight of Potato Phytophthora infestans</vt:lpstr>
      <vt:lpstr>Slide 8</vt:lpstr>
      <vt:lpstr>Slide 9</vt:lpstr>
      <vt:lpstr>Slide 10</vt:lpstr>
      <vt:lpstr>Slide 11</vt:lpstr>
      <vt:lpstr>Slide 12</vt:lpstr>
      <vt:lpstr>Vegetative Structure</vt:lpstr>
      <vt:lpstr>Slide 14</vt:lpstr>
      <vt:lpstr>Reproduction</vt:lpstr>
      <vt:lpstr>[A] Vegetative Reproduction</vt:lpstr>
      <vt:lpstr> [B ] Asexual Reproduction </vt:lpstr>
      <vt:lpstr>Slide 18</vt:lpstr>
      <vt:lpstr>Slide 19</vt:lpstr>
      <vt:lpstr>Slide 20</vt:lpstr>
      <vt:lpstr>Phythophthora sp. Stages of direct Germination of sporangium on a host leaf</vt:lpstr>
      <vt:lpstr>Phytophthora infestans stages in indirect germination of sporangium and germination of a zoospore</vt:lpstr>
      <vt:lpstr>Phytophthora infestans  A. V.S infected potato leaf showing the intercellular mycelium and the emerging sporangiophores  B. the stages of development of sporangia</vt:lpstr>
      <vt:lpstr>[C] Sexual Reproduction</vt:lpstr>
      <vt:lpstr>Categories of Antheridium</vt:lpstr>
      <vt:lpstr>Slide 26</vt:lpstr>
      <vt:lpstr>Phytophthora infestans showing the stages of development of sex organs and fertilisation (A-G)                                            Germination of oospores (H-I), liberated zoospre (J)</vt:lpstr>
      <vt:lpstr> Fertilization </vt:lpstr>
      <vt:lpstr>Stages of fertilization</vt:lpstr>
      <vt:lpstr> Germination of oospore </vt:lpstr>
      <vt:lpstr>Fungus  Mycelium - endophytic, coenocytic and hyaline</vt:lpstr>
      <vt:lpstr>Slide 32</vt:lpstr>
      <vt:lpstr>Life Cycle of Phytophthora with Zygotic meiosis </vt:lpstr>
      <vt:lpstr>Slide 34</vt:lpstr>
      <vt:lpstr>Slide 35</vt:lpstr>
      <vt:lpstr>Control Measures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anusha hazarika</dc:creator>
  <cp:lastModifiedBy>anusha hazarika</cp:lastModifiedBy>
  <cp:revision>50</cp:revision>
  <dcterms:created xsi:type="dcterms:W3CDTF">2021-05-08T14:52:57Z</dcterms:created>
  <dcterms:modified xsi:type="dcterms:W3CDTF">2025-01-24T04:23:09Z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2021-05-08T00:00:00Z</vt:filetime>
  </property>
</Properties>
</file>