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5" r:id="rId4"/>
    <p:sldId id="350" r:id="rId5"/>
    <p:sldId id="276" r:id="rId6"/>
    <p:sldId id="277" r:id="rId7"/>
    <p:sldId id="278" r:id="rId8"/>
    <p:sldId id="297" r:id="rId9"/>
    <p:sldId id="279" r:id="rId10"/>
    <p:sldId id="289" r:id="rId11"/>
    <p:sldId id="290" r:id="rId12"/>
    <p:sldId id="291" r:id="rId13"/>
    <p:sldId id="280" r:id="rId14"/>
    <p:sldId id="281" r:id="rId15"/>
    <p:sldId id="292" r:id="rId16"/>
    <p:sldId id="293" r:id="rId17"/>
    <p:sldId id="351" r:id="rId18"/>
    <p:sldId id="294" r:id="rId19"/>
    <p:sldId id="295" r:id="rId20"/>
    <p:sldId id="296" r:id="rId21"/>
    <p:sldId id="298" r:id="rId22"/>
    <p:sldId id="299" r:id="rId23"/>
    <p:sldId id="300" r:id="rId24"/>
    <p:sldId id="352" r:id="rId25"/>
    <p:sldId id="302" r:id="rId26"/>
    <p:sldId id="303" r:id="rId27"/>
    <p:sldId id="304" r:id="rId28"/>
    <p:sldId id="305" r:id="rId29"/>
    <p:sldId id="306" r:id="rId30"/>
    <p:sldId id="307" r:id="rId31"/>
    <p:sldId id="308" r:id="rId32"/>
    <p:sldId id="309" r:id="rId33"/>
    <p:sldId id="310" r:id="rId34"/>
    <p:sldId id="311" r:id="rId35"/>
    <p:sldId id="312" r:id="rId36"/>
    <p:sldId id="313" r:id="rId37"/>
    <p:sldId id="314" r:id="rId38"/>
    <p:sldId id="315" r:id="rId39"/>
    <p:sldId id="331" r:id="rId40"/>
    <p:sldId id="332" r:id="rId41"/>
    <p:sldId id="333" r:id="rId42"/>
    <p:sldId id="334" r:id="rId43"/>
    <p:sldId id="335" r:id="rId44"/>
    <p:sldId id="336" r:id="rId45"/>
    <p:sldId id="337" r:id="rId46"/>
    <p:sldId id="283" r:id="rId47"/>
    <p:sldId id="316" r:id="rId48"/>
    <p:sldId id="317" r:id="rId49"/>
    <p:sldId id="318" r:id="rId50"/>
    <p:sldId id="319" r:id="rId51"/>
    <p:sldId id="320" r:id="rId52"/>
    <p:sldId id="321" r:id="rId53"/>
    <p:sldId id="322" r:id="rId54"/>
    <p:sldId id="343" r:id="rId55"/>
    <p:sldId id="344" r:id="rId56"/>
    <p:sldId id="345" r:id="rId57"/>
    <p:sldId id="346" r:id="rId58"/>
    <p:sldId id="347" r:id="rId59"/>
    <p:sldId id="348" r:id="rId60"/>
    <p:sldId id="323" r:id="rId61"/>
    <p:sldId id="324" r:id="rId62"/>
    <p:sldId id="330" r:id="rId63"/>
    <p:sldId id="325" r:id="rId64"/>
    <p:sldId id="326" r:id="rId65"/>
    <p:sldId id="327" r:id="rId66"/>
    <p:sldId id="328" r:id="rId67"/>
    <p:sldId id="338" r:id="rId68"/>
    <p:sldId id="339" r:id="rId69"/>
    <p:sldId id="340" r:id="rId70"/>
    <p:sldId id="341" r:id="rId71"/>
    <p:sldId id="342" r:id="rId72"/>
    <p:sldId id="272" r:id="rId73"/>
    <p:sldId id="274"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F7069B7-4DC8-47E1-87F6-12E066F213AA}" type="datetimeFigureOut">
              <a:rPr lang="en-IN" smtClean="0"/>
              <a:t>20-01-2026</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6C64D0DC-8FBE-44A3-A90E-AD9341908CD7}" type="slidenum">
              <a:rPr lang="en-IN" smtClean="0"/>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7069B7-4DC8-47E1-87F6-12E066F213AA}" type="datetimeFigureOut">
              <a:rPr lang="en-IN" smtClean="0"/>
              <a:t>20-01-2026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C64D0DC-8FBE-44A3-A90E-AD9341908CD7}"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F7069B7-4DC8-47E1-87F6-12E066F213AA}" type="datetimeFigureOut">
              <a:rPr lang="en-IN" smtClean="0"/>
              <a:t>20-01-2026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C64D0DC-8FBE-44A3-A90E-AD9341908CD7}" type="slidenum">
              <a:rPr lang="en-IN" smtClean="0"/>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F7069B7-4DC8-47E1-87F6-12E066F213AA}" type="datetimeFigureOut">
              <a:rPr lang="en-IN" smtClean="0"/>
              <a:t>20-01-2026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C64D0DC-8FBE-44A3-A90E-AD9341908CD7}"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F7069B7-4DC8-47E1-87F6-12E066F213AA}" type="datetimeFigureOut">
              <a:rPr lang="en-IN" smtClean="0"/>
              <a:t>20-01-2026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C64D0DC-8FBE-44A3-A90E-AD9341908CD7}"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F7069B7-4DC8-47E1-87F6-12E066F213AA}" type="datetimeFigureOut">
              <a:rPr lang="en-IN" smtClean="0"/>
              <a:t>20-01-2026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C64D0DC-8FBE-44A3-A90E-AD9341908CD7}"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7069B7-4DC8-47E1-87F6-12E066F213AA}" type="datetimeFigureOut">
              <a:rPr lang="en-IN" smtClean="0"/>
              <a:t>20-01-2026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C64D0DC-8FBE-44A3-A90E-AD9341908CD7}"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F7069B7-4DC8-47E1-87F6-12E066F213AA}" type="datetimeFigureOut">
              <a:rPr lang="en-IN" smtClean="0"/>
              <a:t>20-01-2026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C64D0DC-8FBE-44A3-A90E-AD9341908CD7}"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F7069B7-4DC8-47E1-87F6-12E066F213AA}" type="datetimeFigureOut">
              <a:rPr lang="en-IN" smtClean="0"/>
              <a:t>20-01-2026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8077200" y="6356350"/>
            <a:ext cx="609600" cy="365125"/>
          </a:xfrm>
        </p:spPr>
        <p:txBody>
          <a:bodyPr/>
          <a:lstStyle/>
          <a:p>
            <a:fld id="{6C64D0DC-8FBE-44A3-A90E-AD9341908CD7}" type="slidenum">
              <a:rPr lang="en-IN" smtClean="0"/>
              <a:t>‹#›</a:t>
            </a:fld>
            <a:endParaRPr lang="en-IN"/>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7069B7-4DC8-47E1-87F6-12E066F213AA}" type="datetimeFigureOut">
              <a:rPr lang="en-IN" smtClean="0"/>
              <a:t>20-01-2026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C64D0DC-8FBE-44A3-A90E-AD9341908CD7}"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7069B7-4DC8-47E1-87F6-12E066F213AA}" type="datetimeFigureOut">
              <a:rPr lang="en-IN" smtClean="0"/>
              <a:t>20-01-2026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C64D0DC-8FBE-44A3-A90E-AD9341908CD7}"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F7069B7-4DC8-47E1-87F6-12E066F213AA}" type="datetimeFigureOut">
              <a:rPr lang="en-IN" smtClean="0"/>
              <a:t>20-01-2026</a:t>
            </a:fld>
            <a:endParaRPr lang="en-IN"/>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C64D0DC-8FBE-44A3-A90E-AD9341908CD7}" type="slidenum">
              <a:rPr lang="en-IN" smtClean="0"/>
              <a:t>‹#›</a:t>
            </a:fld>
            <a:endParaRPr lang="en-IN"/>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2924944"/>
            <a:ext cx="8229600" cy="1143000"/>
          </a:xfrm>
        </p:spPr>
        <p:txBody>
          <a:bodyPr>
            <a:normAutofit fontScale="90000"/>
          </a:bodyPr>
          <a:lstStyle/>
          <a:p>
            <a:pPr algn="ctr"/>
            <a:r>
              <a:rPr lang="en-IN" smtClean="0">
                <a:latin typeface="Aharoni" pitchFamily="2" charset="-79"/>
                <a:cs typeface="Aharoni" pitchFamily="2" charset="-79"/>
              </a:rPr>
              <a:t>Reproductive Development of </a:t>
            </a:r>
            <a:r>
              <a:rPr lang="en-IN" dirty="0" smtClean="0">
                <a:latin typeface="Aharoni" pitchFamily="2" charset="-79"/>
                <a:cs typeface="Aharoni" pitchFamily="2" charset="-79"/>
              </a:rPr>
              <a:t>Angiosperms: </a:t>
            </a:r>
            <a:br>
              <a:rPr lang="en-IN" dirty="0" smtClean="0">
                <a:latin typeface="Aharoni" pitchFamily="2" charset="-79"/>
                <a:cs typeface="Aharoni" pitchFamily="2" charset="-79"/>
              </a:rPr>
            </a:br>
            <a:r>
              <a:rPr lang="en-IN" dirty="0" smtClean="0">
                <a:latin typeface="Aharoni" pitchFamily="2" charset="-79"/>
                <a:cs typeface="Aharoni" pitchFamily="2" charset="-79"/>
              </a:rPr>
              <a:t>Reproductive Development</a:t>
            </a:r>
            <a:br>
              <a:rPr lang="en-IN" dirty="0" smtClean="0">
                <a:latin typeface="Aharoni" pitchFamily="2" charset="-79"/>
                <a:cs typeface="Aharoni" pitchFamily="2" charset="-79"/>
              </a:rPr>
            </a:br>
            <a:endParaRPr lang="en-IN" dirty="0">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3200" dirty="0" smtClean="0"/>
              <a:t>Introduction to Reproductive Phase in Angiosperms</a:t>
            </a:r>
            <a:br>
              <a:rPr lang="en-IN" sz="3200" dirty="0" smtClean="0"/>
            </a:br>
            <a:endParaRPr lang="en-IN" sz="3200" dirty="0"/>
          </a:p>
        </p:txBody>
      </p:sp>
      <p:sp>
        <p:nvSpPr>
          <p:cNvPr id="3" name="Content Placeholder 2"/>
          <p:cNvSpPr>
            <a:spLocks noGrp="1"/>
          </p:cNvSpPr>
          <p:nvPr>
            <p:ph idx="1"/>
          </p:nvPr>
        </p:nvSpPr>
        <p:spPr/>
        <p:txBody>
          <a:bodyPr>
            <a:normAutofit/>
          </a:bodyPr>
          <a:lstStyle/>
          <a:p>
            <a:pPr algn="just"/>
            <a:r>
              <a:rPr lang="en-IN" dirty="0" smtClean="0"/>
              <a:t>Angiosperms (flowering plants) show alternation of generations with dominant </a:t>
            </a:r>
            <a:r>
              <a:rPr lang="en-IN" dirty="0" err="1" smtClean="0"/>
              <a:t>sporophyte</a:t>
            </a:r>
            <a:r>
              <a:rPr lang="en-IN" dirty="0" smtClean="0"/>
              <a:t>. </a:t>
            </a:r>
          </a:p>
          <a:p>
            <a:pPr algn="just"/>
            <a:r>
              <a:rPr lang="en-IN" dirty="0" smtClean="0"/>
              <a:t>Transition from vegetative to reproductive phase → flowering (key event for sexual reproduction). </a:t>
            </a:r>
          </a:p>
          <a:p>
            <a:pPr algn="just"/>
            <a:r>
              <a:rPr lang="en-IN" dirty="0" smtClean="0"/>
              <a:t>Involves: Floral induction → Floral </a:t>
            </a:r>
            <a:r>
              <a:rPr lang="en-IN" dirty="0" err="1" smtClean="0"/>
              <a:t>meristem</a:t>
            </a:r>
            <a:r>
              <a:rPr lang="en-IN" dirty="0" smtClean="0"/>
              <a:t> specification → Organ development. </a:t>
            </a:r>
          </a:p>
          <a:p>
            <a:pPr algn="just"/>
            <a:r>
              <a:rPr lang="en-IN" dirty="0" smtClean="0"/>
              <a:t>Importance: Ensures seed/fruit formation, biodiversity, agriculture.</a:t>
            </a:r>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Induction of Flowering</a:t>
            </a:r>
            <a:endParaRPr dirty="0"/>
          </a:p>
        </p:txBody>
      </p:sp>
      <p:sp>
        <p:nvSpPr>
          <p:cNvPr id="3" name="Content Placeholder 2"/>
          <p:cNvSpPr>
            <a:spLocks noGrp="1"/>
          </p:cNvSpPr>
          <p:nvPr>
            <p:ph idx="1"/>
          </p:nvPr>
        </p:nvSpPr>
        <p:spPr/>
        <p:txBody>
          <a:bodyPr/>
          <a:lstStyle/>
          <a:p>
            <a:r>
              <a:rPr dirty="0" smtClean="0"/>
              <a:t>Flowering </a:t>
            </a:r>
            <a:r>
              <a:rPr dirty="0"/>
              <a:t>is a key developmental transition in plants</a:t>
            </a:r>
          </a:p>
          <a:p>
            <a:r>
              <a:rPr dirty="0" smtClean="0"/>
              <a:t>Floral </a:t>
            </a:r>
            <a:r>
              <a:rPr dirty="0"/>
              <a:t>induction: physiological and molecular changes leading to flowering</a:t>
            </a:r>
          </a:p>
          <a:p>
            <a:r>
              <a:rPr dirty="0" smtClean="0"/>
              <a:t>Occurs </a:t>
            </a:r>
            <a:r>
              <a:rPr dirty="0"/>
              <a:t>in response to internal and external signals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t>Stages of Flower Development</a:t>
            </a:r>
            <a:br>
              <a:rPr lang="en-IN" dirty="0" smtClean="0"/>
            </a:br>
            <a:endParaRPr lang="en-IN" dirty="0"/>
          </a:p>
        </p:txBody>
      </p:sp>
      <p:sp>
        <p:nvSpPr>
          <p:cNvPr id="3" name="Content Placeholder 2"/>
          <p:cNvSpPr>
            <a:spLocks noGrp="1"/>
          </p:cNvSpPr>
          <p:nvPr>
            <p:ph idx="1"/>
          </p:nvPr>
        </p:nvSpPr>
        <p:spPr/>
        <p:txBody>
          <a:bodyPr/>
          <a:lstStyle/>
          <a:p>
            <a:r>
              <a:rPr lang="en-IN" dirty="0" smtClean="0"/>
              <a:t>Stage 0: Floral induction (</a:t>
            </a:r>
            <a:r>
              <a:rPr lang="en-IN" dirty="0" err="1" smtClean="0"/>
              <a:t>meristem</a:t>
            </a:r>
            <a:r>
              <a:rPr lang="en-IN" dirty="0" smtClean="0"/>
              <a:t> identity). </a:t>
            </a:r>
          </a:p>
          <a:p>
            <a:r>
              <a:rPr lang="en-IN" dirty="0" smtClean="0"/>
              <a:t>Stage 1–2: Floral </a:t>
            </a:r>
            <a:r>
              <a:rPr lang="en-IN" dirty="0" err="1" smtClean="0"/>
              <a:t>meristem</a:t>
            </a:r>
            <a:r>
              <a:rPr lang="en-IN" dirty="0" smtClean="0"/>
              <a:t> establishment. </a:t>
            </a:r>
          </a:p>
          <a:p>
            <a:r>
              <a:rPr lang="en-IN" dirty="0" smtClean="0"/>
              <a:t>Stage 3+: Organ initiation and identity (whorls 1–4). </a:t>
            </a:r>
          </a:p>
          <a:p>
            <a:r>
              <a:rPr lang="en-IN" dirty="0" smtClean="0"/>
              <a:t>Model plant: Arabidopsis thaliana.</a:t>
            </a: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dirty="0"/>
              <a:t>What is Floral Induction?</a:t>
            </a:r>
          </a:p>
        </p:txBody>
      </p:sp>
      <p:sp>
        <p:nvSpPr>
          <p:cNvPr id="3" name="Content Placeholder 2"/>
          <p:cNvSpPr>
            <a:spLocks noGrp="1"/>
          </p:cNvSpPr>
          <p:nvPr>
            <p:ph idx="1"/>
          </p:nvPr>
        </p:nvSpPr>
        <p:spPr/>
        <p:txBody>
          <a:bodyPr/>
          <a:lstStyle/>
          <a:p>
            <a:r>
              <a:rPr dirty="0" smtClean="0"/>
              <a:t>Process </a:t>
            </a:r>
            <a:r>
              <a:rPr dirty="0"/>
              <a:t>by which vegetative </a:t>
            </a:r>
            <a:r>
              <a:rPr dirty="0" err="1"/>
              <a:t>meristem</a:t>
            </a:r>
            <a:r>
              <a:rPr dirty="0"/>
              <a:t> becomes reproductive</a:t>
            </a:r>
          </a:p>
          <a:p>
            <a:r>
              <a:rPr dirty="0" smtClean="0"/>
              <a:t>Irreversible </a:t>
            </a:r>
            <a:r>
              <a:rPr dirty="0"/>
              <a:t>commitment to flowering</a:t>
            </a:r>
          </a:p>
          <a:p>
            <a:r>
              <a:rPr dirty="0" smtClean="0"/>
              <a:t>Controlled </a:t>
            </a:r>
            <a:r>
              <a:rPr dirty="0"/>
              <a:t>by environmental and genetic factors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Importance of Floral Induction</a:t>
            </a:r>
          </a:p>
        </p:txBody>
      </p:sp>
      <p:sp>
        <p:nvSpPr>
          <p:cNvPr id="3" name="Content Placeholder 2"/>
          <p:cNvSpPr>
            <a:spLocks noGrp="1"/>
          </p:cNvSpPr>
          <p:nvPr>
            <p:ph idx="1"/>
          </p:nvPr>
        </p:nvSpPr>
        <p:spPr/>
        <p:txBody>
          <a:bodyPr/>
          <a:lstStyle/>
          <a:p>
            <a:r>
              <a:rPr dirty="0" smtClean="0"/>
              <a:t>Ensures </a:t>
            </a:r>
            <a:r>
              <a:rPr dirty="0"/>
              <a:t>flowering at the right time</a:t>
            </a:r>
          </a:p>
          <a:p>
            <a:r>
              <a:rPr dirty="0" smtClean="0"/>
              <a:t>Maximizes </a:t>
            </a:r>
            <a:r>
              <a:rPr dirty="0"/>
              <a:t>reproductive success</a:t>
            </a:r>
          </a:p>
          <a:p>
            <a:r>
              <a:rPr dirty="0" smtClean="0"/>
              <a:t>Important </a:t>
            </a:r>
            <a:r>
              <a:rPr dirty="0"/>
              <a:t>in agriculture and crop yield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Sites of Perception and Action</a:t>
            </a:r>
          </a:p>
        </p:txBody>
      </p:sp>
      <p:sp>
        <p:nvSpPr>
          <p:cNvPr id="3" name="Content Placeholder 2"/>
          <p:cNvSpPr>
            <a:spLocks noGrp="1"/>
          </p:cNvSpPr>
          <p:nvPr>
            <p:ph idx="1"/>
          </p:nvPr>
        </p:nvSpPr>
        <p:spPr/>
        <p:txBody>
          <a:bodyPr/>
          <a:lstStyle/>
          <a:p>
            <a:r>
              <a:rPr dirty="0" smtClean="0"/>
              <a:t>Leaves </a:t>
            </a:r>
            <a:r>
              <a:rPr dirty="0"/>
              <a:t>perceive environmental signals</a:t>
            </a:r>
          </a:p>
          <a:p>
            <a:r>
              <a:rPr dirty="0" smtClean="0"/>
              <a:t>Shoot </a:t>
            </a:r>
            <a:r>
              <a:rPr dirty="0"/>
              <a:t>apical </a:t>
            </a:r>
            <a:r>
              <a:rPr dirty="0" err="1"/>
              <a:t>meristem</a:t>
            </a:r>
            <a:r>
              <a:rPr dirty="0"/>
              <a:t> responds</a:t>
            </a:r>
          </a:p>
          <a:p>
            <a:r>
              <a:rPr dirty="0" smtClean="0"/>
              <a:t>Signal </a:t>
            </a:r>
            <a:r>
              <a:rPr dirty="0"/>
              <a:t>is transported from leaves to apex</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3200" dirty="0" smtClean="0"/>
              <a:t>Major Pathways Regulating Flowering Time </a:t>
            </a:r>
            <a:br>
              <a:rPr lang="en-IN" sz="3200" dirty="0" smtClean="0"/>
            </a:br>
            <a:r>
              <a:rPr lang="en-IN" sz="3200" dirty="0" smtClean="0"/>
              <a:t>(Arabidopsis model)</a:t>
            </a:r>
            <a:br>
              <a:rPr lang="en-IN" sz="3200" dirty="0" smtClean="0"/>
            </a:br>
            <a:endParaRPr lang="en-IN" sz="3200" dirty="0"/>
          </a:p>
        </p:txBody>
      </p:sp>
      <p:sp>
        <p:nvSpPr>
          <p:cNvPr id="3" name="Content Placeholder 2"/>
          <p:cNvSpPr>
            <a:spLocks noGrp="1"/>
          </p:cNvSpPr>
          <p:nvPr>
            <p:ph idx="1"/>
          </p:nvPr>
        </p:nvSpPr>
        <p:spPr/>
        <p:txBody>
          <a:bodyPr/>
          <a:lstStyle/>
          <a:p>
            <a:pPr marL="571500" indent="-571500">
              <a:buFont typeface="+mj-lt"/>
              <a:buAutoNum type="alphaUcPeriod"/>
            </a:pPr>
            <a:r>
              <a:rPr lang="en-IN" dirty="0" smtClean="0"/>
              <a:t>Photoperiod pathway </a:t>
            </a:r>
          </a:p>
          <a:p>
            <a:pPr marL="571500" indent="-571500">
              <a:buFont typeface="+mj-lt"/>
              <a:buAutoNum type="alphaUcPeriod"/>
            </a:pPr>
            <a:r>
              <a:rPr lang="en-IN" dirty="0" err="1" smtClean="0"/>
              <a:t>Vernalization</a:t>
            </a:r>
            <a:r>
              <a:rPr lang="en-IN" dirty="0" smtClean="0"/>
              <a:t> pathway </a:t>
            </a:r>
          </a:p>
          <a:p>
            <a:pPr marL="571500" indent="-571500">
              <a:buFont typeface="+mj-lt"/>
              <a:buAutoNum type="alphaUcPeriod"/>
            </a:pPr>
            <a:r>
              <a:rPr lang="en-IN" dirty="0" smtClean="0"/>
              <a:t>Autonomous pathway </a:t>
            </a:r>
          </a:p>
          <a:p>
            <a:pPr marL="571500" indent="-571500">
              <a:buFont typeface="+mj-lt"/>
              <a:buAutoNum type="alphaUcPeriod"/>
            </a:pPr>
            <a:r>
              <a:rPr lang="en-IN" dirty="0" err="1" smtClean="0"/>
              <a:t>Gibberellin</a:t>
            </a:r>
            <a:r>
              <a:rPr lang="en-IN" dirty="0" smtClean="0"/>
              <a:t> pathway </a:t>
            </a:r>
          </a:p>
          <a:p>
            <a:pPr marL="571500" indent="-571500">
              <a:buFont typeface="+mj-lt"/>
              <a:buAutoNum type="alphaUcPeriod"/>
            </a:pPr>
            <a:r>
              <a:rPr lang="en-IN" dirty="0" smtClean="0"/>
              <a:t>Ambient temperature pathway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A</a:t>
            </a:r>
            <a:r>
              <a:rPr lang="en-IN" dirty="0" smtClean="0"/>
              <a:t>.</a:t>
            </a:r>
            <a:r>
              <a:rPr dirty="0" err="1" smtClean="0"/>
              <a:t>Photoperiodism</a:t>
            </a:r>
            <a:endParaRPr dirty="0"/>
          </a:p>
        </p:txBody>
      </p:sp>
      <p:sp>
        <p:nvSpPr>
          <p:cNvPr id="3" name="Content Placeholder 2"/>
          <p:cNvSpPr>
            <a:spLocks noGrp="1"/>
          </p:cNvSpPr>
          <p:nvPr>
            <p:ph idx="1"/>
          </p:nvPr>
        </p:nvSpPr>
        <p:spPr/>
        <p:txBody>
          <a:bodyPr>
            <a:normAutofit/>
          </a:bodyPr>
          <a:lstStyle/>
          <a:p>
            <a:pPr algn="just"/>
            <a:r>
              <a:rPr lang="en-IN" dirty="0" smtClean="0"/>
              <a:t>The </a:t>
            </a:r>
            <a:r>
              <a:rPr lang="en-IN" dirty="0" smtClean="0"/>
              <a:t>response of plants to the relative length of day and night is known as </a:t>
            </a:r>
            <a:r>
              <a:rPr lang="en-IN" b="1" dirty="0" err="1" smtClean="0"/>
              <a:t>Photoperiodism</a:t>
            </a:r>
            <a:r>
              <a:rPr lang="en-IN" dirty="0" smtClean="0"/>
              <a:t>. While it was originally thought that plants measured day length, research has proven that they actually measure the </a:t>
            </a:r>
            <a:r>
              <a:rPr lang="en-IN" b="1" dirty="0" smtClean="0"/>
              <a:t>length of the continuous dark period (night)</a:t>
            </a:r>
            <a:r>
              <a:rPr lang="en-IN" dirty="0" smtClean="0"/>
              <a:t>.</a:t>
            </a:r>
          </a:p>
          <a:p>
            <a:pPr algn="just"/>
            <a:r>
              <a:rPr lang="en-IN" dirty="0" smtClean="0"/>
              <a:t>Plants use this mechanism to coordinate their flowering with the seasons, ensuring they bloom when pollinators are active or when environmental conditions are optimal for seed development.</a:t>
            </a:r>
          </a:p>
          <a:p>
            <a:endParaRPr dirty="0"/>
          </a:p>
          <a:p>
            <a:endParaRP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4000" dirty="0" err="1" smtClean="0"/>
              <a:t>Photoperiodism</a:t>
            </a:r>
            <a:r>
              <a:rPr lang="en-IN" sz="4000" dirty="0" smtClean="0"/>
              <a:t> </a:t>
            </a:r>
            <a:r>
              <a:rPr lang="en-IN" sz="4000" dirty="0" smtClean="0"/>
              <a:t/>
            </a:r>
            <a:br>
              <a:rPr lang="en-IN" sz="4000" dirty="0" smtClean="0"/>
            </a:br>
            <a:r>
              <a:rPr lang="en-IN" sz="2800" dirty="0" smtClean="0"/>
              <a:t>1. Short-Day </a:t>
            </a:r>
            <a:r>
              <a:rPr lang="en-IN" sz="2800" dirty="0" smtClean="0"/>
              <a:t>Plants (SDP)</a:t>
            </a:r>
            <a:endParaRPr lang="en-IN" sz="4000" dirty="0"/>
          </a:p>
        </p:txBody>
      </p:sp>
      <p:sp>
        <p:nvSpPr>
          <p:cNvPr id="3" name="Content Placeholder 2"/>
          <p:cNvSpPr>
            <a:spLocks noGrp="1"/>
          </p:cNvSpPr>
          <p:nvPr>
            <p:ph idx="1"/>
          </p:nvPr>
        </p:nvSpPr>
        <p:spPr/>
        <p:txBody>
          <a:bodyPr>
            <a:normAutofit lnSpcReduction="10000"/>
          </a:bodyPr>
          <a:lstStyle/>
          <a:p>
            <a:pPr algn="just"/>
            <a:r>
              <a:rPr lang="en-IN" dirty="0" smtClean="0"/>
              <a:t>These </a:t>
            </a:r>
            <a:r>
              <a:rPr lang="en-IN" dirty="0" smtClean="0"/>
              <a:t>plants are "long-night" plants. They will only flower if the period of darkness is </a:t>
            </a:r>
            <a:r>
              <a:rPr lang="en-IN" b="1" dirty="0" smtClean="0"/>
              <a:t>longer</a:t>
            </a:r>
            <a:r>
              <a:rPr lang="en-IN" dirty="0" smtClean="0"/>
              <a:t> than a specific critical threshold.</a:t>
            </a:r>
          </a:p>
          <a:p>
            <a:pPr algn="just"/>
            <a:r>
              <a:rPr lang="en-IN" b="1" dirty="0" smtClean="0"/>
              <a:t>Season:</a:t>
            </a:r>
            <a:r>
              <a:rPr lang="en-IN" dirty="0" smtClean="0"/>
              <a:t> Typically flower in early spring or autumn when nights are long.</a:t>
            </a:r>
          </a:p>
          <a:p>
            <a:pPr algn="just"/>
            <a:r>
              <a:rPr lang="en-IN" b="1" dirty="0" smtClean="0"/>
              <a:t>The "Night Break" Effect:</a:t>
            </a:r>
            <a:r>
              <a:rPr lang="en-IN" dirty="0" smtClean="0"/>
              <a:t> If the long period of darkness is interrupted by a brief flash of light (even for a few minutes), the plant will not flower. It perceives the single long night as two short nights.</a:t>
            </a:r>
          </a:p>
          <a:p>
            <a:pPr algn="just"/>
            <a:r>
              <a:rPr lang="en-IN" b="1" dirty="0" smtClean="0"/>
              <a:t>Examples:</a:t>
            </a:r>
            <a:r>
              <a:rPr lang="en-IN" dirty="0" smtClean="0"/>
              <a:t> Chrysanthemums, Poinsettias, Soybeans, and Rice.</a:t>
            </a:r>
          </a:p>
          <a:p>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92696"/>
            <a:ext cx="8229600" cy="1143000"/>
          </a:xfrm>
        </p:spPr>
        <p:txBody>
          <a:bodyPr>
            <a:normAutofit fontScale="90000"/>
          </a:bodyPr>
          <a:lstStyle/>
          <a:p>
            <a:pPr algn="ctr"/>
            <a:r>
              <a:rPr lang="en-IN" sz="4400" dirty="0" err="1" smtClean="0"/>
              <a:t>Photoperiodism</a:t>
            </a:r>
            <a:r>
              <a:rPr lang="en-IN" sz="3600" dirty="0" smtClean="0"/>
              <a:t/>
            </a:r>
            <a:br>
              <a:rPr lang="en-IN" sz="3600" dirty="0" smtClean="0"/>
            </a:br>
            <a:r>
              <a:rPr lang="en-IN" sz="5400" dirty="0" smtClean="0"/>
              <a:t> </a:t>
            </a:r>
            <a:r>
              <a:rPr lang="en-IN" sz="3600" dirty="0" smtClean="0"/>
              <a:t>2</a:t>
            </a:r>
            <a:r>
              <a:rPr lang="en-IN" sz="3600" dirty="0" smtClean="0"/>
              <a:t>. Long-Day Plants (LDP)</a:t>
            </a:r>
            <a:endParaRPr lang="en-IN" dirty="0"/>
          </a:p>
        </p:txBody>
      </p:sp>
      <p:sp>
        <p:nvSpPr>
          <p:cNvPr id="3" name="Content Placeholder 2"/>
          <p:cNvSpPr>
            <a:spLocks noGrp="1"/>
          </p:cNvSpPr>
          <p:nvPr>
            <p:ph idx="1"/>
          </p:nvPr>
        </p:nvSpPr>
        <p:spPr/>
        <p:txBody>
          <a:bodyPr>
            <a:normAutofit fontScale="92500" lnSpcReduction="10000"/>
          </a:bodyPr>
          <a:lstStyle/>
          <a:p>
            <a:pPr algn="just"/>
            <a:r>
              <a:rPr lang="en-IN" dirty="0" smtClean="0"/>
              <a:t>These are "short-night" plants. They flower when the period of darkness is </a:t>
            </a:r>
            <a:r>
              <a:rPr lang="en-IN" b="1" dirty="0" smtClean="0"/>
              <a:t>shorter</a:t>
            </a:r>
            <a:r>
              <a:rPr lang="en-IN" dirty="0" smtClean="0"/>
              <a:t> than a critical threshold.</a:t>
            </a:r>
          </a:p>
          <a:p>
            <a:pPr algn="just"/>
            <a:r>
              <a:rPr lang="en-IN" b="1" dirty="0" smtClean="0"/>
              <a:t>Season:</a:t>
            </a:r>
            <a:r>
              <a:rPr lang="en-IN" dirty="0" smtClean="0"/>
              <a:t> Typically flower in late spring or summer when nights are short and days are long.</a:t>
            </a:r>
          </a:p>
          <a:p>
            <a:pPr algn="just"/>
            <a:r>
              <a:rPr lang="en-IN" b="1" dirty="0" smtClean="0"/>
              <a:t>The "Night Break" Effect:</a:t>
            </a:r>
            <a:r>
              <a:rPr lang="en-IN" dirty="0" smtClean="0"/>
              <a:t> Interestingly, if a long-day plant is kept in a long-night environment (which would normally prevent flowering), a brief flash of light in the middle of the night will actually </a:t>
            </a:r>
            <a:r>
              <a:rPr lang="en-IN" b="1" dirty="0" smtClean="0"/>
              <a:t>trigger</a:t>
            </a:r>
            <a:r>
              <a:rPr lang="en-IN" dirty="0" smtClean="0"/>
              <a:t> flowering. The flash "breaks" the long night into two short ones, tricking the plant into thinking it is summer.</a:t>
            </a:r>
          </a:p>
          <a:p>
            <a:pPr algn="just"/>
            <a:r>
              <a:rPr lang="en-IN" b="1" dirty="0" smtClean="0"/>
              <a:t>Examples:</a:t>
            </a:r>
            <a:r>
              <a:rPr lang="en-IN" dirty="0" smtClean="0"/>
              <a:t> Spinach, Lettuce, Wheat, Sugar beet, and Arabidopsis</a:t>
            </a:r>
          </a:p>
          <a:p>
            <a:pPr algn="just"/>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sz="4000" dirty="0" err="1" smtClean="0"/>
              <a:t>Photoperiodism</a:t>
            </a:r>
            <a:r>
              <a:rPr lang="en-IN" sz="4000" dirty="0" smtClean="0"/>
              <a:t> </a:t>
            </a:r>
            <a:r>
              <a:rPr lang="en-IN" sz="4000" dirty="0" smtClean="0"/>
              <a:t/>
            </a:r>
            <a:br>
              <a:rPr lang="en-IN" sz="4000" dirty="0" smtClean="0"/>
            </a:br>
            <a:r>
              <a:rPr lang="en-IN" sz="4000" dirty="0" smtClean="0"/>
              <a:t>3.Day Neutral Plants</a:t>
            </a:r>
            <a:endParaRPr lang="en-IN" sz="4000" dirty="0"/>
          </a:p>
        </p:txBody>
      </p:sp>
      <p:sp>
        <p:nvSpPr>
          <p:cNvPr id="3" name="Content Placeholder 2"/>
          <p:cNvSpPr>
            <a:spLocks noGrp="1"/>
          </p:cNvSpPr>
          <p:nvPr>
            <p:ph idx="1"/>
          </p:nvPr>
        </p:nvSpPr>
        <p:spPr/>
        <p:txBody>
          <a:bodyPr>
            <a:normAutofit fontScale="92500"/>
          </a:bodyPr>
          <a:lstStyle/>
          <a:p>
            <a:pPr algn="just"/>
            <a:r>
              <a:rPr lang="en-IN" dirty="0" smtClean="0"/>
              <a:t>These plants have evolved to be indifferent to the photoperiod. Their flowering is triggered by other internal or external factors rather than the length of the night.</a:t>
            </a:r>
          </a:p>
          <a:p>
            <a:pPr algn="just"/>
            <a:r>
              <a:rPr lang="en-IN" b="1" dirty="0" smtClean="0"/>
              <a:t>Triggers:</a:t>
            </a:r>
            <a:r>
              <a:rPr lang="en-IN" dirty="0" smtClean="0"/>
              <a:t> These can include the plant reaching a certain chronological age, a specific number of leaves, or a specific stage of biomass development.</a:t>
            </a:r>
          </a:p>
          <a:p>
            <a:pPr algn="just"/>
            <a:r>
              <a:rPr lang="en-IN" b="1" dirty="0" smtClean="0"/>
              <a:t>Advantage:</a:t>
            </a:r>
            <a:r>
              <a:rPr lang="en-IN" dirty="0" smtClean="0"/>
              <a:t> These plants can often be grown year-round or in a wider variety of latitudes because they aren't tied to a specific season.</a:t>
            </a:r>
          </a:p>
          <a:p>
            <a:pPr algn="just"/>
            <a:r>
              <a:rPr lang="en-IN" b="1" dirty="0" smtClean="0"/>
              <a:t>Examples:</a:t>
            </a:r>
            <a:r>
              <a:rPr lang="en-IN" dirty="0" smtClean="0"/>
              <a:t> Tomatoes, Cucumbers, Corn, Roses, and Dandelions.</a:t>
            </a:r>
          </a:p>
          <a:p>
            <a:pPr algn="just"/>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sz="5400" dirty="0" err="1" smtClean="0"/>
              <a:t>Photoperiodism</a:t>
            </a:r>
            <a:r>
              <a:rPr lang="en-IN" sz="5400" dirty="0" smtClean="0"/>
              <a:t> </a:t>
            </a:r>
            <a:r>
              <a:rPr lang="en-IN" sz="5400" dirty="0" smtClean="0"/>
              <a:t/>
            </a:r>
            <a:br>
              <a:rPr lang="en-IN" sz="5400" dirty="0" smtClean="0"/>
            </a:br>
            <a:r>
              <a:rPr sz="4400" dirty="0" smtClean="0"/>
              <a:t>Role </a:t>
            </a:r>
            <a:r>
              <a:rPr sz="4400" dirty="0"/>
              <a:t>of </a:t>
            </a:r>
            <a:r>
              <a:rPr sz="4400" dirty="0" err="1"/>
              <a:t>Phytochrome</a:t>
            </a:r>
            <a:endParaRPr dirty="0"/>
          </a:p>
        </p:txBody>
      </p:sp>
      <p:sp>
        <p:nvSpPr>
          <p:cNvPr id="3" name="Content Placeholder 2"/>
          <p:cNvSpPr>
            <a:spLocks noGrp="1"/>
          </p:cNvSpPr>
          <p:nvPr>
            <p:ph idx="1"/>
          </p:nvPr>
        </p:nvSpPr>
        <p:spPr/>
        <p:txBody>
          <a:bodyPr/>
          <a:lstStyle/>
          <a:p>
            <a:pPr algn="just"/>
            <a:r>
              <a:rPr lang="en-IN" dirty="0" smtClean="0"/>
              <a:t>The "switch" that monitors these periods is a protein called </a:t>
            </a:r>
            <a:r>
              <a:rPr lang="en-IN" b="1" dirty="0" err="1" smtClean="0"/>
              <a:t>Phytochrome</a:t>
            </a:r>
            <a:r>
              <a:rPr lang="en-IN" dirty="0" smtClean="0"/>
              <a:t>. It exists in two </a:t>
            </a:r>
            <a:r>
              <a:rPr lang="en-IN" dirty="0" err="1" smtClean="0"/>
              <a:t>interconvertible</a:t>
            </a:r>
            <a:r>
              <a:rPr lang="en-IN" dirty="0" smtClean="0"/>
              <a:t> forms:</a:t>
            </a:r>
          </a:p>
          <a:p>
            <a:pPr algn="just"/>
            <a:r>
              <a:rPr lang="en-IN" b="1" dirty="0" smtClean="0"/>
              <a:t>P</a:t>
            </a:r>
            <a:r>
              <a:rPr lang="en-IN" dirty="0" smtClean="0"/>
              <a:t>r</a:t>
            </a:r>
            <a:r>
              <a:rPr lang="en-IN" b="1" dirty="0" smtClean="0"/>
              <a:t>:</a:t>
            </a:r>
            <a:r>
              <a:rPr lang="en-IN" dirty="0" smtClean="0"/>
              <a:t> </a:t>
            </a:r>
            <a:r>
              <a:rPr lang="en-IN" dirty="0" smtClean="0"/>
              <a:t>Absorbs red light and is the "inactive" form.</a:t>
            </a:r>
          </a:p>
          <a:p>
            <a:pPr algn="just"/>
            <a:r>
              <a:rPr lang="en-IN" b="1" dirty="0" err="1" smtClean="0"/>
              <a:t>P</a:t>
            </a:r>
            <a:r>
              <a:rPr lang="en-IN" dirty="0" err="1" smtClean="0"/>
              <a:t>fr</a:t>
            </a:r>
            <a:r>
              <a:rPr lang="en-IN" b="1" dirty="0" smtClean="0"/>
              <a:t>:</a:t>
            </a:r>
            <a:r>
              <a:rPr lang="en-IN" dirty="0" smtClean="0"/>
              <a:t> </a:t>
            </a:r>
            <a:r>
              <a:rPr lang="en-IN" dirty="0" smtClean="0"/>
              <a:t>Absorbs far-red light and is the "active" form.</a:t>
            </a:r>
          </a:p>
          <a:p>
            <a:pPr algn="just"/>
            <a:r>
              <a:rPr lang="en-IN" dirty="0" smtClean="0"/>
              <a:t>During the day, sunlight converts </a:t>
            </a:r>
            <a:r>
              <a:rPr lang="en-IN" dirty="0" smtClean="0"/>
              <a:t>Pr </a:t>
            </a:r>
            <a:r>
              <a:rPr lang="en-IN" dirty="0" smtClean="0"/>
              <a:t>into </a:t>
            </a:r>
            <a:r>
              <a:rPr lang="en-IN" dirty="0" err="1" smtClean="0"/>
              <a:t>Pfr</a:t>
            </a:r>
            <a:r>
              <a:rPr lang="en-IN" dirty="0" smtClean="0"/>
              <a:t>. </a:t>
            </a:r>
            <a:r>
              <a:rPr lang="en-IN" dirty="0" smtClean="0"/>
              <a:t>At night, </a:t>
            </a:r>
            <a:r>
              <a:rPr lang="en-IN" dirty="0" err="1" smtClean="0"/>
              <a:t>Pfr</a:t>
            </a:r>
            <a:r>
              <a:rPr lang="en-IN" dirty="0" smtClean="0"/>
              <a:t> </a:t>
            </a:r>
            <a:r>
              <a:rPr lang="en-IN" dirty="0" smtClean="0"/>
              <a:t>slowly converts back into </a:t>
            </a:r>
            <a:r>
              <a:rPr lang="en-IN" dirty="0" smtClean="0"/>
              <a:t>Pr. </a:t>
            </a:r>
            <a:r>
              <a:rPr lang="en-IN" dirty="0" smtClean="0"/>
              <a:t>The ratio of these two forms at the end of the night tells the plant exactly how long the darkness lasted.</a:t>
            </a:r>
            <a:endParaRPr lang="en-I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B</a:t>
            </a:r>
            <a:r>
              <a:rPr lang="en-IN" dirty="0" smtClean="0"/>
              <a:t>. </a:t>
            </a:r>
            <a:r>
              <a:rPr dirty="0" err="1" smtClean="0"/>
              <a:t>Vernalization</a:t>
            </a:r>
            <a:endParaRPr dirty="0"/>
          </a:p>
        </p:txBody>
      </p:sp>
      <p:sp>
        <p:nvSpPr>
          <p:cNvPr id="3" name="Content Placeholder 2"/>
          <p:cNvSpPr>
            <a:spLocks noGrp="1"/>
          </p:cNvSpPr>
          <p:nvPr>
            <p:ph idx="1"/>
          </p:nvPr>
        </p:nvSpPr>
        <p:spPr/>
        <p:txBody>
          <a:bodyPr/>
          <a:lstStyle/>
          <a:p>
            <a:pPr algn="just"/>
            <a:r>
              <a:rPr lang="en-IN" b="1" dirty="0" err="1" smtClean="0"/>
              <a:t>Vernalization</a:t>
            </a:r>
            <a:r>
              <a:rPr lang="en-IN" dirty="0" smtClean="0"/>
              <a:t> is the process by which a plant’s ability to flower is triggered or accelerated by a prolonged period of exposure to cold temperatures. This physiological requirement acts as a biological "fail-safe," ensuring that temperate-climate plants do not bloom in the middle of a warm autumn or a brief "false spring," but instead wait until the actual winter has passed.</a:t>
            </a:r>
            <a:endParaRP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sz="4900" dirty="0" err="1" smtClean="0"/>
              <a:t>Vernalization</a:t>
            </a:r>
            <a:r>
              <a:rPr lang="en-IN" sz="4900" dirty="0" smtClean="0"/>
              <a:t> </a:t>
            </a:r>
            <a:r>
              <a:rPr lang="en-IN" dirty="0" smtClean="0"/>
              <a:t/>
            </a:r>
            <a:br>
              <a:rPr lang="en-IN" dirty="0" smtClean="0"/>
            </a:br>
            <a:r>
              <a:rPr lang="en-IN" sz="4000" dirty="0" smtClean="0"/>
              <a:t>1</a:t>
            </a:r>
            <a:r>
              <a:rPr lang="en-IN" sz="4000" dirty="0" smtClean="0"/>
              <a:t>. The Core Purpose</a:t>
            </a:r>
            <a:endParaRPr lang="en-IN" sz="4000" dirty="0"/>
          </a:p>
        </p:txBody>
      </p:sp>
      <p:sp>
        <p:nvSpPr>
          <p:cNvPr id="3" name="Content Placeholder 2"/>
          <p:cNvSpPr>
            <a:spLocks noGrp="1"/>
          </p:cNvSpPr>
          <p:nvPr>
            <p:ph idx="1"/>
          </p:nvPr>
        </p:nvSpPr>
        <p:spPr/>
        <p:txBody>
          <a:bodyPr>
            <a:normAutofit lnSpcReduction="10000"/>
          </a:bodyPr>
          <a:lstStyle/>
          <a:p>
            <a:pPr algn="just"/>
            <a:r>
              <a:rPr lang="en-IN" dirty="0" smtClean="0"/>
              <a:t>Plants that require </a:t>
            </a:r>
            <a:r>
              <a:rPr lang="en-IN" dirty="0" err="1" smtClean="0"/>
              <a:t>vernalization</a:t>
            </a:r>
            <a:r>
              <a:rPr lang="en-IN" dirty="0" smtClean="0"/>
              <a:t> (such as winter wheat, sugar beets, and many biennials) must experience several weeks of temperatures between </a:t>
            </a:r>
            <a:r>
              <a:rPr lang="en-IN" b="1" dirty="0" smtClean="0"/>
              <a:t>1°C and 7°C</a:t>
            </a:r>
            <a:r>
              <a:rPr lang="en-IN" dirty="0" smtClean="0"/>
              <a:t>.</a:t>
            </a:r>
          </a:p>
          <a:p>
            <a:pPr algn="just"/>
            <a:r>
              <a:rPr lang="en-IN" b="1" dirty="0" smtClean="0"/>
              <a:t>The Goal:</a:t>
            </a:r>
            <a:r>
              <a:rPr lang="en-IN" dirty="0" smtClean="0"/>
              <a:t> To synchronize flowering with the arrival of spring, maximizing the chances of pollination and seed survival.</a:t>
            </a:r>
          </a:p>
          <a:p>
            <a:pPr algn="just"/>
            <a:r>
              <a:rPr lang="en-IN" b="1" dirty="0" smtClean="0"/>
              <a:t>Location of Perception:</a:t>
            </a:r>
            <a:r>
              <a:rPr lang="en-IN" dirty="0" smtClean="0"/>
              <a:t> Unlike </a:t>
            </a:r>
            <a:r>
              <a:rPr lang="en-IN" dirty="0" err="1" smtClean="0"/>
              <a:t>photoperiodism</a:t>
            </a:r>
            <a:r>
              <a:rPr lang="en-IN" dirty="0" smtClean="0"/>
              <a:t> (sensed in the leaves), </a:t>
            </a:r>
            <a:r>
              <a:rPr lang="en-IN" dirty="0" err="1" smtClean="0"/>
              <a:t>vernalization</a:t>
            </a:r>
            <a:r>
              <a:rPr lang="en-IN" dirty="0" smtClean="0"/>
              <a:t> is primarily perceived in the </a:t>
            </a:r>
            <a:r>
              <a:rPr lang="en-IN" b="1" dirty="0" smtClean="0"/>
              <a:t>Shoot Apical </a:t>
            </a:r>
            <a:r>
              <a:rPr lang="en-IN" b="1" dirty="0" err="1" smtClean="0"/>
              <a:t>Meristem</a:t>
            </a:r>
            <a:r>
              <a:rPr lang="en-IN" b="1" dirty="0" smtClean="0"/>
              <a:t> (SAM)</a:t>
            </a:r>
            <a:r>
              <a:rPr lang="en-IN" dirty="0" smtClean="0"/>
              <a:t> or in dividing cells.</a:t>
            </a:r>
          </a:p>
          <a:p>
            <a:pPr algn="just"/>
            <a:endParaRPr lang="en-IN"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err="1" smtClean="0"/>
              <a:t>Vernalization</a:t>
            </a:r>
            <a:r>
              <a:rPr lang="en-IN" dirty="0" smtClean="0"/>
              <a:t> </a:t>
            </a:r>
            <a:r>
              <a:rPr lang="en-IN" dirty="0" smtClean="0"/>
              <a:t/>
            </a:r>
            <a:br>
              <a:rPr lang="en-IN" dirty="0" smtClean="0"/>
            </a:br>
            <a:r>
              <a:rPr lang="en-IN" sz="3100" dirty="0" smtClean="0"/>
              <a:t>2</a:t>
            </a:r>
            <a:r>
              <a:rPr lang="en-IN" sz="3100" dirty="0" smtClean="0"/>
              <a:t>. The Molecular Mechanism (The "Genetic Brake")</a:t>
            </a:r>
            <a:endParaRPr lang="en-IN" sz="3100" dirty="0"/>
          </a:p>
        </p:txBody>
      </p:sp>
      <p:sp>
        <p:nvSpPr>
          <p:cNvPr id="3" name="Content Placeholder 2"/>
          <p:cNvSpPr>
            <a:spLocks noGrp="1"/>
          </p:cNvSpPr>
          <p:nvPr>
            <p:ph idx="1"/>
          </p:nvPr>
        </p:nvSpPr>
        <p:spPr/>
        <p:txBody>
          <a:bodyPr>
            <a:normAutofit/>
          </a:bodyPr>
          <a:lstStyle/>
          <a:p>
            <a:r>
              <a:rPr lang="en-IN" b="1" dirty="0" smtClean="0"/>
              <a:t>The Role of </a:t>
            </a:r>
            <a:r>
              <a:rPr lang="en-IN" b="1" dirty="0" smtClean="0"/>
              <a:t>FLC </a:t>
            </a:r>
            <a:r>
              <a:rPr lang="en-IN" b="1" dirty="0" smtClean="0"/>
              <a:t>(FLOWERING LOCUS C)</a:t>
            </a:r>
          </a:p>
          <a:p>
            <a:pPr lvl="1"/>
            <a:r>
              <a:rPr lang="en-IN" b="1" dirty="0" smtClean="0"/>
              <a:t>The Brake:</a:t>
            </a:r>
            <a:r>
              <a:rPr lang="en-IN" dirty="0" smtClean="0"/>
              <a:t> In the fall, a gene called </a:t>
            </a:r>
            <a:r>
              <a:rPr lang="en-IN" b="1" dirty="0" smtClean="0"/>
              <a:t>FLC</a:t>
            </a:r>
            <a:r>
              <a:rPr lang="en-IN" dirty="0" smtClean="0"/>
              <a:t> </a:t>
            </a:r>
            <a:r>
              <a:rPr lang="en-IN" dirty="0" smtClean="0"/>
              <a:t>is highly active. The </a:t>
            </a:r>
            <a:r>
              <a:rPr lang="en-IN" dirty="0" smtClean="0"/>
              <a:t>FLC </a:t>
            </a:r>
            <a:r>
              <a:rPr lang="en-IN" dirty="0" smtClean="0"/>
              <a:t>protein acts as a powerful repressor that blocks the expression of flowering genes </a:t>
            </a:r>
            <a:r>
              <a:rPr lang="en-IN" dirty="0" smtClean="0"/>
              <a:t>(FT </a:t>
            </a:r>
            <a:r>
              <a:rPr lang="en-IN" dirty="0" smtClean="0"/>
              <a:t>and </a:t>
            </a:r>
            <a:r>
              <a:rPr lang="en-IN" dirty="0" smtClean="0">
                <a:latin typeface="+mj-lt"/>
              </a:rPr>
              <a:t>SOC1</a:t>
            </a:r>
            <a:r>
              <a:rPr lang="en-IN" dirty="0" smtClean="0"/>
              <a:t>). </a:t>
            </a:r>
            <a:r>
              <a:rPr lang="en-IN" dirty="0" smtClean="0"/>
              <a:t>As long as </a:t>
            </a:r>
            <a:r>
              <a:rPr lang="en-IN" dirty="0" smtClean="0"/>
              <a:t>FLC </a:t>
            </a:r>
            <a:r>
              <a:rPr lang="en-IN" dirty="0" smtClean="0"/>
              <a:t>is "on," the plant remains vegetative (only making leaves).</a:t>
            </a:r>
          </a:p>
          <a:p>
            <a:pPr lvl="1"/>
            <a:r>
              <a:rPr lang="en-IN" b="1" dirty="0" smtClean="0"/>
              <a:t>The Cold Effect:</a:t>
            </a:r>
            <a:r>
              <a:rPr lang="en-IN" dirty="0" smtClean="0"/>
              <a:t> When the plant experiences a long period of cold, it triggers the production of specialized proteins (like </a:t>
            </a:r>
            <a:r>
              <a:rPr lang="en-IN" b="1" dirty="0" smtClean="0"/>
              <a:t>VRN1</a:t>
            </a:r>
            <a:r>
              <a:rPr lang="en-IN" dirty="0" smtClean="0"/>
              <a:t> and </a:t>
            </a:r>
            <a:r>
              <a:rPr lang="en-IN" b="1" dirty="0" smtClean="0"/>
              <a:t>VRN2</a:t>
            </a:r>
            <a:r>
              <a:rPr lang="en-IN" dirty="0" smtClean="0"/>
              <a:t>).</a:t>
            </a:r>
          </a:p>
          <a:p>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3200" dirty="0" err="1" smtClean="0"/>
              <a:t>Vernalization</a:t>
            </a:r>
            <a:r>
              <a:rPr lang="en-IN" sz="3200" dirty="0" smtClean="0"/>
              <a:t> </a:t>
            </a:r>
            <a:br>
              <a:rPr lang="en-IN" sz="3200" dirty="0" smtClean="0"/>
            </a:br>
            <a:r>
              <a:rPr lang="en-IN" sz="3600" dirty="0" smtClean="0"/>
              <a:t>2</a:t>
            </a:r>
            <a:r>
              <a:rPr lang="en-IN" sz="2800" dirty="0" smtClean="0"/>
              <a:t>. The Molecular Mechanism (The "Genetic Brake")</a:t>
            </a:r>
            <a:endParaRPr lang="en-IN" sz="3200" dirty="0"/>
          </a:p>
        </p:txBody>
      </p:sp>
      <p:sp>
        <p:nvSpPr>
          <p:cNvPr id="3" name="Content Placeholder 2"/>
          <p:cNvSpPr>
            <a:spLocks noGrp="1"/>
          </p:cNvSpPr>
          <p:nvPr>
            <p:ph idx="1"/>
          </p:nvPr>
        </p:nvSpPr>
        <p:spPr/>
        <p:txBody>
          <a:bodyPr>
            <a:normAutofit fontScale="92500"/>
          </a:bodyPr>
          <a:lstStyle/>
          <a:p>
            <a:pPr algn="just"/>
            <a:r>
              <a:rPr lang="en-IN" b="1" dirty="0" smtClean="0"/>
              <a:t>Epigenetic Silencing</a:t>
            </a:r>
          </a:p>
          <a:p>
            <a:pPr algn="just"/>
            <a:r>
              <a:rPr lang="en-IN" dirty="0" err="1" smtClean="0"/>
              <a:t>Vernalization</a:t>
            </a:r>
            <a:r>
              <a:rPr lang="en-IN" dirty="0" smtClean="0"/>
              <a:t> is an </a:t>
            </a:r>
            <a:r>
              <a:rPr lang="en-IN" b="1" dirty="0" smtClean="0"/>
              <a:t>epigenetic</a:t>
            </a:r>
            <a:r>
              <a:rPr lang="en-IN" dirty="0" smtClean="0"/>
              <a:t> process, meaning it changes how genes are expressed without changing the DNA sequence.</a:t>
            </a:r>
          </a:p>
          <a:p>
            <a:pPr marL="850392" lvl="1" indent="-457200" algn="just">
              <a:buFont typeface="+mj-lt"/>
              <a:buAutoNum type="arabicPeriod"/>
            </a:pPr>
            <a:r>
              <a:rPr lang="en-IN" b="1" dirty="0" err="1" smtClean="0"/>
              <a:t>Histone</a:t>
            </a:r>
            <a:r>
              <a:rPr lang="en-IN" b="1" dirty="0" smtClean="0"/>
              <a:t> Modification:</a:t>
            </a:r>
            <a:r>
              <a:rPr lang="en-IN" dirty="0" smtClean="0"/>
              <a:t> The "cold" proteins physically wrap the </a:t>
            </a:r>
            <a:r>
              <a:rPr lang="en-IN" dirty="0" smtClean="0"/>
              <a:t>FLC </a:t>
            </a:r>
            <a:r>
              <a:rPr lang="en-IN" dirty="0" smtClean="0"/>
              <a:t>gene more tightly around </a:t>
            </a:r>
            <a:r>
              <a:rPr lang="en-IN" dirty="0" err="1" smtClean="0"/>
              <a:t>histones</a:t>
            </a:r>
            <a:r>
              <a:rPr lang="en-IN" dirty="0" smtClean="0"/>
              <a:t> or add "silencing" chemical tags (</a:t>
            </a:r>
            <a:r>
              <a:rPr lang="en-IN" dirty="0" err="1" smtClean="0"/>
              <a:t>methylation</a:t>
            </a:r>
            <a:r>
              <a:rPr lang="en-IN" dirty="0" smtClean="0"/>
              <a:t>) to the DNA.</a:t>
            </a:r>
          </a:p>
          <a:p>
            <a:pPr marL="850392" lvl="1" indent="-457200" algn="just">
              <a:buFont typeface="+mj-lt"/>
              <a:buAutoNum type="arabicPeriod"/>
            </a:pPr>
            <a:r>
              <a:rPr lang="en-IN" b="1" dirty="0" smtClean="0"/>
              <a:t>The Result:</a:t>
            </a:r>
            <a:r>
              <a:rPr lang="en-IN" dirty="0" smtClean="0"/>
              <a:t> The </a:t>
            </a:r>
            <a:r>
              <a:rPr lang="en-IN" dirty="0" smtClean="0"/>
              <a:t>FLC </a:t>
            </a:r>
            <a:r>
              <a:rPr lang="en-IN" dirty="0" smtClean="0"/>
              <a:t>gene is turned off (silenced).</a:t>
            </a:r>
          </a:p>
          <a:p>
            <a:pPr marL="850392" lvl="1" indent="-457200" algn="just">
              <a:buFont typeface="+mj-lt"/>
              <a:buAutoNum type="arabicPeriod"/>
            </a:pPr>
            <a:r>
              <a:rPr lang="en-IN" b="1" dirty="0" smtClean="0"/>
              <a:t>The Memory:</a:t>
            </a:r>
            <a:r>
              <a:rPr lang="en-IN" dirty="0" smtClean="0"/>
              <a:t> Even after the weather warms up, the </a:t>
            </a:r>
            <a:r>
              <a:rPr lang="en-IN" dirty="0" smtClean="0"/>
              <a:t>FLC </a:t>
            </a:r>
            <a:r>
              <a:rPr lang="en-IN" dirty="0" smtClean="0"/>
              <a:t>gene stays silenced. This "cellular memory" allows the plant to flower once the days get longer in spring.</a:t>
            </a:r>
          </a:p>
          <a:p>
            <a:pPr algn="just"/>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692696"/>
            <a:ext cx="8229600" cy="1143000"/>
          </a:xfrm>
        </p:spPr>
        <p:txBody>
          <a:bodyPr>
            <a:noAutofit/>
          </a:bodyPr>
          <a:lstStyle/>
          <a:p>
            <a:pPr algn="ctr"/>
            <a:r>
              <a:rPr lang="en-IN" sz="4400" b="1" dirty="0" smtClean="0"/>
              <a:t/>
            </a:r>
            <a:br>
              <a:rPr lang="en-IN" sz="4400" b="1" dirty="0" smtClean="0"/>
            </a:br>
            <a:r>
              <a:rPr lang="en-IN" sz="4400" b="1" dirty="0" smtClean="0"/>
              <a:t/>
            </a:r>
            <a:br>
              <a:rPr lang="en-IN" sz="4400" b="1" dirty="0" smtClean="0"/>
            </a:br>
            <a:r>
              <a:rPr lang="en-IN" sz="4400" b="1" dirty="0" smtClean="0"/>
              <a:t/>
            </a:r>
            <a:br>
              <a:rPr lang="en-IN" sz="4400" b="1" dirty="0" smtClean="0"/>
            </a:br>
            <a:r>
              <a:rPr lang="en-IN" sz="3600" dirty="0" smtClean="0"/>
              <a:t> </a:t>
            </a:r>
            <a:br>
              <a:rPr lang="en-IN" sz="3600" dirty="0" smtClean="0"/>
            </a:br>
            <a:r>
              <a:rPr lang="en-IN" sz="3600" dirty="0" err="1" smtClean="0"/>
              <a:t>Vernalization</a:t>
            </a:r>
            <a:r>
              <a:rPr lang="en-IN" sz="3600" dirty="0" smtClean="0"/>
              <a:t> </a:t>
            </a:r>
            <a:br>
              <a:rPr lang="en-IN" sz="3600" dirty="0" smtClean="0"/>
            </a:br>
            <a:r>
              <a:rPr lang="en-IN" sz="3600" b="1" dirty="0" smtClean="0"/>
              <a:t>3</a:t>
            </a:r>
            <a:r>
              <a:rPr lang="en-IN" sz="3600" b="1" dirty="0" smtClean="0"/>
              <a:t>. Interaction with </a:t>
            </a:r>
            <a:r>
              <a:rPr lang="en-IN" sz="3600" b="1" dirty="0" err="1" smtClean="0"/>
              <a:t>Photoperiodism</a:t>
            </a:r>
            <a:r>
              <a:rPr lang="en-IN" sz="3600" b="1" dirty="0" smtClean="0"/>
              <a:t/>
            </a:r>
            <a:br>
              <a:rPr lang="en-IN" sz="3600" b="1" dirty="0" smtClean="0"/>
            </a:br>
            <a:endParaRPr lang="en-IN" sz="4400" dirty="0"/>
          </a:p>
        </p:txBody>
      </p:sp>
      <p:sp>
        <p:nvSpPr>
          <p:cNvPr id="3" name="Content Placeholder 2"/>
          <p:cNvSpPr>
            <a:spLocks noGrp="1"/>
          </p:cNvSpPr>
          <p:nvPr>
            <p:ph idx="1"/>
          </p:nvPr>
        </p:nvSpPr>
        <p:spPr/>
        <p:txBody>
          <a:bodyPr/>
          <a:lstStyle/>
          <a:p>
            <a:r>
              <a:rPr lang="en-IN" dirty="0" err="1" smtClean="0"/>
              <a:t>Vernalization</a:t>
            </a:r>
            <a:r>
              <a:rPr lang="en-IN" dirty="0" smtClean="0"/>
              <a:t> </a:t>
            </a:r>
            <a:r>
              <a:rPr lang="en-IN" dirty="0" smtClean="0"/>
              <a:t>does not usually cause flowering by itself; it </a:t>
            </a:r>
            <a:r>
              <a:rPr lang="en-IN" b="1" dirty="0" smtClean="0"/>
              <a:t>removes the barrier</a:t>
            </a:r>
            <a:r>
              <a:rPr lang="en-IN" dirty="0" smtClean="0"/>
              <a:t> to flowering.</a:t>
            </a:r>
          </a:p>
          <a:p>
            <a:pPr lvl="1"/>
            <a:r>
              <a:rPr lang="en-IN" dirty="0" smtClean="0"/>
              <a:t>Once </a:t>
            </a:r>
            <a:r>
              <a:rPr lang="en-IN" dirty="0" smtClean="0"/>
              <a:t>FLC </a:t>
            </a:r>
            <a:r>
              <a:rPr lang="en-IN" dirty="0" smtClean="0"/>
              <a:t>is silenced by the cold, the plant becomes "competent" to flower.</a:t>
            </a:r>
          </a:p>
          <a:p>
            <a:pPr lvl="1"/>
            <a:r>
              <a:rPr lang="en-IN" dirty="0" smtClean="0"/>
              <a:t>It then waits for the </a:t>
            </a:r>
            <a:r>
              <a:rPr lang="en-IN" b="1" dirty="0" smtClean="0"/>
              <a:t>photoperiodic signal</a:t>
            </a:r>
            <a:r>
              <a:rPr lang="en-IN" dirty="0" smtClean="0"/>
              <a:t> (long days) to produce the </a:t>
            </a:r>
            <a:r>
              <a:rPr lang="en-IN" b="1" dirty="0" smtClean="0"/>
              <a:t>FT protein (</a:t>
            </a:r>
            <a:r>
              <a:rPr lang="en-IN" b="1" dirty="0" err="1" smtClean="0"/>
              <a:t>Florigen</a:t>
            </a:r>
            <a:r>
              <a:rPr lang="en-IN" b="1" dirty="0" smtClean="0"/>
              <a:t>)</a:t>
            </a:r>
            <a:r>
              <a:rPr lang="en-IN" dirty="0" smtClean="0"/>
              <a:t> and finally bloom.</a:t>
            </a:r>
          </a:p>
          <a:p>
            <a:endParaRPr lang="en-IN"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smtClean="0"/>
              <a:t/>
            </a:r>
            <a:br>
              <a:rPr lang="en-IN" b="1" dirty="0" smtClean="0"/>
            </a:br>
            <a:r>
              <a:rPr lang="en-IN" sz="4000" dirty="0" smtClean="0"/>
              <a:t> </a:t>
            </a:r>
            <a:r>
              <a:rPr lang="en-IN" sz="4000" dirty="0" err="1" smtClean="0"/>
              <a:t>Vernalization</a:t>
            </a:r>
            <a:r>
              <a:rPr lang="en-IN" sz="4000" dirty="0" smtClean="0"/>
              <a:t> </a:t>
            </a:r>
            <a:r>
              <a:rPr lang="en-IN" sz="4000" dirty="0" smtClean="0"/>
              <a:t/>
            </a:r>
            <a:br>
              <a:rPr lang="en-IN" sz="4000" dirty="0" smtClean="0"/>
            </a:br>
            <a:r>
              <a:rPr lang="en-IN" sz="4000" b="1" dirty="0" smtClean="0"/>
              <a:t>4</a:t>
            </a:r>
            <a:r>
              <a:rPr lang="en-IN" sz="4000" b="1" dirty="0" smtClean="0"/>
              <a:t>. </a:t>
            </a:r>
            <a:r>
              <a:rPr lang="en-IN" sz="4000" b="1" dirty="0" err="1" smtClean="0"/>
              <a:t>Devernalization</a:t>
            </a:r>
            <a:r>
              <a:rPr lang="en-IN" sz="4000" b="1" dirty="0" smtClean="0"/>
              <a:t/>
            </a:r>
            <a:br>
              <a:rPr lang="en-IN" sz="4000" b="1" dirty="0" smtClean="0"/>
            </a:br>
            <a:endParaRPr lang="en-IN" sz="4000" dirty="0"/>
          </a:p>
        </p:txBody>
      </p:sp>
      <p:sp>
        <p:nvSpPr>
          <p:cNvPr id="3" name="Content Placeholder 2"/>
          <p:cNvSpPr>
            <a:spLocks noGrp="1"/>
          </p:cNvSpPr>
          <p:nvPr>
            <p:ph idx="1"/>
          </p:nvPr>
        </p:nvSpPr>
        <p:spPr/>
        <p:txBody>
          <a:bodyPr/>
          <a:lstStyle/>
          <a:p>
            <a:r>
              <a:rPr lang="en-IN" dirty="0" smtClean="0"/>
              <a:t>If </a:t>
            </a:r>
            <a:r>
              <a:rPr lang="en-IN" dirty="0" smtClean="0"/>
              <a:t>a plant has been exposed to cold but is immediately subjected to high temperatures (heat stress) before the "cold memory" is fully "locked in," the </a:t>
            </a:r>
            <a:r>
              <a:rPr lang="en-IN" dirty="0" err="1" smtClean="0"/>
              <a:t>vernalization</a:t>
            </a:r>
            <a:r>
              <a:rPr lang="en-IN" dirty="0" smtClean="0"/>
              <a:t> effect can be cancelled. This is known as </a:t>
            </a:r>
            <a:r>
              <a:rPr lang="en-IN" b="1" dirty="0" err="1" smtClean="0"/>
              <a:t>devernalization</a:t>
            </a:r>
            <a:r>
              <a:rPr lang="en-IN" dirty="0" smtClean="0"/>
              <a:t>.</a:t>
            </a:r>
          </a:p>
          <a:p>
            <a:endParaRPr lang="en-IN"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3600" dirty="0" err="1" smtClean="0"/>
              <a:t>Vernalization</a:t>
            </a:r>
            <a:r>
              <a:rPr lang="en-IN" sz="3600" dirty="0" smtClean="0"/>
              <a:t> </a:t>
            </a:r>
            <a:r>
              <a:rPr lang="en-IN" sz="3600" dirty="0" smtClean="0"/>
              <a:t/>
            </a:r>
            <a:br>
              <a:rPr lang="en-IN" sz="3600" dirty="0" smtClean="0"/>
            </a:br>
            <a:r>
              <a:rPr lang="en-IN" sz="3600" b="1" dirty="0" smtClean="0"/>
              <a:t>5</a:t>
            </a:r>
            <a:r>
              <a:rPr lang="en-IN" sz="3600" b="1" dirty="0" smtClean="0"/>
              <a:t>. Agricultural Importance</a:t>
            </a:r>
            <a:br>
              <a:rPr lang="en-IN" sz="3600" b="1" dirty="0" smtClean="0"/>
            </a:br>
            <a:endParaRPr lang="en-IN" sz="3600" dirty="0"/>
          </a:p>
        </p:txBody>
      </p:sp>
      <p:sp>
        <p:nvSpPr>
          <p:cNvPr id="3" name="Content Placeholder 2"/>
          <p:cNvSpPr>
            <a:spLocks noGrp="1"/>
          </p:cNvSpPr>
          <p:nvPr>
            <p:ph idx="1"/>
          </p:nvPr>
        </p:nvSpPr>
        <p:spPr/>
        <p:txBody>
          <a:bodyPr>
            <a:normAutofit/>
          </a:bodyPr>
          <a:lstStyle/>
          <a:p>
            <a:r>
              <a:rPr lang="en-IN" dirty="0" smtClean="0"/>
              <a:t>Understanding </a:t>
            </a:r>
            <a:r>
              <a:rPr lang="en-IN" dirty="0" err="1" smtClean="0"/>
              <a:t>vernalization</a:t>
            </a:r>
            <a:r>
              <a:rPr lang="en-IN" dirty="0" smtClean="0"/>
              <a:t> is critical for global food security:</a:t>
            </a:r>
          </a:p>
          <a:p>
            <a:pPr lvl="1"/>
            <a:r>
              <a:rPr lang="en-IN" b="1" dirty="0" smtClean="0"/>
              <a:t>Winter vs. Spring Varieties:</a:t>
            </a:r>
            <a:r>
              <a:rPr lang="en-IN" dirty="0" smtClean="0"/>
              <a:t> Winter wheat requires </a:t>
            </a:r>
            <a:r>
              <a:rPr lang="en-IN" dirty="0" err="1" smtClean="0"/>
              <a:t>vernalization</a:t>
            </a:r>
            <a:r>
              <a:rPr lang="en-IN" dirty="0" smtClean="0"/>
              <a:t> to flower; it is planted in autumn, survives the winter as a seedling, and harvests in early summer. Spring wheat has no </a:t>
            </a:r>
            <a:r>
              <a:rPr lang="en-IN" dirty="0" err="1" smtClean="0"/>
              <a:t>vernalization</a:t>
            </a:r>
            <a:r>
              <a:rPr lang="en-IN" dirty="0" smtClean="0"/>
              <a:t> requirement and is planted in the spring.</a:t>
            </a:r>
          </a:p>
          <a:p>
            <a:pPr lvl="1"/>
            <a:r>
              <a:rPr lang="en-IN" b="1" dirty="0" smtClean="0"/>
              <a:t>Crop Timing:</a:t>
            </a:r>
            <a:r>
              <a:rPr lang="en-IN" dirty="0" smtClean="0"/>
              <a:t> Farmers can use "artificial </a:t>
            </a:r>
            <a:r>
              <a:rPr lang="en-IN" dirty="0" err="1" smtClean="0"/>
              <a:t>vernalization</a:t>
            </a:r>
            <a:r>
              <a:rPr lang="en-IN" dirty="0" smtClean="0"/>
              <a:t>" (chilling seeds in a refrigerator) to force crops to flower earlier than they naturally would.</a:t>
            </a:r>
          </a:p>
          <a:p>
            <a:pPr lvl="1"/>
            <a:endParaRPr lang="en-IN"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C. Autonomous Pathway</a:t>
            </a:r>
            <a:endParaRPr lang="en-IN" dirty="0"/>
          </a:p>
        </p:txBody>
      </p:sp>
      <p:sp>
        <p:nvSpPr>
          <p:cNvPr id="3" name="Content Placeholder 2"/>
          <p:cNvSpPr>
            <a:spLocks noGrp="1"/>
          </p:cNvSpPr>
          <p:nvPr>
            <p:ph idx="1"/>
          </p:nvPr>
        </p:nvSpPr>
        <p:spPr/>
        <p:txBody>
          <a:bodyPr>
            <a:normAutofit lnSpcReduction="10000"/>
          </a:bodyPr>
          <a:lstStyle/>
          <a:p>
            <a:r>
              <a:rPr lang="en-IN" dirty="0" smtClean="0"/>
              <a:t>The </a:t>
            </a:r>
            <a:r>
              <a:rPr lang="en-IN" b="1" dirty="0" smtClean="0"/>
              <a:t>Autonomous Pathway</a:t>
            </a:r>
            <a:r>
              <a:rPr lang="en-IN" dirty="0" smtClean="0"/>
              <a:t> is an internal genetic mechanism that enables a plant to flower based on its own developmental age and physiological state, independent of external environmental cues like day length (photoperiod) or temperature (</a:t>
            </a:r>
            <a:r>
              <a:rPr lang="en-IN" dirty="0" err="1" smtClean="0"/>
              <a:t>vernalization</a:t>
            </a:r>
            <a:r>
              <a:rPr lang="en-IN" dirty="0" smtClean="0"/>
              <a:t>).</a:t>
            </a:r>
          </a:p>
          <a:p>
            <a:r>
              <a:rPr lang="en-IN" dirty="0" smtClean="0"/>
              <a:t>If </a:t>
            </a:r>
            <a:r>
              <a:rPr lang="en-IN" dirty="0" err="1" smtClean="0"/>
              <a:t>photoperiodism</a:t>
            </a:r>
            <a:r>
              <a:rPr lang="en-IN" dirty="0" smtClean="0"/>
              <a:t> is the plant’s "solar clock," the autonomous pathway is its "internal odometer." It ensures that even if environmental conditions are never ideal, the plant will eventually flower once it reaches a certain size or maturity to ensure reproduction before the end of its life cycle.</a:t>
            </a:r>
          </a:p>
          <a:p>
            <a:endParaRPr lang="en-IN"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sz="3600" dirty="0" smtClean="0"/>
              <a:t>C. Autonomous Pathway</a:t>
            </a:r>
            <a:r>
              <a:rPr lang="en-IN" sz="4000" dirty="0" smtClean="0"/>
              <a:t/>
            </a:r>
            <a:br>
              <a:rPr lang="en-IN" sz="4000" dirty="0" smtClean="0"/>
            </a:br>
            <a:r>
              <a:rPr lang="en-IN" sz="4000" dirty="0" smtClean="0"/>
              <a:t>1</a:t>
            </a:r>
            <a:r>
              <a:rPr lang="en-IN" sz="3100" dirty="0" smtClean="0"/>
              <a:t>. </a:t>
            </a:r>
            <a:r>
              <a:rPr lang="en-IN" sz="4400" dirty="0" smtClean="0"/>
              <a:t>Core Function: Removing the "Brake</a:t>
            </a:r>
            <a:r>
              <a:rPr lang="en-IN" dirty="0" smtClean="0"/>
              <a:t>"</a:t>
            </a:r>
            <a:endParaRPr lang="en-IN" dirty="0"/>
          </a:p>
        </p:txBody>
      </p:sp>
      <p:sp>
        <p:nvSpPr>
          <p:cNvPr id="3" name="Content Placeholder 2"/>
          <p:cNvSpPr>
            <a:spLocks noGrp="1"/>
          </p:cNvSpPr>
          <p:nvPr>
            <p:ph idx="1"/>
          </p:nvPr>
        </p:nvSpPr>
        <p:spPr/>
        <p:txBody>
          <a:bodyPr>
            <a:normAutofit/>
          </a:bodyPr>
          <a:lstStyle/>
          <a:p>
            <a:r>
              <a:rPr lang="en-IN" dirty="0" smtClean="0"/>
              <a:t>The primary mission of the autonomous pathway is to </a:t>
            </a:r>
            <a:r>
              <a:rPr lang="en-IN" dirty="0" err="1" smtClean="0"/>
              <a:t>downregulate</a:t>
            </a:r>
            <a:r>
              <a:rPr lang="en-IN" dirty="0" smtClean="0"/>
              <a:t> (turn off) </a:t>
            </a:r>
            <a:r>
              <a:rPr lang="en-IN" b="1" dirty="0" smtClean="0"/>
              <a:t>FLC </a:t>
            </a:r>
            <a:r>
              <a:rPr lang="en-IN" b="1" dirty="0" smtClean="0"/>
              <a:t>(FLOWERING LOCUS C)</a:t>
            </a:r>
            <a:r>
              <a:rPr lang="en-IN" dirty="0" smtClean="0"/>
              <a:t>.</a:t>
            </a:r>
          </a:p>
          <a:p>
            <a:r>
              <a:rPr lang="en-IN" dirty="0" smtClean="0"/>
              <a:t>In many plants, </a:t>
            </a:r>
            <a:r>
              <a:rPr lang="en-IN" dirty="0" smtClean="0"/>
              <a:t>FLC </a:t>
            </a:r>
            <a:r>
              <a:rPr lang="en-IN" dirty="0" smtClean="0"/>
              <a:t>acts as a powerful </a:t>
            </a:r>
            <a:r>
              <a:rPr lang="en-IN" b="1" dirty="0" smtClean="0"/>
              <a:t>floral repressor</a:t>
            </a:r>
            <a:r>
              <a:rPr lang="en-IN" dirty="0" smtClean="0"/>
              <a:t>—a molecular "brake" that prevents the plant from flowering.</a:t>
            </a:r>
          </a:p>
          <a:p>
            <a:pPr lvl="1"/>
            <a:r>
              <a:rPr lang="en-IN" b="1" dirty="0" smtClean="0"/>
              <a:t>In </a:t>
            </a:r>
            <a:r>
              <a:rPr lang="en-IN" b="1" dirty="0" err="1" smtClean="0"/>
              <a:t>Vernalization</a:t>
            </a:r>
            <a:r>
              <a:rPr lang="en-IN" b="1" dirty="0" smtClean="0"/>
              <a:t>:</a:t>
            </a:r>
            <a:r>
              <a:rPr lang="en-IN" dirty="0" smtClean="0"/>
              <a:t> </a:t>
            </a:r>
            <a:r>
              <a:rPr lang="en-IN" dirty="0" smtClean="0"/>
              <a:t>FLC </a:t>
            </a:r>
            <a:r>
              <a:rPr lang="en-IN" dirty="0" smtClean="0"/>
              <a:t>is turned off by a long period of </a:t>
            </a:r>
            <a:r>
              <a:rPr lang="en-IN" b="1" dirty="0" smtClean="0"/>
              <a:t>cold</a:t>
            </a:r>
            <a:r>
              <a:rPr lang="en-IN" dirty="0" smtClean="0"/>
              <a:t>.</a:t>
            </a:r>
          </a:p>
          <a:p>
            <a:pPr lvl="1"/>
            <a:r>
              <a:rPr lang="en-IN" b="1" dirty="0" smtClean="0"/>
              <a:t>In the Autonomous Pathway:</a:t>
            </a:r>
            <a:r>
              <a:rPr lang="en-IN" dirty="0" smtClean="0"/>
              <a:t> </a:t>
            </a:r>
            <a:r>
              <a:rPr lang="en-IN" dirty="0" smtClean="0"/>
              <a:t>FLC </a:t>
            </a:r>
            <a:r>
              <a:rPr lang="en-IN" dirty="0" smtClean="0"/>
              <a:t>is turned off by </a:t>
            </a:r>
            <a:r>
              <a:rPr lang="en-IN" b="1" dirty="0" smtClean="0"/>
              <a:t>internal developmental signals</a:t>
            </a:r>
            <a:r>
              <a:rPr lang="en-IN" dirty="0" smtClean="0"/>
              <a:t> and RNA processing.</a:t>
            </a:r>
          </a:p>
          <a:p>
            <a:endParaRPr lang="en-IN"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229600" cy="1143000"/>
          </a:xfrm>
        </p:spPr>
        <p:txBody>
          <a:bodyPr>
            <a:noAutofit/>
          </a:bodyPr>
          <a:lstStyle/>
          <a:p>
            <a:pPr algn="ctr"/>
            <a:r>
              <a:rPr lang="en-IN" sz="2800" dirty="0" smtClean="0"/>
              <a:t>Autonomous Pathway</a:t>
            </a:r>
            <a:br>
              <a:rPr lang="en-IN" sz="2800" dirty="0" smtClean="0"/>
            </a:br>
            <a:r>
              <a:rPr lang="en-IN" sz="2800" b="1" dirty="0" smtClean="0"/>
              <a:t>2</a:t>
            </a:r>
            <a:r>
              <a:rPr lang="en-IN" sz="2800" b="1" dirty="0" smtClean="0"/>
              <a:t>. Molecular Mechanism: RNA Processing and Chromatin Change</a:t>
            </a:r>
            <a:endParaRPr lang="en-IN" sz="2800" dirty="0"/>
          </a:p>
        </p:txBody>
      </p:sp>
      <p:sp>
        <p:nvSpPr>
          <p:cNvPr id="3" name="Content Placeholder 2"/>
          <p:cNvSpPr>
            <a:spLocks noGrp="1"/>
          </p:cNvSpPr>
          <p:nvPr>
            <p:ph idx="1"/>
          </p:nvPr>
        </p:nvSpPr>
        <p:spPr>
          <a:xfrm>
            <a:off x="323528" y="1484784"/>
            <a:ext cx="8363272" cy="4839816"/>
          </a:xfrm>
        </p:spPr>
        <p:txBody>
          <a:bodyPr>
            <a:normAutofit/>
          </a:bodyPr>
          <a:lstStyle/>
          <a:p>
            <a:pPr algn="just">
              <a:buNone/>
            </a:pPr>
            <a:r>
              <a:rPr lang="en-IN" dirty="0" smtClean="0"/>
              <a:t>	The </a:t>
            </a:r>
            <a:r>
              <a:rPr lang="en-IN" dirty="0" smtClean="0"/>
              <a:t>genes in the autonomous pathway (such as </a:t>
            </a:r>
            <a:r>
              <a:rPr lang="en-IN" i="1" dirty="0" smtClean="0"/>
              <a:t>FCA, FY, FPA,</a:t>
            </a:r>
            <a:r>
              <a:rPr lang="en-IN" dirty="0" smtClean="0"/>
              <a:t> and </a:t>
            </a:r>
            <a:r>
              <a:rPr lang="en-IN" i="1" dirty="0" smtClean="0"/>
              <a:t>FVE</a:t>
            </a:r>
            <a:r>
              <a:rPr lang="en-IN" dirty="0" smtClean="0"/>
              <a:t>) do not act as traditional "activators." Instead, they work behind the scenes to stop </a:t>
            </a:r>
            <a:r>
              <a:rPr lang="en-IN" dirty="0" smtClean="0"/>
              <a:t>FLC </a:t>
            </a:r>
            <a:r>
              <a:rPr lang="en-IN" dirty="0" smtClean="0"/>
              <a:t>from being produced.</a:t>
            </a:r>
          </a:p>
          <a:p>
            <a:pPr algn="just">
              <a:buNone/>
            </a:pPr>
            <a:r>
              <a:rPr lang="en-IN" b="1" dirty="0" smtClean="0"/>
              <a:t>A. RNA-Binding and Processing : </a:t>
            </a:r>
            <a:r>
              <a:rPr lang="en-IN" dirty="0" smtClean="0"/>
              <a:t>Genes like </a:t>
            </a:r>
            <a:r>
              <a:rPr lang="en-IN" b="1" dirty="0" smtClean="0"/>
              <a:t>FCA</a:t>
            </a:r>
            <a:r>
              <a:rPr lang="en-IN" dirty="0" smtClean="0"/>
              <a:t> and </a:t>
            </a:r>
            <a:r>
              <a:rPr lang="en-IN" b="1" dirty="0" smtClean="0"/>
              <a:t>FPA</a:t>
            </a:r>
            <a:r>
              <a:rPr lang="en-IN" dirty="0" smtClean="0"/>
              <a:t> produce proteins that bind to the FLC messenger RNA (mRNA). They interfere with the way the FLC gene is "read," causing the transcript to be cut short or degraded before it can ever become a functional repressor protein.</a:t>
            </a:r>
          </a:p>
          <a:p>
            <a:pPr algn="just"/>
            <a:endParaRPr lang="en-IN" dirty="0" smtClean="0"/>
          </a:p>
          <a:p>
            <a:endParaRPr lang="en-IN" dirty="0" smtClean="0"/>
          </a:p>
          <a:p>
            <a:endParaRPr lang="en-IN"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IN" b="1" dirty="0" smtClean="0"/>
              <a:t>B. Chromatin </a:t>
            </a:r>
            <a:r>
              <a:rPr lang="en-IN" b="1" dirty="0" err="1" smtClean="0"/>
              <a:t>Remodeling</a:t>
            </a:r>
            <a:r>
              <a:rPr lang="en-IN" b="1" dirty="0" smtClean="0"/>
              <a:t> : </a:t>
            </a:r>
            <a:r>
              <a:rPr lang="en-IN" dirty="0" smtClean="0"/>
              <a:t>Genes like </a:t>
            </a:r>
            <a:r>
              <a:rPr lang="en-IN" b="1" dirty="0" smtClean="0"/>
              <a:t>FLD</a:t>
            </a:r>
            <a:r>
              <a:rPr lang="en-IN" dirty="0" smtClean="0"/>
              <a:t> and </a:t>
            </a:r>
            <a:r>
              <a:rPr lang="en-IN" b="1" dirty="0" smtClean="0"/>
              <a:t>FVE</a:t>
            </a:r>
            <a:r>
              <a:rPr lang="en-IN" dirty="0" smtClean="0"/>
              <a:t> change the physical structure of the DNA. They act as </a:t>
            </a:r>
            <a:r>
              <a:rPr lang="en-IN" b="1" dirty="0" err="1" smtClean="0"/>
              <a:t>histone</a:t>
            </a:r>
            <a:r>
              <a:rPr lang="en-IN" b="1" dirty="0" smtClean="0"/>
              <a:t> </a:t>
            </a:r>
            <a:r>
              <a:rPr lang="en-IN" b="1" dirty="0" err="1" smtClean="0"/>
              <a:t>deacetylases</a:t>
            </a:r>
            <a:r>
              <a:rPr lang="en-IN" dirty="0" smtClean="0"/>
              <a:t>, which remove chemical tags (acetyl groups) from the proteins around which DNA is wrapped. This "tightens" the DNA packaging, making the FLC gene inaccessible and effectively silencing it.</a:t>
            </a:r>
          </a:p>
          <a:p>
            <a:pPr algn="just"/>
            <a:endParaRPr lang="en-IN"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3200" dirty="0" smtClean="0"/>
              <a:t>Autonomous Pathway</a:t>
            </a:r>
            <a:br>
              <a:rPr lang="en-IN" sz="3200" dirty="0" smtClean="0"/>
            </a:br>
            <a:r>
              <a:rPr lang="en-IN" sz="3200" dirty="0" smtClean="0"/>
              <a:t>3. </a:t>
            </a:r>
            <a:r>
              <a:rPr lang="en-IN" sz="3200" dirty="0" smtClean="0"/>
              <a:t>Convergence on Floral Integrators</a:t>
            </a:r>
            <a:endParaRPr lang="en-IN" sz="3200" dirty="0"/>
          </a:p>
        </p:txBody>
      </p:sp>
      <p:sp>
        <p:nvSpPr>
          <p:cNvPr id="3" name="Content Placeholder 2"/>
          <p:cNvSpPr>
            <a:spLocks noGrp="1"/>
          </p:cNvSpPr>
          <p:nvPr>
            <p:ph idx="1"/>
          </p:nvPr>
        </p:nvSpPr>
        <p:spPr/>
        <p:txBody>
          <a:bodyPr/>
          <a:lstStyle/>
          <a:p>
            <a:r>
              <a:rPr lang="en-IN" dirty="0" smtClean="0"/>
              <a:t>Once the autonomous pathway successfully lowers </a:t>
            </a:r>
            <a:r>
              <a:rPr lang="en-IN" dirty="0" smtClean="0"/>
              <a:t>FLC </a:t>
            </a:r>
            <a:r>
              <a:rPr lang="en-IN" dirty="0" smtClean="0"/>
              <a:t>levels, the "brakes" are removed from the </a:t>
            </a:r>
            <a:r>
              <a:rPr lang="en-IN" b="1" dirty="0" smtClean="0"/>
              <a:t>Floral Integrator Genes</a:t>
            </a:r>
            <a:r>
              <a:rPr lang="en-IN" dirty="0" smtClean="0"/>
              <a:t>:</a:t>
            </a:r>
          </a:p>
          <a:p>
            <a:pPr marL="880110" lvl="1" indent="-514350">
              <a:buFont typeface="+mj-lt"/>
              <a:buAutoNum type="arabicPeriod"/>
            </a:pPr>
            <a:r>
              <a:rPr lang="en-IN" b="1" dirty="0" smtClean="0"/>
              <a:t>FT </a:t>
            </a:r>
            <a:r>
              <a:rPr lang="en-IN" b="1" dirty="0" smtClean="0"/>
              <a:t>(</a:t>
            </a:r>
            <a:r>
              <a:rPr lang="en-IN" b="1" dirty="0" err="1" smtClean="0"/>
              <a:t>Florigen</a:t>
            </a:r>
            <a:r>
              <a:rPr lang="en-IN" b="1" dirty="0" smtClean="0"/>
              <a:t>)</a:t>
            </a:r>
            <a:r>
              <a:rPr lang="en-IN" dirty="0" smtClean="0"/>
              <a:t> and </a:t>
            </a:r>
            <a:r>
              <a:rPr lang="en-IN" b="1" dirty="0" smtClean="0"/>
              <a:t>SOC1</a:t>
            </a:r>
            <a:r>
              <a:rPr lang="en-IN" dirty="0" smtClean="0"/>
              <a:t> </a:t>
            </a:r>
            <a:r>
              <a:rPr lang="en-IN" dirty="0" smtClean="0"/>
              <a:t>are finally allowed to be expressed.</a:t>
            </a:r>
          </a:p>
          <a:p>
            <a:pPr marL="880110" lvl="1" indent="-514350">
              <a:buFont typeface="+mj-lt"/>
              <a:buAutoNum type="arabicPeriod"/>
            </a:pPr>
            <a:r>
              <a:rPr lang="en-IN" dirty="0" smtClean="0"/>
              <a:t>These integrators activate </a:t>
            </a:r>
            <a:r>
              <a:rPr lang="en-IN" b="1" dirty="0" smtClean="0"/>
              <a:t>LEAFY (LFY)</a:t>
            </a:r>
            <a:r>
              <a:rPr lang="en-IN" dirty="0" smtClean="0"/>
              <a:t> </a:t>
            </a:r>
            <a:r>
              <a:rPr lang="en-IN" dirty="0" smtClean="0"/>
              <a:t>and </a:t>
            </a:r>
            <a:r>
              <a:rPr lang="en-IN" b="1" dirty="0" smtClean="0"/>
              <a:t>APETALA1 (AP1)</a:t>
            </a:r>
            <a:r>
              <a:rPr lang="en-IN" dirty="0" smtClean="0"/>
              <a:t>.</a:t>
            </a:r>
            <a:endParaRPr lang="en-IN" dirty="0" smtClean="0"/>
          </a:p>
          <a:p>
            <a:pPr marL="880110" lvl="1" indent="-514350">
              <a:buFont typeface="+mj-lt"/>
              <a:buAutoNum type="arabicPeriod"/>
            </a:pPr>
            <a:r>
              <a:rPr lang="en-IN" dirty="0" smtClean="0"/>
              <a:t>The Shoot Apical </a:t>
            </a:r>
            <a:r>
              <a:rPr lang="en-IN" dirty="0" err="1" smtClean="0"/>
              <a:t>Meristem</a:t>
            </a:r>
            <a:r>
              <a:rPr lang="en-IN" dirty="0" smtClean="0"/>
              <a:t> (SAM) physically transforms into a </a:t>
            </a:r>
            <a:r>
              <a:rPr lang="en-IN" b="1" dirty="0" smtClean="0"/>
              <a:t>Floral </a:t>
            </a:r>
            <a:r>
              <a:rPr lang="en-IN" b="1" dirty="0" err="1" smtClean="0"/>
              <a:t>Meristem</a:t>
            </a:r>
            <a:r>
              <a:rPr lang="en-IN" dirty="0" smtClean="0"/>
              <a:t>, and organogenesis begins.</a:t>
            </a:r>
          </a:p>
          <a:p>
            <a:endParaRPr lang="en-IN"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3200" dirty="0" smtClean="0"/>
              <a:t> </a:t>
            </a:r>
            <a:r>
              <a:rPr lang="en-IN" sz="3200" dirty="0" smtClean="0"/>
              <a:t>Autonomous </a:t>
            </a:r>
            <a:r>
              <a:rPr lang="en-IN" sz="3200" dirty="0" smtClean="0"/>
              <a:t>Pathway</a:t>
            </a:r>
            <a:br>
              <a:rPr lang="en-IN" sz="3200" dirty="0" smtClean="0"/>
            </a:br>
            <a:r>
              <a:rPr lang="en-IN" sz="3200" b="1" dirty="0" smtClean="0"/>
              <a:t>Importance of Autonomous Pathway</a:t>
            </a:r>
            <a:r>
              <a:rPr lang="en-IN" sz="3200" b="1" dirty="0" smtClean="0"/>
              <a:t/>
            </a:r>
            <a:br>
              <a:rPr lang="en-IN" sz="3200" b="1" dirty="0" smtClean="0"/>
            </a:br>
            <a:endParaRPr lang="en-IN" sz="3200" dirty="0"/>
          </a:p>
        </p:txBody>
      </p:sp>
      <p:sp>
        <p:nvSpPr>
          <p:cNvPr id="3" name="Content Placeholder 2"/>
          <p:cNvSpPr>
            <a:spLocks noGrp="1"/>
          </p:cNvSpPr>
          <p:nvPr>
            <p:ph idx="1"/>
          </p:nvPr>
        </p:nvSpPr>
        <p:spPr/>
        <p:txBody>
          <a:bodyPr>
            <a:normAutofit fontScale="92500" lnSpcReduction="10000"/>
          </a:bodyPr>
          <a:lstStyle/>
          <a:p>
            <a:pPr algn="just"/>
            <a:r>
              <a:rPr lang="en-IN" b="1" dirty="0" smtClean="0"/>
              <a:t>Fail-Safe Mechanism:</a:t>
            </a:r>
            <a:r>
              <a:rPr lang="en-IN" dirty="0" smtClean="0"/>
              <a:t> It acts as a backup. If a plant is growing in a shaded environment where it cannot accurately sense day length, the autonomous pathway ensures it doesn't stay in a vegetative state forever.</a:t>
            </a:r>
          </a:p>
          <a:p>
            <a:pPr algn="just"/>
            <a:r>
              <a:rPr lang="en-IN" b="1" dirty="0" smtClean="0"/>
              <a:t>Dominance in Day-Neutral Plants:</a:t>
            </a:r>
            <a:r>
              <a:rPr lang="en-IN" dirty="0" smtClean="0"/>
              <a:t> In plants like tomatoes, roses, or tobacco, the autonomous pathway is often the primary driver of flowering.</a:t>
            </a:r>
          </a:p>
          <a:p>
            <a:pPr algn="just"/>
            <a:r>
              <a:rPr lang="en-IN" b="1" dirty="0" smtClean="0"/>
              <a:t>Resource Assessment:</a:t>
            </a:r>
            <a:r>
              <a:rPr lang="en-IN" dirty="0" smtClean="0"/>
              <a:t> It links flowering to the plant’s metabolic health. Once the plant has accumulated enough nutrients and reached a specific leaf number, this pathway signals that the plant is "ready" to support the high energy cost of making seeds.</a:t>
            </a:r>
          </a:p>
          <a:p>
            <a:pPr algn="just"/>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smtClean="0"/>
              <a:t>D. </a:t>
            </a:r>
            <a:r>
              <a:rPr lang="en-IN" b="1" dirty="0" err="1" smtClean="0"/>
              <a:t>Gibberellin</a:t>
            </a:r>
            <a:r>
              <a:rPr lang="en-IN" b="1" dirty="0" smtClean="0"/>
              <a:t> </a:t>
            </a:r>
            <a:r>
              <a:rPr lang="en-IN" b="1" dirty="0" smtClean="0"/>
              <a:t>(GA) Pathway</a:t>
            </a:r>
            <a:endParaRPr lang="en-IN" dirty="0"/>
          </a:p>
        </p:txBody>
      </p:sp>
      <p:sp>
        <p:nvSpPr>
          <p:cNvPr id="3" name="Content Placeholder 2"/>
          <p:cNvSpPr>
            <a:spLocks noGrp="1"/>
          </p:cNvSpPr>
          <p:nvPr>
            <p:ph idx="1"/>
          </p:nvPr>
        </p:nvSpPr>
        <p:spPr/>
        <p:txBody>
          <a:bodyPr/>
          <a:lstStyle/>
          <a:p>
            <a:pPr algn="just"/>
            <a:r>
              <a:rPr lang="en-IN" dirty="0" smtClean="0"/>
              <a:t>The </a:t>
            </a:r>
            <a:r>
              <a:rPr lang="en-IN" b="1" dirty="0" err="1" smtClean="0"/>
              <a:t>Gibberellin</a:t>
            </a:r>
            <a:r>
              <a:rPr lang="en-IN" b="1" dirty="0" smtClean="0"/>
              <a:t> (GA) Pathway</a:t>
            </a:r>
            <a:r>
              <a:rPr lang="en-IN" dirty="0" smtClean="0"/>
              <a:t> is one of the essential internal </a:t>
            </a:r>
            <a:r>
              <a:rPr lang="en-IN" dirty="0" err="1" smtClean="0"/>
              <a:t>signaling</a:t>
            </a:r>
            <a:r>
              <a:rPr lang="en-IN" dirty="0" smtClean="0"/>
              <a:t> routes that promote flowering, particularly when environmental cues like day length are not ideal. While the Photoperiod pathway is the "seasonal clock," the GA pathway is often the "emergency" or "backup" switch that ensures a plant can reproduce even under sub-optimal conditions.</a:t>
            </a:r>
            <a:endParaRPr lang="en-IN"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smtClean="0"/>
              <a:t/>
            </a:r>
            <a:br>
              <a:rPr lang="en-IN" b="1" dirty="0" smtClean="0"/>
            </a:br>
            <a:r>
              <a:rPr lang="en-IN" b="1" dirty="0" smtClean="0"/>
              <a:t> </a:t>
            </a:r>
            <a:r>
              <a:rPr lang="en-IN" b="1" dirty="0" smtClean="0"/>
              <a:t/>
            </a:r>
            <a:br>
              <a:rPr lang="en-IN" b="1" dirty="0" smtClean="0"/>
            </a:br>
            <a:r>
              <a:rPr lang="en-IN" sz="4400" dirty="0" err="1" smtClean="0"/>
              <a:t>Gibberellin</a:t>
            </a:r>
            <a:r>
              <a:rPr lang="en-IN" sz="4400" dirty="0" smtClean="0"/>
              <a:t> </a:t>
            </a:r>
            <a:r>
              <a:rPr lang="en-IN" sz="4400" dirty="0" smtClean="0"/>
              <a:t>(GA) Pathway </a:t>
            </a:r>
            <a:r>
              <a:rPr lang="en-IN" sz="4400" dirty="0" smtClean="0"/>
              <a:t/>
            </a:r>
            <a:br>
              <a:rPr lang="en-IN" sz="4400" dirty="0" smtClean="0"/>
            </a:br>
            <a:r>
              <a:rPr lang="en-IN" sz="3600" dirty="0" smtClean="0"/>
              <a:t>1</a:t>
            </a:r>
            <a:r>
              <a:rPr lang="en-IN" sz="3600" dirty="0" smtClean="0"/>
              <a:t>. Core Function</a:t>
            </a:r>
            <a:r>
              <a:rPr lang="en-IN" sz="4400" dirty="0" smtClean="0"/>
              <a:t/>
            </a:r>
            <a:br>
              <a:rPr lang="en-IN" sz="4400" dirty="0" smtClean="0"/>
            </a:br>
            <a:endParaRPr lang="en-IN" dirty="0"/>
          </a:p>
        </p:txBody>
      </p:sp>
      <p:sp>
        <p:nvSpPr>
          <p:cNvPr id="3" name="Content Placeholder 2"/>
          <p:cNvSpPr>
            <a:spLocks noGrp="1"/>
          </p:cNvSpPr>
          <p:nvPr>
            <p:ph idx="1"/>
          </p:nvPr>
        </p:nvSpPr>
        <p:spPr/>
        <p:txBody>
          <a:bodyPr>
            <a:normAutofit lnSpcReduction="10000"/>
          </a:bodyPr>
          <a:lstStyle/>
          <a:p>
            <a:pPr algn="just"/>
            <a:r>
              <a:rPr lang="en-IN" dirty="0" smtClean="0"/>
              <a:t>Gibberellins </a:t>
            </a:r>
            <a:r>
              <a:rPr lang="en-IN" dirty="0" smtClean="0"/>
              <a:t>are a class of plant hormones primarily known for stem elongation and seed germination. In reproductive development, GA acts as a positive regulator of flowering.</a:t>
            </a:r>
          </a:p>
          <a:p>
            <a:pPr lvl="1" algn="just"/>
            <a:r>
              <a:rPr lang="en-IN" b="1" dirty="0" smtClean="0"/>
              <a:t>Critical in Short-Day Conditions:</a:t>
            </a:r>
            <a:r>
              <a:rPr lang="en-IN" dirty="0" smtClean="0"/>
              <a:t> In many "Long-Day" plants (like </a:t>
            </a:r>
            <a:r>
              <a:rPr lang="en-IN" i="1" dirty="0" smtClean="0"/>
              <a:t>Arabidopsis</a:t>
            </a:r>
            <a:r>
              <a:rPr lang="en-IN" dirty="0" smtClean="0"/>
              <a:t>), the GA pathway becomes the primary driver of flowering when the plant is grown under short days (where the photoperiodic signal is absent).</a:t>
            </a:r>
          </a:p>
          <a:p>
            <a:pPr lvl="1" algn="just"/>
            <a:r>
              <a:rPr lang="en-IN" b="1" dirty="0" smtClean="0"/>
              <a:t>Bypass Mechanism:</a:t>
            </a:r>
            <a:r>
              <a:rPr lang="en-IN" dirty="0" smtClean="0"/>
              <a:t> It can bypass the need for external triggers by directly activating the genes at the shoot tip that transition the plant into its reproductive phase.</a:t>
            </a:r>
          </a:p>
          <a:p>
            <a:pPr algn="just"/>
            <a:endParaRPr lang="en-IN"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3600" dirty="0" err="1" smtClean="0"/>
              <a:t>Gibberellin</a:t>
            </a:r>
            <a:r>
              <a:rPr lang="en-IN" sz="3600" dirty="0" smtClean="0"/>
              <a:t> (GA) Pathway </a:t>
            </a:r>
            <a:r>
              <a:rPr lang="en-IN" sz="3600" dirty="0" smtClean="0"/>
              <a:t/>
            </a:r>
            <a:br>
              <a:rPr lang="en-IN" sz="3600" dirty="0" smtClean="0"/>
            </a:br>
            <a:r>
              <a:rPr lang="en-IN" sz="2800" dirty="0" smtClean="0"/>
              <a:t>2</a:t>
            </a:r>
            <a:r>
              <a:rPr lang="en-IN" sz="2800" dirty="0" smtClean="0"/>
              <a:t>. The Molecular Mechanism: "Repressing the Repressor"</a:t>
            </a:r>
            <a:endParaRPr lang="en-IN" sz="3600" dirty="0"/>
          </a:p>
        </p:txBody>
      </p:sp>
      <p:sp>
        <p:nvSpPr>
          <p:cNvPr id="3" name="Content Placeholder 2"/>
          <p:cNvSpPr>
            <a:spLocks noGrp="1"/>
          </p:cNvSpPr>
          <p:nvPr>
            <p:ph idx="1"/>
          </p:nvPr>
        </p:nvSpPr>
        <p:spPr/>
        <p:txBody>
          <a:bodyPr>
            <a:normAutofit fontScale="92500" lnSpcReduction="20000"/>
          </a:bodyPr>
          <a:lstStyle/>
          <a:p>
            <a:pPr algn="just"/>
            <a:r>
              <a:rPr lang="en-IN" dirty="0" smtClean="0"/>
              <a:t>The GA pathway works through a "double negative" logic. It doesn't turn on flowering directly; instead, it destroys the proteins that are holding flowering back.</a:t>
            </a:r>
          </a:p>
          <a:p>
            <a:pPr algn="just"/>
            <a:r>
              <a:rPr lang="en-IN" b="1" dirty="0" smtClean="0"/>
              <a:t>The Role of DELLA Proteins</a:t>
            </a:r>
          </a:p>
          <a:p>
            <a:pPr lvl="1" algn="just"/>
            <a:r>
              <a:rPr lang="en-IN" b="1" dirty="0" smtClean="0"/>
              <a:t>The "Brakes":</a:t>
            </a:r>
            <a:r>
              <a:rPr lang="en-IN" dirty="0" smtClean="0"/>
              <a:t> In the absence of </a:t>
            </a:r>
            <a:r>
              <a:rPr lang="en-IN" dirty="0" err="1" smtClean="0"/>
              <a:t>Gibberellin</a:t>
            </a:r>
            <a:r>
              <a:rPr lang="en-IN" dirty="0" smtClean="0"/>
              <a:t>, proteins called </a:t>
            </a:r>
            <a:r>
              <a:rPr lang="en-IN" b="1" dirty="0" smtClean="0"/>
              <a:t>DELLA proteins</a:t>
            </a:r>
            <a:r>
              <a:rPr lang="en-IN" dirty="0" smtClean="0"/>
              <a:t> sit in the nucleus and block the transcription factors needed for flowering. As long as DELLAs are present, the plant stays vegetative.</a:t>
            </a:r>
          </a:p>
          <a:p>
            <a:pPr lvl="1" algn="just"/>
            <a:r>
              <a:rPr lang="en-IN" b="1" dirty="0" smtClean="0"/>
              <a:t>The "Key":</a:t>
            </a:r>
            <a:r>
              <a:rPr lang="en-IN" dirty="0" smtClean="0"/>
              <a:t> When GA levels rise, the hormone binds to a receptor called </a:t>
            </a:r>
            <a:r>
              <a:rPr lang="en-IN" b="1" dirty="0" smtClean="0"/>
              <a:t>GID1</a:t>
            </a:r>
            <a:r>
              <a:rPr lang="en-IN" dirty="0" smtClean="0"/>
              <a:t>.</a:t>
            </a:r>
          </a:p>
          <a:p>
            <a:pPr lvl="1" algn="just"/>
            <a:r>
              <a:rPr lang="en-IN" b="1" dirty="0" smtClean="0"/>
              <a:t>The Destruction:</a:t>
            </a:r>
            <a:r>
              <a:rPr lang="en-IN" dirty="0" smtClean="0"/>
              <a:t> The GA-GID1 complex targets the DELLA proteins for destruction by the </a:t>
            </a:r>
            <a:r>
              <a:rPr lang="en-IN" b="1" dirty="0" err="1" smtClean="0"/>
              <a:t>Proteasome</a:t>
            </a:r>
            <a:r>
              <a:rPr lang="en-IN" dirty="0" smtClean="0"/>
              <a:t> (the cell's recycling </a:t>
            </a:r>
            <a:r>
              <a:rPr lang="en-IN" dirty="0" err="1" smtClean="0"/>
              <a:t>center</a:t>
            </a:r>
            <a:r>
              <a:rPr lang="en-IN" dirty="0" smtClean="0"/>
              <a:t>).</a:t>
            </a:r>
          </a:p>
          <a:p>
            <a:pPr algn="just"/>
            <a:endParaRPr lang="en-IN"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4000" dirty="0" err="1" smtClean="0"/>
              <a:t>Gibberellin</a:t>
            </a:r>
            <a:r>
              <a:rPr lang="en-IN" sz="4000" dirty="0" smtClean="0"/>
              <a:t> (GA) Pathway </a:t>
            </a:r>
            <a:r>
              <a:rPr lang="en-IN" sz="4000" dirty="0" smtClean="0"/>
              <a:t/>
            </a:r>
            <a:br>
              <a:rPr lang="en-IN" sz="4000" dirty="0" smtClean="0"/>
            </a:br>
            <a:r>
              <a:rPr lang="en-IN" sz="4000" dirty="0" smtClean="0"/>
              <a:t>Activation </a:t>
            </a:r>
            <a:r>
              <a:rPr lang="en-IN" sz="4000" dirty="0" smtClean="0"/>
              <a:t>of Integrator Genes</a:t>
            </a:r>
            <a:br>
              <a:rPr lang="en-IN" sz="4000" dirty="0" smtClean="0"/>
            </a:br>
            <a:endParaRPr lang="en-IN" sz="4000" dirty="0"/>
          </a:p>
        </p:txBody>
      </p:sp>
      <p:sp>
        <p:nvSpPr>
          <p:cNvPr id="3" name="Content Placeholder 2"/>
          <p:cNvSpPr>
            <a:spLocks noGrp="1"/>
          </p:cNvSpPr>
          <p:nvPr>
            <p:ph idx="1"/>
          </p:nvPr>
        </p:nvSpPr>
        <p:spPr/>
        <p:txBody>
          <a:bodyPr/>
          <a:lstStyle/>
          <a:p>
            <a:pPr algn="just"/>
            <a:r>
              <a:rPr lang="en-IN" dirty="0" smtClean="0"/>
              <a:t>Once </a:t>
            </a:r>
            <a:r>
              <a:rPr lang="en-IN" dirty="0" smtClean="0"/>
              <a:t>the DELLA "brakes" are removed, specific transcription factors become active:</a:t>
            </a:r>
          </a:p>
          <a:p>
            <a:pPr marL="880110" lvl="1" indent="-514350" algn="just">
              <a:buFont typeface="+mj-lt"/>
              <a:buAutoNum type="arabicPeriod"/>
            </a:pPr>
            <a:r>
              <a:rPr lang="en-IN" b="1" dirty="0" smtClean="0"/>
              <a:t>SOC1 </a:t>
            </a:r>
            <a:r>
              <a:rPr lang="en-IN" b="1" dirty="0" smtClean="0"/>
              <a:t>Activation:</a:t>
            </a:r>
            <a:r>
              <a:rPr lang="en-IN" dirty="0" smtClean="0"/>
              <a:t> These factors turn on </a:t>
            </a:r>
            <a:r>
              <a:rPr lang="en-IN" b="1" dirty="0" smtClean="0"/>
              <a:t>SUPPRESSOR OF OVEREXPRESSION OF CONSTANS 1 </a:t>
            </a:r>
            <a:r>
              <a:rPr lang="en-IN" b="1" dirty="0" smtClean="0"/>
              <a:t>(SOC1)</a:t>
            </a:r>
            <a:r>
              <a:rPr lang="en-IN" dirty="0" smtClean="0"/>
              <a:t>.</a:t>
            </a:r>
            <a:endParaRPr lang="en-IN" dirty="0" smtClean="0"/>
          </a:p>
          <a:p>
            <a:pPr marL="880110" lvl="1" indent="-514350" algn="just">
              <a:buFont typeface="+mj-lt"/>
              <a:buAutoNum type="arabicPeriod"/>
            </a:pPr>
            <a:r>
              <a:rPr lang="en-IN" b="1" dirty="0" smtClean="0"/>
              <a:t>LFY </a:t>
            </a:r>
            <a:r>
              <a:rPr lang="en-IN" b="1" dirty="0" smtClean="0"/>
              <a:t>Activation:</a:t>
            </a:r>
            <a:r>
              <a:rPr lang="en-IN" dirty="0" smtClean="0"/>
              <a:t> In the shoot apical </a:t>
            </a:r>
            <a:r>
              <a:rPr lang="en-IN" dirty="0" err="1" smtClean="0"/>
              <a:t>meristem</a:t>
            </a:r>
            <a:r>
              <a:rPr lang="en-IN" dirty="0" smtClean="0"/>
              <a:t>, GA directly promotes the expression of </a:t>
            </a:r>
            <a:r>
              <a:rPr lang="en-IN" b="1" dirty="0" smtClean="0"/>
              <a:t>LEAFY (LFY)</a:t>
            </a:r>
            <a:r>
              <a:rPr lang="en-IN" dirty="0" smtClean="0"/>
              <a:t>, </a:t>
            </a:r>
            <a:r>
              <a:rPr lang="en-IN" dirty="0" smtClean="0"/>
              <a:t>the master switch for floral identity.</a:t>
            </a:r>
          </a:p>
          <a:p>
            <a:pPr algn="just"/>
            <a:endParaRPr lang="en-IN"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4000" dirty="0" err="1" smtClean="0"/>
              <a:t>Gibberellin</a:t>
            </a:r>
            <a:r>
              <a:rPr lang="en-IN" sz="4000" dirty="0" smtClean="0"/>
              <a:t> (GA) Pathway </a:t>
            </a:r>
            <a:r>
              <a:rPr lang="en-IN" sz="4000" dirty="0" smtClean="0"/>
              <a:t/>
            </a:r>
            <a:br>
              <a:rPr lang="en-IN" sz="4000" dirty="0" smtClean="0"/>
            </a:br>
            <a:r>
              <a:rPr lang="en-IN" sz="3200" dirty="0" smtClean="0"/>
              <a:t>3</a:t>
            </a:r>
            <a:r>
              <a:rPr lang="en-IN" sz="3200" dirty="0" smtClean="0"/>
              <a:t>. GA and the </a:t>
            </a:r>
            <a:r>
              <a:rPr lang="en-IN" sz="3200" dirty="0" err="1" smtClean="0"/>
              <a:t>Meristem</a:t>
            </a:r>
            <a:r>
              <a:rPr lang="en-IN" sz="3200" dirty="0" smtClean="0"/>
              <a:t> Transition</a:t>
            </a:r>
            <a:endParaRPr lang="en-IN" sz="3200" dirty="0"/>
          </a:p>
        </p:txBody>
      </p:sp>
      <p:sp>
        <p:nvSpPr>
          <p:cNvPr id="3" name="Content Placeholder 2"/>
          <p:cNvSpPr>
            <a:spLocks noGrp="1"/>
          </p:cNvSpPr>
          <p:nvPr>
            <p:ph idx="1"/>
          </p:nvPr>
        </p:nvSpPr>
        <p:spPr/>
        <p:txBody>
          <a:bodyPr/>
          <a:lstStyle/>
          <a:p>
            <a:pPr algn="just"/>
            <a:r>
              <a:rPr lang="en-IN" dirty="0" smtClean="0"/>
              <a:t>The GA pathway is unique because it specifically targets the physical architecture of the Shoot Apical </a:t>
            </a:r>
            <a:r>
              <a:rPr lang="en-IN" dirty="0" err="1" smtClean="0"/>
              <a:t>Meristem</a:t>
            </a:r>
            <a:r>
              <a:rPr lang="en-IN" dirty="0" smtClean="0"/>
              <a:t> (SAM):</a:t>
            </a:r>
          </a:p>
          <a:p>
            <a:pPr lvl="1" algn="just"/>
            <a:r>
              <a:rPr lang="en-IN" b="1" dirty="0" smtClean="0"/>
              <a:t>Cell Division:</a:t>
            </a:r>
            <a:r>
              <a:rPr lang="en-IN" dirty="0" smtClean="0"/>
              <a:t> GA increases the rate of cell division in the "rib </a:t>
            </a:r>
            <a:r>
              <a:rPr lang="en-IN" dirty="0" err="1" smtClean="0"/>
              <a:t>meristem</a:t>
            </a:r>
            <a:r>
              <a:rPr lang="en-IN" dirty="0" smtClean="0"/>
              <a:t>" (the area just below the tip), leading to </a:t>
            </a:r>
            <a:r>
              <a:rPr lang="en-IN" b="1" dirty="0" smtClean="0"/>
              <a:t>bolting</a:t>
            </a:r>
            <a:r>
              <a:rPr lang="en-IN" dirty="0" smtClean="0"/>
              <a:t>—the rapid elongation of the flower stalk.</a:t>
            </a:r>
          </a:p>
          <a:p>
            <a:pPr lvl="1" algn="just"/>
            <a:r>
              <a:rPr lang="en-IN" b="1" dirty="0" smtClean="0"/>
              <a:t>Organ </a:t>
            </a:r>
            <a:r>
              <a:rPr lang="en-IN" b="1" dirty="0" err="1" smtClean="0"/>
              <a:t>Primordia</a:t>
            </a:r>
            <a:r>
              <a:rPr lang="en-IN" b="1" dirty="0" smtClean="0"/>
              <a:t>:</a:t>
            </a:r>
            <a:r>
              <a:rPr lang="en-IN" dirty="0" smtClean="0"/>
              <a:t> It coordinates the spacing and timing of the first floral organs (sepals).</a:t>
            </a:r>
          </a:p>
          <a:p>
            <a:pPr algn="just"/>
            <a:endParaRPr lang="en-IN"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err="1" smtClean="0"/>
              <a:t>Gibberellin</a:t>
            </a:r>
            <a:r>
              <a:rPr lang="en-IN" dirty="0" smtClean="0"/>
              <a:t> (GA) Pathway </a:t>
            </a:r>
            <a:r>
              <a:rPr lang="en-IN" dirty="0" smtClean="0"/>
              <a:t/>
            </a:r>
            <a:br>
              <a:rPr lang="en-IN" dirty="0" smtClean="0"/>
            </a:br>
            <a:r>
              <a:rPr lang="en-IN" sz="3600" dirty="0" smtClean="0"/>
              <a:t>4</a:t>
            </a:r>
            <a:r>
              <a:rPr lang="en-IN" sz="3600" dirty="0" smtClean="0"/>
              <a:t>. Integration with Other Pathways</a:t>
            </a:r>
            <a:endParaRPr lang="en-IN" dirty="0"/>
          </a:p>
        </p:txBody>
      </p:sp>
      <p:sp>
        <p:nvSpPr>
          <p:cNvPr id="3" name="Content Placeholder 2"/>
          <p:cNvSpPr>
            <a:spLocks noGrp="1"/>
          </p:cNvSpPr>
          <p:nvPr>
            <p:ph idx="1"/>
          </p:nvPr>
        </p:nvSpPr>
        <p:spPr/>
        <p:txBody>
          <a:bodyPr/>
          <a:lstStyle/>
          <a:p>
            <a:r>
              <a:rPr lang="en-IN" dirty="0" smtClean="0"/>
              <a:t>The GA pathway does not work in a vacuum; it converges with other signals at the "Floral Integrator" genes</a:t>
            </a:r>
            <a:r>
              <a:rPr lang="en-IN" dirty="0" smtClean="0"/>
              <a:t>.</a:t>
            </a:r>
          </a:p>
          <a:p>
            <a:pPr>
              <a:buNone/>
            </a:pPr>
            <a:endParaRPr lang="en-IN" dirty="0" smtClean="0"/>
          </a:p>
          <a:p>
            <a:pPr>
              <a:buNone/>
            </a:pPr>
            <a:r>
              <a:rPr lang="en-IN" sz="2000" b="1" dirty="0" smtClean="0"/>
              <a:t>	Signal Type		Major Trigger		Target Gene</a:t>
            </a:r>
          </a:p>
          <a:p>
            <a:pPr>
              <a:buNone/>
            </a:pPr>
            <a:r>
              <a:rPr lang="en-IN" sz="2000" dirty="0" smtClean="0"/>
              <a:t> </a:t>
            </a:r>
            <a:r>
              <a:rPr lang="en-IN" sz="2000" dirty="0" smtClean="0"/>
              <a:t>  	Photoperiod</a:t>
            </a:r>
            <a:r>
              <a:rPr lang="en-IN" sz="2000" b="1" dirty="0" smtClean="0"/>
              <a:t>		</a:t>
            </a:r>
            <a:r>
              <a:rPr lang="en-IN" sz="2000" dirty="0" smtClean="0"/>
              <a:t>Long Days/Light		FT(</a:t>
            </a:r>
            <a:r>
              <a:rPr lang="en-IN" sz="2000" dirty="0" err="1" smtClean="0"/>
              <a:t>Florigen</a:t>
            </a:r>
            <a:r>
              <a:rPr lang="en-IN" sz="2000" dirty="0" smtClean="0"/>
              <a:t>)</a:t>
            </a:r>
          </a:p>
          <a:p>
            <a:pPr>
              <a:buNone/>
            </a:pPr>
            <a:r>
              <a:rPr lang="en-IN" sz="2000" dirty="0" smtClean="0"/>
              <a:t>	Autonomous		Plant Age/Size		FLC </a:t>
            </a:r>
            <a:r>
              <a:rPr lang="en-IN" sz="2000" dirty="0" smtClean="0"/>
              <a:t>(</a:t>
            </a:r>
            <a:r>
              <a:rPr lang="en-IN" sz="2000" dirty="0" err="1" smtClean="0"/>
              <a:t>downregulation</a:t>
            </a:r>
            <a:r>
              <a:rPr lang="en-IN" sz="2000" dirty="0" smtClean="0"/>
              <a:t>) </a:t>
            </a:r>
            <a:r>
              <a:rPr lang="en-IN" sz="2000" dirty="0" err="1" smtClean="0"/>
              <a:t>Gibberellin</a:t>
            </a:r>
            <a:r>
              <a:rPr lang="en-IN" sz="2000" dirty="0" smtClean="0"/>
              <a:t>		Hormone levels		SOC1 </a:t>
            </a:r>
            <a:r>
              <a:rPr lang="en-IN" sz="2000" dirty="0" smtClean="0"/>
              <a:t>and </a:t>
            </a:r>
            <a:r>
              <a:rPr lang="en-IN" sz="2000" dirty="0" smtClean="0"/>
              <a:t>LFY</a:t>
            </a:r>
            <a:endParaRPr lang="en-IN" sz="2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sz="4400" dirty="0" err="1" smtClean="0"/>
              <a:t>E.Ambient</a:t>
            </a:r>
            <a:r>
              <a:rPr lang="en-IN" sz="4400" dirty="0" smtClean="0"/>
              <a:t> </a:t>
            </a:r>
            <a:r>
              <a:rPr lang="en-IN" sz="4400" dirty="0" smtClean="0"/>
              <a:t>temperature pathway </a:t>
            </a:r>
            <a:r>
              <a:rPr lang="en-IN" dirty="0" smtClean="0"/>
              <a:t/>
            </a:r>
            <a:br>
              <a:rPr lang="en-IN" dirty="0" smtClean="0"/>
            </a:br>
            <a:endParaRPr lang="en-IN" dirty="0"/>
          </a:p>
        </p:txBody>
      </p:sp>
      <p:sp>
        <p:nvSpPr>
          <p:cNvPr id="3" name="Content Placeholder 2"/>
          <p:cNvSpPr>
            <a:spLocks noGrp="1"/>
          </p:cNvSpPr>
          <p:nvPr>
            <p:ph idx="1"/>
          </p:nvPr>
        </p:nvSpPr>
        <p:spPr/>
        <p:txBody>
          <a:bodyPr/>
          <a:lstStyle/>
          <a:p>
            <a:r>
              <a:rPr lang="en-IN" dirty="0" smtClean="0"/>
              <a:t>The </a:t>
            </a:r>
            <a:r>
              <a:rPr lang="en-IN" b="1" dirty="0" smtClean="0"/>
              <a:t>Ambient Temperature Pathway</a:t>
            </a:r>
            <a:r>
              <a:rPr lang="en-IN" dirty="0" smtClean="0"/>
              <a:t> refers to a plant's ability to sense and respond to small, non-stressful changes in the surrounding temperature (typically between </a:t>
            </a:r>
            <a:r>
              <a:rPr lang="en-IN" b="1" dirty="0" smtClean="0"/>
              <a:t>15°C </a:t>
            </a:r>
            <a:r>
              <a:rPr lang="en-IN" b="1" dirty="0" smtClean="0"/>
              <a:t>and </a:t>
            </a:r>
            <a:r>
              <a:rPr lang="en-IN" b="1" dirty="0" smtClean="0"/>
              <a:t>27°C</a:t>
            </a:r>
            <a:r>
              <a:rPr lang="en-IN" dirty="0" smtClean="0"/>
              <a:t>).</a:t>
            </a:r>
            <a:endParaRPr lang="en-IN" dirty="0" smtClean="0"/>
          </a:p>
          <a:p>
            <a:r>
              <a:rPr lang="en-IN" dirty="0" smtClean="0"/>
              <a:t>Unlike </a:t>
            </a:r>
            <a:r>
              <a:rPr lang="en-IN" b="1" dirty="0" err="1" smtClean="0"/>
              <a:t>Vernalization</a:t>
            </a:r>
            <a:r>
              <a:rPr lang="en-IN" dirty="0" smtClean="0"/>
              <a:t>, which requires weeks of near-freezing cold, the ambient temperature pathway responds to daily fluctuations. It is one of the most critical pathways currently being studied by scientists because of its direct link to how plants are reacting to </a:t>
            </a:r>
            <a:r>
              <a:rPr lang="en-IN" b="1" dirty="0" smtClean="0"/>
              <a:t>climate change</a:t>
            </a:r>
            <a:r>
              <a:rPr lang="en-IN" dirty="0" smtClean="0"/>
              <a:t> and global warming.</a:t>
            </a:r>
          </a:p>
          <a:p>
            <a:endParaRPr lang="en-IN"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2800" dirty="0" smtClean="0"/>
              <a:t>Ambient </a:t>
            </a:r>
            <a:r>
              <a:rPr lang="en-IN" sz="2800" dirty="0" smtClean="0"/>
              <a:t>temperature pathway </a:t>
            </a:r>
            <a:r>
              <a:rPr lang="en-IN" sz="2800" dirty="0" smtClean="0"/>
              <a:t/>
            </a:r>
            <a:br>
              <a:rPr lang="en-IN" sz="2800" dirty="0" smtClean="0"/>
            </a:br>
            <a:r>
              <a:rPr lang="en-IN" sz="2800" dirty="0" smtClean="0"/>
              <a:t>1</a:t>
            </a:r>
            <a:r>
              <a:rPr lang="en-IN" sz="2800" dirty="0" smtClean="0"/>
              <a:t>. Core Function: The Temperature "Thermometer"</a:t>
            </a:r>
            <a:br>
              <a:rPr lang="en-IN" sz="2800" dirty="0" smtClean="0"/>
            </a:br>
            <a:endParaRPr lang="en-IN" sz="2800" dirty="0"/>
          </a:p>
        </p:txBody>
      </p:sp>
      <p:sp>
        <p:nvSpPr>
          <p:cNvPr id="3" name="Content Placeholder 2"/>
          <p:cNvSpPr>
            <a:spLocks noGrp="1"/>
          </p:cNvSpPr>
          <p:nvPr>
            <p:ph idx="1"/>
          </p:nvPr>
        </p:nvSpPr>
        <p:spPr/>
        <p:txBody>
          <a:bodyPr>
            <a:normAutofit/>
          </a:bodyPr>
          <a:lstStyle/>
          <a:p>
            <a:r>
              <a:rPr lang="en-IN" dirty="0" smtClean="0"/>
              <a:t>As </a:t>
            </a:r>
            <a:r>
              <a:rPr lang="en-IN" dirty="0" smtClean="0"/>
              <a:t>temperatures rise, plants generally flower earlier. This is an adaptive strategy: if it's getting warmer, the plant perceives that summer is arriving sooner or that water may soon become scarce, so it accelerates its reproductive cycle to ensure seed production.</a:t>
            </a:r>
          </a:p>
          <a:p>
            <a:pPr lvl="1"/>
            <a:r>
              <a:rPr lang="en-IN" b="1" dirty="0" smtClean="0"/>
              <a:t>Lower Temperatures:</a:t>
            </a:r>
            <a:r>
              <a:rPr lang="en-IN" dirty="0" smtClean="0"/>
              <a:t> Delay flowering by maintaining high levels of repressors.</a:t>
            </a:r>
          </a:p>
          <a:p>
            <a:pPr lvl="1"/>
            <a:r>
              <a:rPr lang="en-IN" b="1" dirty="0" smtClean="0"/>
              <a:t>Higher Temperatures:</a:t>
            </a:r>
            <a:r>
              <a:rPr lang="en-IN" dirty="0" smtClean="0"/>
              <a:t> Accelerate flowering by activating "integrator" genes.</a:t>
            </a:r>
          </a:p>
          <a:p>
            <a:endParaRPr lang="en-IN"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noAutofit/>
          </a:bodyPr>
          <a:lstStyle/>
          <a:p>
            <a:pPr algn="ctr"/>
            <a:r>
              <a:rPr lang="en-IN" sz="2400" dirty="0" smtClean="0"/>
              <a:t>Ambient </a:t>
            </a:r>
            <a:r>
              <a:rPr lang="en-IN" sz="2400" dirty="0" smtClean="0"/>
              <a:t>temperature pathway </a:t>
            </a:r>
            <a:r>
              <a:rPr lang="en-IN" sz="2400" dirty="0" smtClean="0"/>
              <a:t/>
            </a:r>
            <a:br>
              <a:rPr lang="en-IN" sz="2400" dirty="0" smtClean="0"/>
            </a:br>
            <a:r>
              <a:rPr lang="en-IN" sz="2400" dirty="0" smtClean="0"/>
              <a:t>2</a:t>
            </a:r>
            <a:r>
              <a:rPr lang="en-IN" sz="2400" dirty="0" smtClean="0"/>
              <a:t>. The Molecular Mechanism: The </a:t>
            </a:r>
            <a:r>
              <a:rPr lang="en-IN" sz="2400" dirty="0" smtClean="0"/>
              <a:t>FLM </a:t>
            </a:r>
            <a:r>
              <a:rPr lang="en-IN" sz="2400" dirty="0" smtClean="0"/>
              <a:t>and </a:t>
            </a:r>
            <a:r>
              <a:rPr lang="en-IN" sz="2400" dirty="0" smtClean="0"/>
              <a:t>SVP </a:t>
            </a:r>
            <a:r>
              <a:rPr lang="en-IN" sz="2400" dirty="0" smtClean="0"/>
              <a:t>Switch</a:t>
            </a:r>
            <a:br>
              <a:rPr lang="en-IN" sz="2400" dirty="0" smtClean="0"/>
            </a:br>
            <a:endParaRPr lang="en-IN" sz="2400" dirty="0"/>
          </a:p>
        </p:txBody>
      </p:sp>
      <p:sp>
        <p:nvSpPr>
          <p:cNvPr id="3" name="Content Placeholder 2"/>
          <p:cNvSpPr>
            <a:spLocks noGrp="1"/>
          </p:cNvSpPr>
          <p:nvPr>
            <p:ph idx="1"/>
          </p:nvPr>
        </p:nvSpPr>
        <p:spPr>
          <a:xfrm>
            <a:off x="323528" y="908720"/>
            <a:ext cx="8363272" cy="5616624"/>
          </a:xfrm>
        </p:spPr>
        <p:txBody>
          <a:bodyPr>
            <a:noAutofit/>
          </a:bodyPr>
          <a:lstStyle/>
          <a:p>
            <a:r>
              <a:rPr lang="en-IN" sz="2400" dirty="0" smtClean="0"/>
              <a:t>In </a:t>
            </a:r>
            <a:r>
              <a:rPr lang="en-IN" sz="2400" i="1" dirty="0" smtClean="0"/>
              <a:t>Arabidopsis thaliana</a:t>
            </a:r>
            <a:r>
              <a:rPr lang="en-IN" sz="2400" dirty="0" smtClean="0"/>
              <a:t>, this pathway is controlled by a delicate "molecular switch" involving two main proteins: </a:t>
            </a:r>
            <a:r>
              <a:rPr lang="en-IN" sz="2400" b="1" dirty="0" smtClean="0"/>
              <a:t>FLOWERING LOCUS M (FLM)</a:t>
            </a:r>
            <a:r>
              <a:rPr lang="en-IN" sz="2400" dirty="0" smtClean="0"/>
              <a:t> and </a:t>
            </a:r>
            <a:r>
              <a:rPr lang="en-IN" sz="2400" b="1" dirty="0" smtClean="0"/>
              <a:t>SHORT VEGETATIVE PHASE (SVP</a:t>
            </a:r>
            <a:r>
              <a:rPr lang="en-IN" sz="2400" b="1" dirty="0" smtClean="0"/>
              <a:t>)</a:t>
            </a:r>
            <a:r>
              <a:rPr lang="en-IN" sz="2400" dirty="0" smtClean="0"/>
              <a:t>.</a:t>
            </a:r>
            <a:endParaRPr lang="en-IN" sz="2400" b="1" dirty="0" smtClean="0"/>
          </a:p>
          <a:p>
            <a:r>
              <a:rPr lang="en-IN" sz="2400" b="1" dirty="0" smtClean="0"/>
              <a:t>The </a:t>
            </a:r>
            <a:r>
              <a:rPr lang="en-IN" sz="2400" b="1" dirty="0" smtClean="0"/>
              <a:t>Role of Alternative Splicing</a:t>
            </a:r>
          </a:p>
          <a:p>
            <a:r>
              <a:rPr lang="en-IN" sz="2400" dirty="0" smtClean="0"/>
              <a:t>This is a unique genetic trick where one gene can produce different versions of a protein based on the temperature:</a:t>
            </a:r>
          </a:p>
          <a:p>
            <a:pPr lvl="1"/>
            <a:r>
              <a:rPr lang="en-IN" b="1" dirty="0" smtClean="0"/>
              <a:t>In Cooler Temperatures:</a:t>
            </a:r>
            <a:r>
              <a:rPr lang="en-IN" dirty="0" smtClean="0"/>
              <a:t> The </a:t>
            </a:r>
            <a:r>
              <a:rPr lang="en-IN" dirty="0" smtClean="0"/>
              <a:t>FLM </a:t>
            </a:r>
            <a:r>
              <a:rPr lang="en-IN" dirty="0" smtClean="0"/>
              <a:t>gene produces a specific version </a:t>
            </a:r>
            <a:r>
              <a:rPr lang="en-IN" dirty="0" smtClean="0"/>
              <a:t>(FLM-</a:t>
            </a:r>
            <a:r>
              <a:rPr lang="el-GR" dirty="0" smtClean="0"/>
              <a:t>δ</a:t>
            </a:r>
            <a:r>
              <a:rPr lang="en-IN" dirty="0" smtClean="0"/>
              <a:t>). </a:t>
            </a:r>
            <a:r>
              <a:rPr lang="en-IN" dirty="0" smtClean="0"/>
              <a:t>This version binds with </a:t>
            </a:r>
            <a:r>
              <a:rPr lang="en-IN" dirty="0" smtClean="0"/>
              <a:t>SVP </a:t>
            </a:r>
            <a:r>
              <a:rPr lang="en-IN" dirty="0" smtClean="0"/>
              <a:t>to form a strong repressor complex that sits on the DNA and blocks flowering genes.</a:t>
            </a:r>
          </a:p>
          <a:p>
            <a:pPr lvl="1"/>
            <a:r>
              <a:rPr lang="en-IN" b="1" dirty="0" smtClean="0"/>
              <a:t>In Warmer Temperatures:</a:t>
            </a:r>
            <a:r>
              <a:rPr lang="en-IN" dirty="0" smtClean="0"/>
              <a:t> The splicing changes, producing a different version </a:t>
            </a:r>
            <a:r>
              <a:rPr lang="en-IN" dirty="0" smtClean="0"/>
              <a:t>(FLM-</a:t>
            </a:r>
            <a:r>
              <a:rPr lang="el-GR" dirty="0" smtClean="0"/>
              <a:t> δ</a:t>
            </a:r>
            <a:r>
              <a:rPr lang="en-IN" dirty="0" smtClean="0"/>
              <a:t>). </a:t>
            </a:r>
            <a:r>
              <a:rPr lang="en-IN" dirty="0" smtClean="0"/>
              <a:t>This version cannot bind to </a:t>
            </a:r>
            <a:r>
              <a:rPr lang="en-IN" dirty="0" smtClean="0"/>
              <a:t>SVP </a:t>
            </a:r>
            <a:r>
              <a:rPr lang="en-IN" dirty="0" smtClean="0"/>
              <a:t>effectively</a:t>
            </a:r>
            <a:r>
              <a:rPr lang="en-IN" dirty="0" smtClean="0"/>
              <a:t>.</a:t>
            </a:r>
          </a:p>
          <a:p>
            <a:endParaRPr lang="en-IN"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b="1" dirty="0" smtClean="0"/>
              <a:t>The Release of the Signal</a:t>
            </a:r>
          </a:p>
          <a:p>
            <a:r>
              <a:rPr lang="en-IN" dirty="0" smtClean="0"/>
              <a:t>When the FLM-SVP repressor complex falls apart due to warmth:</a:t>
            </a:r>
          </a:p>
          <a:p>
            <a:r>
              <a:rPr lang="en-IN" dirty="0" smtClean="0"/>
              <a:t>The "brakes" are removed from </a:t>
            </a:r>
            <a:r>
              <a:rPr lang="en-IN" b="1" dirty="0" smtClean="0"/>
              <a:t>FT (Flowering Locus T)</a:t>
            </a:r>
            <a:r>
              <a:rPr lang="en-IN" dirty="0" smtClean="0"/>
              <a:t>.</a:t>
            </a:r>
          </a:p>
          <a:p>
            <a:r>
              <a:rPr lang="en-IN" dirty="0" smtClean="0"/>
              <a:t>Even in the absence of perfect light conditions, the FT protein (</a:t>
            </a:r>
            <a:r>
              <a:rPr lang="en-IN" dirty="0" err="1" smtClean="0"/>
              <a:t>Florigen</a:t>
            </a:r>
            <a:r>
              <a:rPr lang="en-IN" dirty="0" smtClean="0"/>
              <a:t>) can be produced and sent to the shoot tip.</a:t>
            </a:r>
          </a:p>
          <a:p>
            <a:endParaRPr lang="en-IN"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2800" dirty="0" smtClean="0"/>
              <a:t>Ambient </a:t>
            </a:r>
            <a:r>
              <a:rPr lang="en-IN" sz="2800" dirty="0" smtClean="0"/>
              <a:t>temperature pathway </a:t>
            </a:r>
            <a:r>
              <a:rPr lang="en-IN" sz="2800" dirty="0" smtClean="0"/>
              <a:t/>
            </a:r>
            <a:br>
              <a:rPr lang="en-IN" sz="2800" dirty="0" smtClean="0"/>
            </a:br>
            <a:r>
              <a:rPr lang="en-IN" sz="2800" dirty="0" smtClean="0"/>
              <a:t>3</a:t>
            </a:r>
            <a:r>
              <a:rPr lang="en-IN" sz="2800" dirty="0" smtClean="0"/>
              <a:t>. The Role of H2A.Z (The "Epigenetic Thermometer")</a:t>
            </a:r>
            <a:endParaRPr lang="en-IN" sz="2800" dirty="0"/>
          </a:p>
        </p:txBody>
      </p:sp>
      <p:sp>
        <p:nvSpPr>
          <p:cNvPr id="3" name="Content Placeholder 2"/>
          <p:cNvSpPr>
            <a:spLocks noGrp="1"/>
          </p:cNvSpPr>
          <p:nvPr>
            <p:ph idx="1"/>
          </p:nvPr>
        </p:nvSpPr>
        <p:spPr/>
        <p:txBody>
          <a:bodyPr/>
          <a:lstStyle/>
          <a:p>
            <a:r>
              <a:rPr lang="en-IN" dirty="0" smtClean="0"/>
              <a:t>Scientists have found that a specific </a:t>
            </a:r>
            <a:r>
              <a:rPr lang="en-IN" dirty="0" err="1" smtClean="0"/>
              <a:t>histone</a:t>
            </a:r>
            <a:r>
              <a:rPr lang="en-IN" dirty="0" smtClean="0"/>
              <a:t> (a protein that DNA wraps around) called </a:t>
            </a:r>
            <a:r>
              <a:rPr lang="en-IN" b="1" dirty="0" smtClean="0"/>
              <a:t>H2A.Z</a:t>
            </a:r>
            <a:r>
              <a:rPr lang="en-IN" dirty="0" smtClean="0"/>
              <a:t> acts as a physical thermometer.</a:t>
            </a:r>
          </a:p>
          <a:p>
            <a:r>
              <a:rPr lang="en-IN" dirty="0" smtClean="0"/>
              <a:t>At lower temperatures, H2A.Z wraps the DNA very tightly, preventing flowering genes from being read.</a:t>
            </a:r>
          </a:p>
          <a:p>
            <a:r>
              <a:rPr lang="en-IN" dirty="0" smtClean="0"/>
              <a:t>As the temperature rises, H2A.Z becomes less stable and "loosens" its grip, allowing the plant's machinery to access and turn on the genes required for flowering.</a:t>
            </a:r>
          </a:p>
          <a:p>
            <a:endParaRPr lang="en-IN"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3200" dirty="0" smtClean="0"/>
              <a:t>Ambient </a:t>
            </a:r>
            <a:r>
              <a:rPr lang="en-IN" sz="3200" dirty="0" smtClean="0"/>
              <a:t>temperature pathway </a:t>
            </a:r>
            <a:r>
              <a:rPr lang="en-IN" sz="3200" dirty="0" smtClean="0"/>
              <a:t/>
            </a:r>
            <a:br>
              <a:rPr lang="en-IN" sz="3200" dirty="0" smtClean="0"/>
            </a:br>
            <a:r>
              <a:rPr lang="en-IN" sz="3200" dirty="0" smtClean="0"/>
              <a:t>4</a:t>
            </a:r>
            <a:r>
              <a:rPr lang="en-IN" sz="3200" dirty="0" smtClean="0"/>
              <a:t>. Integration with Other Pathways</a:t>
            </a:r>
            <a:br>
              <a:rPr lang="en-IN" sz="3200" dirty="0" smtClean="0"/>
            </a:br>
            <a:endParaRPr lang="en-IN" sz="3200" dirty="0"/>
          </a:p>
        </p:txBody>
      </p:sp>
      <p:sp>
        <p:nvSpPr>
          <p:cNvPr id="3" name="Content Placeholder 2"/>
          <p:cNvSpPr>
            <a:spLocks noGrp="1"/>
          </p:cNvSpPr>
          <p:nvPr>
            <p:ph idx="1"/>
          </p:nvPr>
        </p:nvSpPr>
        <p:spPr/>
        <p:txBody>
          <a:bodyPr/>
          <a:lstStyle/>
          <a:p>
            <a:r>
              <a:rPr lang="en-IN" dirty="0" smtClean="0"/>
              <a:t>The </a:t>
            </a:r>
            <a:r>
              <a:rPr lang="en-IN" dirty="0" smtClean="0"/>
              <a:t>Ambient Temperature pathway is a "fine-tuner." It feeds into the same master integrators as the other pathways:</a:t>
            </a:r>
          </a:p>
          <a:p>
            <a:r>
              <a:rPr lang="en-IN" b="1" dirty="0" smtClean="0"/>
              <a:t>Pathway		Primary Trigger	Major </a:t>
            </a:r>
            <a:r>
              <a:rPr lang="en-IN" sz="2400" b="1" dirty="0" smtClean="0"/>
              <a:t>Integrator </a:t>
            </a:r>
            <a:r>
              <a:rPr lang="en-IN" sz="2400" dirty="0" smtClean="0"/>
              <a:t>Photoperiod	Day Length		FT </a:t>
            </a:r>
          </a:p>
          <a:p>
            <a:pPr>
              <a:buNone/>
            </a:pPr>
            <a:r>
              <a:rPr lang="en-IN" sz="2400" dirty="0" smtClean="0"/>
              <a:t>	</a:t>
            </a:r>
            <a:r>
              <a:rPr lang="en-IN" sz="2400" dirty="0" err="1" smtClean="0"/>
              <a:t>Vernalization</a:t>
            </a:r>
            <a:r>
              <a:rPr lang="en-IN" sz="2400" dirty="0" smtClean="0"/>
              <a:t>	Winter Cold		FLC </a:t>
            </a:r>
            <a:r>
              <a:rPr lang="en-IN" sz="2400" dirty="0" smtClean="0"/>
              <a:t>(repression</a:t>
            </a:r>
            <a:r>
              <a:rPr lang="en-IN" sz="2400" dirty="0" smtClean="0"/>
              <a:t>) Ambient Temp	Daily Warmth	FT </a:t>
            </a:r>
            <a:r>
              <a:rPr lang="en-IN" sz="2400" dirty="0" smtClean="0"/>
              <a:t>and </a:t>
            </a:r>
            <a:r>
              <a:rPr lang="en-IN" sz="2400" dirty="0" smtClean="0"/>
              <a:t>SOC1</a:t>
            </a:r>
            <a:endParaRPr lang="en-IN" sz="24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t>Environmental Factors for Floral Induction</a:t>
            </a:r>
            <a:endParaRPr lang="en-IN" dirty="0"/>
          </a:p>
        </p:txBody>
      </p:sp>
      <p:sp>
        <p:nvSpPr>
          <p:cNvPr id="3" name="Content Placeholder 2"/>
          <p:cNvSpPr>
            <a:spLocks noGrp="1"/>
          </p:cNvSpPr>
          <p:nvPr>
            <p:ph idx="1"/>
          </p:nvPr>
        </p:nvSpPr>
        <p:spPr/>
        <p:txBody>
          <a:bodyPr/>
          <a:lstStyle/>
          <a:p>
            <a:r>
              <a:rPr lang="en-IN" dirty="0" smtClean="0"/>
              <a:t>Environmental factors act as the "quality control" for a plant’s reproductive cycle. For a plant to flower, it must be </a:t>
            </a:r>
            <a:r>
              <a:rPr lang="en-IN" b="1" dirty="0" smtClean="0"/>
              <a:t>induced</a:t>
            </a:r>
            <a:r>
              <a:rPr lang="en-IN" dirty="0" smtClean="0"/>
              <a:t>—a process where external signals are translated into internal genetic switches</a:t>
            </a:r>
            <a:r>
              <a:rPr lang="en-IN" dirty="0" smtClean="0"/>
              <a:t>.</a:t>
            </a:r>
          </a:p>
          <a:p>
            <a:pPr marL="880110" lvl="1" indent="-514350">
              <a:buFont typeface="+mj-lt"/>
              <a:buAutoNum type="arabicPeriod"/>
            </a:pPr>
            <a:r>
              <a:rPr lang="en-IN" dirty="0" err="1" smtClean="0"/>
              <a:t>Photoperiodism</a:t>
            </a:r>
            <a:r>
              <a:rPr lang="en-IN" dirty="0" smtClean="0"/>
              <a:t> (Light Duration</a:t>
            </a:r>
            <a:r>
              <a:rPr lang="en-IN" dirty="0" smtClean="0"/>
              <a:t>)</a:t>
            </a:r>
          </a:p>
          <a:p>
            <a:pPr marL="880110" lvl="1" indent="-514350">
              <a:buFont typeface="+mj-lt"/>
              <a:buAutoNum type="arabicPeriod"/>
            </a:pPr>
            <a:r>
              <a:rPr lang="en-IN" dirty="0" err="1" smtClean="0"/>
              <a:t>Vernalization</a:t>
            </a:r>
            <a:r>
              <a:rPr lang="en-IN" dirty="0" smtClean="0"/>
              <a:t> (Cold Temperature</a:t>
            </a:r>
            <a:r>
              <a:rPr lang="en-IN" dirty="0" smtClean="0"/>
              <a:t>)</a:t>
            </a:r>
          </a:p>
          <a:p>
            <a:pPr marL="880110" lvl="1" indent="-514350">
              <a:buFont typeface="+mj-lt"/>
              <a:buAutoNum type="arabicPeriod"/>
            </a:pPr>
            <a:r>
              <a:rPr lang="en-IN" dirty="0" smtClean="0"/>
              <a:t>Ambient Temperature</a:t>
            </a:r>
          </a:p>
          <a:p>
            <a:pPr marL="880110" lvl="1" indent="-514350">
              <a:buFont typeface="+mj-lt"/>
              <a:buAutoNum type="arabicPeriod"/>
            </a:pPr>
            <a:r>
              <a:rPr lang="en-IN" dirty="0" smtClean="0"/>
              <a:t>Water </a:t>
            </a:r>
            <a:r>
              <a:rPr lang="en-IN" dirty="0" smtClean="0"/>
              <a:t>Stress and Nutrient Availability</a:t>
            </a:r>
            <a:endParaRPr lang="en-IN" b="1" dirty="0" smtClean="0"/>
          </a:p>
          <a:p>
            <a:pPr marL="880110" lvl="1" indent="-514350">
              <a:buFont typeface="+mj-lt"/>
              <a:buAutoNum type="arabicPeriod"/>
            </a:pPr>
            <a:endParaRPr lang="en-IN"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1. </a:t>
            </a:r>
            <a:r>
              <a:rPr lang="en-IN" dirty="0" err="1" smtClean="0"/>
              <a:t>Photoperiodism</a:t>
            </a:r>
            <a:r>
              <a:rPr lang="en-IN" dirty="0" smtClean="0"/>
              <a:t> (Light Duration)</a:t>
            </a:r>
            <a:endParaRPr lang="en-IN" dirty="0"/>
          </a:p>
        </p:txBody>
      </p:sp>
      <p:sp>
        <p:nvSpPr>
          <p:cNvPr id="3" name="Content Placeholder 2"/>
          <p:cNvSpPr>
            <a:spLocks noGrp="1"/>
          </p:cNvSpPr>
          <p:nvPr>
            <p:ph idx="1"/>
          </p:nvPr>
        </p:nvSpPr>
        <p:spPr/>
        <p:txBody>
          <a:bodyPr>
            <a:normAutofit lnSpcReduction="10000"/>
          </a:bodyPr>
          <a:lstStyle/>
          <a:p>
            <a:pPr algn="just"/>
            <a:r>
              <a:rPr lang="en-IN" dirty="0" smtClean="0"/>
              <a:t>This is the most well-known environmental trigger. Plants monitor the length of the </a:t>
            </a:r>
            <a:r>
              <a:rPr lang="en-IN" b="1" dirty="0" smtClean="0"/>
              <a:t>continuous dark period</a:t>
            </a:r>
            <a:r>
              <a:rPr lang="en-IN" dirty="0" smtClean="0"/>
              <a:t> to determine the season.</a:t>
            </a:r>
          </a:p>
          <a:p>
            <a:pPr lvl="1" algn="just"/>
            <a:r>
              <a:rPr lang="en-IN" b="1" dirty="0" smtClean="0"/>
              <a:t>Sensing Mechanism:</a:t>
            </a:r>
            <a:r>
              <a:rPr lang="en-IN" dirty="0" smtClean="0"/>
              <a:t> </a:t>
            </a:r>
            <a:r>
              <a:rPr lang="en-IN" dirty="0" err="1" smtClean="0"/>
              <a:t>Phytochromes</a:t>
            </a:r>
            <a:r>
              <a:rPr lang="en-IN" dirty="0" smtClean="0"/>
              <a:t> and </a:t>
            </a:r>
            <a:r>
              <a:rPr lang="en-IN" dirty="0" err="1" smtClean="0"/>
              <a:t>Cryptochromes</a:t>
            </a:r>
            <a:r>
              <a:rPr lang="en-IN" dirty="0" smtClean="0"/>
              <a:t> in the leaves detect light quality and duration.</a:t>
            </a:r>
          </a:p>
          <a:p>
            <a:pPr lvl="1" algn="just"/>
            <a:r>
              <a:rPr lang="en-IN" b="1" dirty="0" smtClean="0"/>
              <a:t>The Signal:</a:t>
            </a:r>
            <a:r>
              <a:rPr lang="en-IN" dirty="0" smtClean="0"/>
              <a:t> This data is synced with the plant's internal circadian clock to produce </a:t>
            </a:r>
            <a:r>
              <a:rPr lang="en-IN" b="1" dirty="0" smtClean="0"/>
              <a:t>CONSTANS (CO)</a:t>
            </a:r>
            <a:r>
              <a:rPr lang="en-IN" dirty="0" smtClean="0"/>
              <a:t> protein.</a:t>
            </a:r>
          </a:p>
          <a:p>
            <a:pPr lvl="1" algn="just"/>
            <a:r>
              <a:rPr lang="en-IN" b="1" dirty="0" smtClean="0"/>
              <a:t>The Result:</a:t>
            </a:r>
            <a:r>
              <a:rPr lang="en-IN" dirty="0" smtClean="0"/>
              <a:t> CO activates the production of the </a:t>
            </a:r>
            <a:r>
              <a:rPr lang="en-IN" b="1" dirty="0" smtClean="0"/>
              <a:t>FT protein (</a:t>
            </a:r>
            <a:r>
              <a:rPr lang="en-IN" b="1" dirty="0" err="1" smtClean="0"/>
              <a:t>Florigen</a:t>
            </a:r>
            <a:r>
              <a:rPr lang="en-IN" b="1" dirty="0" smtClean="0"/>
              <a:t>)</a:t>
            </a:r>
            <a:r>
              <a:rPr lang="en-IN" dirty="0" smtClean="0"/>
              <a:t>, which travels from the leaves to the shoot tip to start the transition to a flower.</a:t>
            </a:r>
          </a:p>
          <a:p>
            <a:pPr algn="just"/>
            <a:endParaRPr lang="en-IN"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2. </a:t>
            </a:r>
            <a:r>
              <a:rPr lang="en-IN" dirty="0" err="1" smtClean="0"/>
              <a:t>Vernalization</a:t>
            </a:r>
            <a:r>
              <a:rPr lang="en-IN" dirty="0" smtClean="0"/>
              <a:t> (Cold Temperature)</a:t>
            </a:r>
            <a:endParaRPr lang="en-IN" dirty="0"/>
          </a:p>
        </p:txBody>
      </p:sp>
      <p:sp>
        <p:nvSpPr>
          <p:cNvPr id="3" name="Content Placeholder 2"/>
          <p:cNvSpPr>
            <a:spLocks noGrp="1"/>
          </p:cNvSpPr>
          <p:nvPr>
            <p:ph idx="1"/>
          </p:nvPr>
        </p:nvSpPr>
        <p:spPr/>
        <p:txBody>
          <a:bodyPr>
            <a:normAutofit lnSpcReduction="10000"/>
          </a:bodyPr>
          <a:lstStyle/>
          <a:p>
            <a:r>
              <a:rPr lang="en-IN" dirty="0" smtClean="0"/>
              <a:t>Many plants in temperate climates require a "cold memory" to ensure they don't flower in the middle of a warm autumn.</a:t>
            </a:r>
          </a:p>
          <a:p>
            <a:pPr lvl="1" algn="just"/>
            <a:r>
              <a:rPr lang="en-IN" b="1" dirty="0" smtClean="0"/>
              <a:t>Sensing Mechanism:</a:t>
            </a:r>
            <a:r>
              <a:rPr lang="en-IN" dirty="0" smtClean="0"/>
              <a:t> The Shoot Apical </a:t>
            </a:r>
            <a:r>
              <a:rPr lang="en-IN" dirty="0" err="1" smtClean="0"/>
              <a:t>Meristem</a:t>
            </a:r>
            <a:r>
              <a:rPr lang="en-IN" dirty="0" smtClean="0"/>
              <a:t> (SAM) tracks exposure to chilling temperatures (usually </a:t>
            </a:r>
            <a:r>
              <a:rPr lang="en-IN" dirty="0" smtClean="0"/>
              <a:t>1° to </a:t>
            </a:r>
            <a:r>
              <a:rPr lang="en-IN" dirty="0" smtClean="0"/>
              <a:t> </a:t>
            </a:r>
            <a:r>
              <a:rPr lang="en-IN" dirty="0" smtClean="0"/>
              <a:t>7°)</a:t>
            </a:r>
            <a:endParaRPr lang="en-IN" dirty="0" smtClean="0"/>
          </a:p>
          <a:p>
            <a:pPr lvl="1" algn="just"/>
            <a:r>
              <a:rPr lang="en-IN" b="1" dirty="0" smtClean="0"/>
              <a:t>The Genetic Brake:</a:t>
            </a:r>
            <a:r>
              <a:rPr lang="en-IN" dirty="0" smtClean="0"/>
              <a:t> The repressor gene </a:t>
            </a:r>
            <a:r>
              <a:rPr lang="en-IN" b="1" dirty="0" smtClean="0"/>
              <a:t>FLC </a:t>
            </a:r>
            <a:r>
              <a:rPr lang="en-IN" b="1" dirty="0" smtClean="0"/>
              <a:t>(FLOWERING LOCUS C)</a:t>
            </a:r>
            <a:r>
              <a:rPr lang="en-IN" dirty="0" smtClean="0"/>
              <a:t> acts as a brake, preventing flowering.</a:t>
            </a:r>
          </a:p>
          <a:p>
            <a:pPr lvl="1" algn="just"/>
            <a:r>
              <a:rPr lang="en-IN" b="1" dirty="0" smtClean="0"/>
              <a:t>The Result:</a:t>
            </a:r>
            <a:r>
              <a:rPr lang="en-IN" dirty="0" smtClean="0"/>
              <a:t> Prolonged cold causes </a:t>
            </a:r>
            <a:r>
              <a:rPr lang="en-IN" b="1" dirty="0" smtClean="0"/>
              <a:t>epigenetic silencing</a:t>
            </a:r>
            <a:r>
              <a:rPr lang="en-IN" dirty="0" smtClean="0"/>
              <a:t> of </a:t>
            </a:r>
            <a:r>
              <a:rPr lang="en-IN" dirty="0" smtClean="0"/>
              <a:t>FLC. </a:t>
            </a:r>
            <a:r>
              <a:rPr lang="en-IN" dirty="0" smtClean="0"/>
              <a:t>Once the brake is removed, the plant is "competent" to flower when spring arrives.</a:t>
            </a:r>
          </a:p>
          <a:p>
            <a:pPr lvl="1"/>
            <a:endParaRPr lang="en-IN"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3. Ambient Temperature</a:t>
            </a:r>
            <a:endParaRPr lang="en-IN" dirty="0"/>
          </a:p>
        </p:txBody>
      </p:sp>
      <p:sp>
        <p:nvSpPr>
          <p:cNvPr id="3" name="Content Placeholder 2"/>
          <p:cNvSpPr>
            <a:spLocks noGrp="1"/>
          </p:cNvSpPr>
          <p:nvPr>
            <p:ph idx="1"/>
          </p:nvPr>
        </p:nvSpPr>
        <p:spPr/>
        <p:txBody>
          <a:bodyPr>
            <a:normAutofit fontScale="92500" lnSpcReduction="10000"/>
          </a:bodyPr>
          <a:lstStyle/>
          <a:p>
            <a:r>
              <a:rPr lang="en-IN" dirty="0" smtClean="0"/>
              <a:t>Unlike the extreme cold of </a:t>
            </a:r>
            <a:r>
              <a:rPr lang="en-IN" dirty="0" err="1" smtClean="0"/>
              <a:t>vernalization</a:t>
            </a:r>
            <a:r>
              <a:rPr lang="en-IN" dirty="0" smtClean="0"/>
              <a:t>, </a:t>
            </a:r>
            <a:r>
              <a:rPr lang="en-IN" b="1" dirty="0" smtClean="0"/>
              <a:t>ambient temperature</a:t>
            </a:r>
            <a:r>
              <a:rPr lang="en-IN" dirty="0" smtClean="0"/>
              <a:t> refers to the daily fluctuations in warmth (15° to 27°).</a:t>
            </a:r>
          </a:p>
          <a:p>
            <a:r>
              <a:rPr lang="en-IN" b="1" dirty="0" smtClean="0"/>
              <a:t>The </a:t>
            </a:r>
            <a:r>
              <a:rPr lang="en-IN" b="1" dirty="0" smtClean="0"/>
              <a:t>Response:</a:t>
            </a:r>
            <a:r>
              <a:rPr lang="en-IN" dirty="0" smtClean="0"/>
              <a:t> Higher temperatures generally accelerate flowering.</a:t>
            </a:r>
          </a:p>
          <a:p>
            <a:r>
              <a:rPr lang="en-IN" b="1" dirty="0" smtClean="0"/>
              <a:t>The Mechanism:</a:t>
            </a:r>
            <a:r>
              <a:rPr lang="en-IN" dirty="0" smtClean="0"/>
              <a:t> Warmth destabilizes specific repressor complexes (like </a:t>
            </a:r>
            <a:r>
              <a:rPr lang="en-IN" dirty="0" smtClean="0"/>
              <a:t>SVP </a:t>
            </a:r>
            <a:r>
              <a:rPr lang="en-IN" dirty="0" smtClean="0"/>
              <a:t>and </a:t>
            </a:r>
            <a:r>
              <a:rPr lang="en-IN" dirty="0" smtClean="0"/>
              <a:t>FLM) </a:t>
            </a:r>
            <a:r>
              <a:rPr lang="en-IN" dirty="0" smtClean="0"/>
              <a:t>and affects how DNA is wrapped around </a:t>
            </a:r>
            <a:r>
              <a:rPr lang="en-IN" dirty="0" err="1" smtClean="0"/>
              <a:t>histones</a:t>
            </a:r>
            <a:r>
              <a:rPr lang="en-IN" dirty="0" smtClean="0"/>
              <a:t> (H2A.Z).</a:t>
            </a:r>
          </a:p>
          <a:p>
            <a:r>
              <a:rPr lang="en-IN" b="1" dirty="0" smtClean="0"/>
              <a:t>Climate Change Impact:</a:t>
            </a:r>
            <a:r>
              <a:rPr lang="en-IN" dirty="0" smtClean="0"/>
              <a:t> This pathway is why many plants are currently blooming earlier in the year due to global warming, often leading to a "mismatch" with their pollinators.</a:t>
            </a:r>
          </a:p>
          <a:p>
            <a:endParaRPr lang="en-IN"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t>4. Water Stress and Nutrient Availability</a:t>
            </a:r>
            <a:endParaRPr lang="en-IN" dirty="0"/>
          </a:p>
        </p:txBody>
      </p:sp>
      <p:sp>
        <p:nvSpPr>
          <p:cNvPr id="3" name="Content Placeholder 2"/>
          <p:cNvSpPr>
            <a:spLocks noGrp="1"/>
          </p:cNvSpPr>
          <p:nvPr>
            <p:ph idx="1"/>
          </p:nvPr>
        </p:nvSpPr>
        <p:spPr/>
        <p:txBody>
          <a:bodyPr>
            <a:normAutofit lnSpcReduction="10000"/>
          </a:bodyPr>
          <a:lstStyle/>
          <a:p>
            <a:r>
              <a:rPr lang="en-IN" dirty="0" smtClean="0"/>
              <a:t>While light and temperature are primary cues, "stress-induced flowering" is a survival strategy.</a:t>
            </a:r>
          </a:p>
          <a:p>
            <a:pPr lvl="1" algn="just"/>
            <a:r>
              <a:rPr lang="en-IN" b="1" dirty="0" smtClean="0"/>
              <a:t>Drought Stress:</a:t>
            </a:r>
            <a:r>
              <a:rPr lang="en-IN" dirty="0" smtClean="0"/>
              <a:t> Some plants will flower prematurely if they sense they are dying from lack of water (the "last ditch effort" to produce seeds).</a:t>
            </a:r>
          </a:p>
          <a:p>
            <a:pPr lvl="1" algn="just"/>
            <a:r>
              <a:rPr lang="en-IN" b="1" dirty="0" smtClean="0"/>
              <a:t>Nutrient Levels:</a:t>
            </a:r>
            <a:r>
              <a:rPr lang="en-IN" dirty="0" smtClean="0"/>
              <a:t> High nitrogen often promotes vegetative growth (leaves), while a shift in the Carbon-to-Nitrogen (C/N) ratio toward higher carbon (sugars) can trigger the induction of flowers.</a:t>
            </a:r>
          </a:p>
          <a:p>
            <a:pPr lvl="1" algn="just"/>
            <a:r>
              <a:rPr lang="en-IN" b="1" dirty="0" smtClean="0"/>
              <a:t>Gibberellins (GA):</a:t>
            </a:r>
            <a:r>
              <a:rPr lang="en-IN" dirty="0" smtClean="0"/>
              <a:t> Stress and nutrient levels often influence the production of GA, a hormone that directly activates floral identity genes.</a:t>
            </a:r>
            <a:endParaRPr lang="en-IN"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t>Summary Table: Environmental Integration</a:t>
            </a:r>
            <a:endParaRPr lang="en-IN" dirty="0"/>
          </a:p>
        </p:txBody>
      </p:sp>
      <p:graphicFrame>
        <p:nvGraphicFramePr>
          <p:cNvPr id="4" name="Content Placeholder 3"/>
          <p:cNvGraphicFramePr>
            <a:graphicFrameLocks noGrp="1"/>
          </p:cNvGraphicFramePr>
          <p:nvPr>
            <p:ph idx="1"/>
          </p:nvPr>
        </p:nvGraphicFramePr>
        <p:xfrm>
          <a:off x="457200" y="1935163"/>
          <a:ext cx="8229600" cy="18542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IN" dirty="0" smtClean="0"/>
                        <a:t>Factor</a:t>
                      </a:r>
                      <a:endParaRPr lang="en-IN" dirty="0"/>
                    </a:p>
                  </a:txBody>
                  <a:tcPr/>
                </a:tc>
                <a:tc>
                  <a:txBody>
                    <a:bodyPr/>
                    <a:lstStyle/>
                    <a:p>
                      <a:r>
                        <a:rPr lang="en-IN" dirty="0" smtClean="0"/>
                        <a:t>Primary Sensor</a:t>
                      </a:r>
                      <a:endParaRPr lang="en-IN" dirty="0"/>
                    </a:p>
                  </a:txBody>
                  <a:tcPr/>
                </a:tc>
                <a:tc>
                  <a:txBody>
                    <a:bodyPr/>
                    <a:lstStyle/>
                    <a:p>
                      <a:r>
                        <a:rPr lang="en-IN" dirty="0" smtClean="0"/>
                        <a:t>Target Molecule</a:t>
                      </a:r>
                      <a:endParaRPr lang="en-IN" dirty="0"/>
                    </a:p>
                  </a:txBody>
                  <a:tcPr/>
                </a:tc>
              </a:tr>
              <a:tr h="370840">
                <a:tc>
                  <a:txBody>
                    <a:bodyPr/>
                    <a:lstStyle/>
                    <a:p>
                      <a:r>
                        <a:rPr lang="en-IN" dirty="0" smtClean="0"/>
                        <a:t>Light (Day length)</a:t>
                      </a:r>
                      <a:endParaRPr lang="en-IN" dirty="0"/>
                    </a:p>
                  </a:txBody>
                  <a:tcPr/>
                </a:tc>
                <a:tc>
                  <a:txBody>
                    <a:bodyPr/>
                    <a:lstStyle/>
                    <a:p>
                      <a:r>
                        <a:rPr lang="en-IN" dirty="0" smtClean="0"/>
                        <a:t>Leaves (</a:t>
                      </a:r>
                      <a:r>
                        <a:rPr lang="en-IN" dirty="0" err="1" smtClean="0"/>
                        <a:t>Phytochromes</a:t>
                      </a:r>
                      <a:r>
                        <a:rPr lang="en-IN" dirty="0" smtClean="0"/>
                        <a:t>)</a:t>
                      </a:r>
                      <a:endParaRPr lang="en-IN" dirty="0"/>
                    </a:p>
                  </a:txBody>
                  <a:tcPr/>
                </a:tc>
                <a:tc>
                  <a:txBody>
                    <a:bodyPr/>
                    <a:lstStyle/>
                    <a:p>
                      <a:r>
                        <a:rPr lang="en-IN" dirty="0" smtClean="0"/>
                        <a:t>Leaves (</a:t>
                      </a:r>
                      <a:r>
                        <a:rPr lang="en-IN" dirty="0" err="1" smtClean="0"/>
                        <a:t>Phytochromes</a:t>
                      </a:r>
                      <a:r>
                        <a:rPr lang="en-IN" dirty="0" smtClean="0"/>
                        <a:t>)</a:t>
                      </a:r>
                      <a:endParaRPr lang="en-IN" dirty="0"/>
                    </a:p>
                  </a:txBody>
                  <a:tcPr/>
                </a:tc>
              </a:tr>
              <a:tr h="370840">
                <a:tc>
                  <a:txBody>
                    <a:bodyPr/>
                    <a:lstStyle/>
                    <a:p>
                      <a:r>
                        <a:rPr lang="en-IN" dirty="0" smtClean="0"/>
                        <a:t>Cold (Winter)</a:t>
                      </a:r>
                      <a:endParaRPr lang="en-IN" dirty="0"/>
                    </a:p>
                  </a:txBody>
                  <a:tcPr/>
                </a:tc>
                <a:tc>
                  <a:txBody>
                    <a:bodyPr/>
                    <a:lstStyle/>
                    <a:p>
                      <a:r>
                        <a:rPr lang="en-IN" dirty="0" smtClean="0"/>
                        <a:t>Shoot Tip (</a:t>
                      </a:r>
                      <a:r>
                        <a:rPr lang="en-IN" dirty="0" err="1" smtClean="0"/>
                        <a:t>Meristem</a:t>
                      </a:r>
                      <a:r>
                        <a:rPr lang="en-IN" dirty="0" smtClean="0"/>
                        <a:t>)</a:t>
                      </a:r>
                      <a:endParaRPr lang="en-IN" dirty="0"/>
                    </a:p>
                  </a:txBody>
                  <a:tcPr/>
                </a:tc>
                <a:tc>
                  <a:txBody>
                    <a:bodyPr/>
                    <a:lstStyle/>
                    <a:p>
                      <a:r>
                        <a:rPr lang="en-IN" dirty="0" smtClean="0"/>
                        <a:t>FLC (Repressor)</a:t>
                      </a:r>
                      <a:endParaRPr lang="en-IN" dirty="0"/>
                    </a:p>
                  </a:txBody>
                  <a:tcPr/>
                </a:tc>
              </a:tr>
              <a:tr h="370840">
                <a:tc>
                  <a:txBody>
                    <a:bodyPr/>
                    <a:lstStyle/>
                    <a:p>
                      <a:r>
                        <a:rPr lang="en-IN" dirty="0" smtClean="0"/>
                        <a:t>Warmth (Daily)</a:t>
                      </a:r>
                      <a:endParaRPr lang="en-IN" dirty="0"/>
                    </a:p>
                  </a:txBody>
                  <a:tcPr/>
                </a:tc>
                <a:tc>
                  <a:txBody>
                    <a:bodyPr/>
                    <a:lstStyle/>
                    <a:p>
                      <a:r>
                        <a:rPr lang="en-IN" dirty="0" smtClean="0"/>
                        <a:t>Whole Plant</a:t>
                      </a:r>
                      <a:endParaRPr lang="en-IN" dirty="0"/>
                    </a:p>
                  </a:txBody>
                  <a:tcPr/>
                </a:tc>
                <a:tc>
                  <a:txBody>
                    <a:bodyPr/>
                    <a:lstStyle/>
                    <a:p>
                      <a:r>
                        <a:rPr lang="en-IN" dirty="0" smtClean="0"/>
                        <a:t>SVP/FLM</a:t>
                      </a:r>
                      <a:endParaRPr lang="en-IN" dirty="0"/>
                    </a:p>
                  </a:txBody>
                  <a:tcPr/>
                </a:tc>
              </a:tr>
              <a:tr h="370840">
                <a:tc>
                  <a:txBody>
                    <a:bodyPr/>
                    <a:lstStyle/>
                    <a:p>
                      <a:r>
                        <a:rPr lang="en-IN" dirty="0" smtClean="0"/>
                        <a:t>Stress/Nutrition</a:t>
                      </a:r>
                      <a:endParaRPr lang="en-IN" dirty="0"/>
                    </a:p>
                  </a:txBody>
                  <a:tcPr/>
                </a:tc>
                <a:tc>
                  <a:txBody>
                    <a:bodyPr/>
                    <a:lstStyle/>
                    <a:p>
                      <a:r>
                        <a:rPr lang="en-IN" dirty="0" smtClean="0"/>
                        <a:t>Whole Plant</a:t>
                      </a:r>
                      <a:endParaRPr lang="en-IN" dirty="0"/>
                    </a:p>
                  </a:txBody>
                  <a:tcPr/>
                </a:tc>
                <a:tc>
                  <a:txBody>
                    <a:bodyPr/>
                    <a:lstStyle/>
                    <a:p>
                      <a:endParaRPr lang="en-IN" dirty="0"/>
                    </a:p>
                  </a:txBody>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smtClean="0"/>
              <a:t>How these factors converge</a:t>
            </a:r>
            <a:br>
              <a:rPr lang="en-IN" b="1" dirty="0" smtClean="0"/>
            </a:br>
            <a:endParaRPr lang="en-IN" dirty="0"/>
          </a:p>
        </p:txBody>
      </p:sp>
      <p:sp>
        <p:nvSpPr>
          <p:cNvPr id="3" name="Content Placeholder 2"/>
          <p:cNvSpPr>
            <a:spLocks noGrp="1"/>
          </p:cNvSpPr>
          <p:nvPr>
            <p:ph idx="1"/>
          </p:nvPr>
        </p:nvSpPr>
        <p:spPr/>
        <p:txBody>
          <a:bodyPr/>
          <a:lstStyle/>
          <a:p>
            <a:r>
              <a:rPr lang="en-IN" dirty="0" smtClean="0"/>
              <a:t>All these environmental signals converge on the </a:t>
            </a:r>
            <a:r>
              <a:rPr lang="en-IN" b="1" dirty="0" smtClean="0"/>
              <a:t>Floral Integrator Genes</a:t>
            </a:r>
            <a:r>
              <a:rPr lang="en-IN" dirty="0" smtClean="0"/>
              <a:t> </a:t>
            </a:r>
            <a:r>
              <a:rPr lang="en-IN" dirty="0" smtClean="0"/>
              <a:t>(FT </a:t>
            </a:r>
            <a:r>
              <a:rPr lang="en-IN" dirty="0" smtClean="0"/>
              <a:t>and </a:t>
            </a:r>
            <a:r>
              <a:rPr lang="en-IN" dirty="0" smtClean="0"/>
              <a:t>SOC1). </a:t>
            </a:r>
            <a:r>
              <a:rPr lang="en-IN" dirty="0" smtClean="0"/>
              <a:t>These genes act like a computer processor: if enough "True" signals are received from the environment, they turn on </a:t>
            </a:r>
            <a:r>
              <a:rPr lang="en-IN" b="1" dirty="0" smtClean="0"/>
              <a:t>LEAFY (LFY)</a:t>
            </a:r>
            <a:r>
              <a:rPr lang="en-IN" dirty="0" smtClean="0"/>
              <a:t>, </a:t>
            </a:r>
            <a:r>
              <a:rPr lang="en-IN" dirty="0" smtClean="0"/>
              <a:t>which physically transforms the shoot into a flower.</a:t>
            </a:r>
            <a:endParaRPr lang="en-IN"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dirty="0" err="1"/>
              <a:t>Florigen</a:t>
            </a:r>
            <a:r>
              <a:rPr dirty="0"/>
              <a:t> Concept</a:t>
            </a:r>
          </a:p>
        </p:txBody>
      </p:sp>
      <p:sp>
        <p:nvSpPr>
          <p:cNvPr id="3" name="Content Placeholder 2"/>
          <p:cNvSpPr>
            <a:spLocks noGrp="1"/>
          </p:cNvSpPr>
          <p:nvPr>
            <p:ph idx="1"/>
          </p:nvPr>
        </p:nvSpPr>
        <p:spPr/>
        <p:txBody>
          <a:bodyPr/>
          <a:lstStyle/>
          <a:p>
            <a:r>
              <a:rPr lang="en-IN" dirty="0" smtClean="0"/>
              <a:t>The </a:t>
            </a:r>
            <a:r>
              <a:rPr lang="en-IN" b="1" dirty="0" err="1" smtClean="0"/>
              <a:t>Florigen</a:t>
            </a:r>
            <a:r>
              <a:rPr lang="en-IN" b="1" dirty="0" smtClean="0"/>
              <a:t> Concept</a:t>
            </a:r>
            <a:r>
              <a:rPr lang="en-IN" dirty="0" smtClean="0"/>
              <a:t> is the cornerstone of plant reproductive biology. It describes the existence of a mobile </a:t>
            </a:r>
            <a:r>
              <a:rPr lang="en-IN" dirty="0" err="1" smtClean="0"/>
              <a:t>signaling</a:t>
            </a:r>
            <a:r>
              <a:rPr lang="en-IN" dirty="0" smtClean="0"/>
              <a:t> molecule—produced in the leaves and transported to the shoot tip—that instructs the plant to stop making leaves and start making flowers.</a:t>
            </a:r>
            <a:endParaRPr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lstStyle/>
          <a:p>
            <a:pPr algn="ctr"/>
            <a:r>
              <a:rPr lang="en-IN" dirty="0" err="1" smtClean="0"/>
              <a:t>Florigen</a:t>
            </a:r>
            <a:r>
              <a:rPr lang="en-IN" dirty="0" smtClean="0"/>
              <a:t> in Induction</a:t>
            </a:r>
            <a:endParaRPr lang="en-IN" dirty="0"/>
          </a:p>
        </p:txBody>
      </p:sp>
      <p:sp>
        <p:nvSpPr>
          <p:cNvPr id="3" name="Content Placeholder 2"/>
          <p:cNvSpPr>
            <a:spLocks noGrp="1"/>
          </p:cNvSpPr>
          <p:nvPr>
            <p:ph idx="1"/>
          </p:nvPr>
        </p:nvSpPr>
        <p:spPr>
          <a:xfrm>
            <a:off x="323528" y="1268760"/>
            <a:ext cx="8363272" cy="5055840"/>
          </a:xfrm>
        </p:spPr>
        <p:txBody>
          <a:bodyPr>
            <a:normAutofit fontScale="92500" lnSpcReduction="10000"/>
          </a:bodyPr>
          <a:lstStyle/>
          <a:p>
            <a:r>
              <a:rPr lang="en-IN" dirty="0" smtClean="0"/>
              <a:t>The </a:t>
            </a:r>
            <a:r>
              <a:rPr lang="en-IN" dirty="0" err="1" smtClean="0"/>
              <a:t>Florigen</a:t>
            </a:r>
            <a:r>
              <a:rPr lang="en-IN" dirty="0" smtClean="0"/>
              <a:t> concept bridges the gap between </a:t>
            </a:r>
            <a:r>
              <a:rPr lang="en-IN" b="1" dirty="0" smtClean="0"/>
              <a:t>environmental sensing</a:t>
            </a:r>
            <a:r>
              <a:rPr lang="en-IN" dirty="0" smtClean="0"/>
              <a:t> and </a:t>
            </a:r>
            <a:r>
              <a:rPr lang="en-IN" b="1" dirty="0" smtClean="0"/>
              <a:t>physical change</a:t>
            </a:r>
            <a:r>
              <a:rPr lang="en-IN" dirty="0" smtClean="0"/>
              <a:t>.</a:t>
            </a:r>
          </a:p>
          <a:p>
            <a:pPr marL="850392" lvl="1" indent="-457200" algn="just">
              <a:buFont typeface="+mj-lt"/>
              <a:buAutoNum type="arabicPeriod"/>
            </a:pPr>
            <a:r>
              <a:rPr lang="en-IN" b="1" dirty="0" smtClean="0"/>
              <a:t>Sensing (The Leaf):</a:t>
            </a:r>
            <a:r>
              <a:rPr lang="en-IN" dirty="0" smtClean="0"/>
              <a:t> Photoreceptors in the leaf detect the correct day length (</a:t>
            </a:r>
            <a:r>
              <a:rPr lang="en-IN" dirty="0" err="1" smtClean="0"/>
              <a:t>Photoperiodism</a:t>
            </a:r>
            <a:r>
              <a:rPr lang="en-IN" dirty="0" smtClean="0"/>
              <a:t>).</a:t>
            </a:r>
          </a:p>
          <a:p>
            <a:pPr marL="850392" lvl="1" indent="-457200" algn="just">
              <a:buFont typeface="+mj-lt"/>
              <a:buAutoNum type="arabicPeriod"/>
            </a:pPr>
            <a:r>
              <a:rPr lang="en-IN" b="1" dirty="0" smtClean="0"/>
              <a:t>Synthesis:</a:t>
            </a:r>
            <a:r>
              <a:rPr lang="en-IN" dirty="0" smtClean="0"/>
              <a:t> This triggers the expression of the </a:t>
            </a:r>
            <a:r>
              <a:rPr lang="en-IN" b="1" dirty="0" smtClean="0"/>
              <a:t>FT </a:t>
            </a:r>
            <a:r>
              <a:rPr lang="en-IN" b="1" dirty="0" smtClean="0"/>
              <a:t>gene</a:t>
            </a:r>
            <a:r>
              <a:rPr lang="en-IN" dirty="0" smtClean="0"/>
              <a:t> in the companion cells of the leaf's phloem.</a:t>
            </a:r>
          </a:p>
          <a:p>
            <a:pPr marL="850392" lvl="1" indent="-457200" algn="just">
              <a:buFont typeface="+mj-lt"/>
              <a:buAutoNum type="arabicPeriod"/>
            </a:pPr>
            <a:r>
              <a:rPr lang="en-IN" b="1" dirty="0" smtClean="0"/>
              <a:t>Transport:</a:t>
            </a:r>
            <a:r>
              <a:rPr lang="en-IN" dirty="0" smtClean="0"/>
              <a:t> The </a:t>
            </a:r>
            <a:r>
              <a:rPr lang="en-IN" b="1" dirty="0" smtClean="0"/>
              <a:t>FT protein</a:t>
            </a:r>
            <a:r>
              <a:rPr lang="en-IN" dirty="0" smtClean="0"/>
              <a:t> (</a:t>
            </a:r>
            <a:r>
              <a:rPr lang="en-IN" dirty="0" err="1" smtClean="0"/>
              <a:t>Florigen</a:t>
            </a:r>
            <a:r>
              <a:rPr lang="en-IN" dirty="0" smtClean="0"/>
              <a:t>) enters the phloem and travels upward toward the Shoot Apical </a:t>
            </a:r>
            <a:r>
              <a:rPr lang="en-IN" dirty="0" err="1" smtClean="0"/>
              <a:t>Meristem</a:t>
            </a:r>
            <a:r>
              <a:rPr lang="en-IN" dirty="0" smtClean="0"/>
              <a:t> (SAM).</a:t>
            </a:r>
          </a:p>
          <a:p>
            <a:pPr marL="850392" lvl="1" indent="-457200" algn="just">
              <a:buFont typeface="+mj-lt"/>
              <a:buAutoNum type="arabicPeriod"/>
            </a:pPr>
            <a:r>
              <a:rPr lang="en-IN" b="1" dirty="0" smtClean="0"/>
              <a:t>Action (The Apex):</a:t>
            </a:r>
            <a:r>
              <a:rPr lang="en-IN" dirty="0" smtClean="0"/>
              <a:t> At the SAM, the FT protein binds to a transcription factor called </a:t>
            </a:r>
            <a:r>
              <a:rPr lang="en-IN" b="1" dirty="0" smtClean="0"/>
              <a:t>FD</a:t>
            </a:r>
            <a:r>
              <a:rPr lang="en-IN" dirty="0" smtClean="0"/>
              <a:t>.</a:t>
            </a:r>
          </a:p>
          <a:p>
            <a:pPr marL="850392" lvl="1" indent="-457200" algn="just">
              <a:buFont typeface="+mj-lt"/>
              <a:buAutoNum type="arabicPeriod"/>
            </a:pPr>
            <a:r>
              <a:rPr lang="en-IN" b="1" dirty="0" smtClean="0"/>
              <a:t>Transformation:</a:t>
            </a:r>
            <a:r>
              <a:rPr lang="en-IN" dirty="0" smtClean="0"/>
              <a:t> The </a:t>
            </a:r>
            <a:r>
              <a:rPr lang="en-IN" b="1" dirty="0" smtClean="0"/>
              <a:t>FT-FD complex</a:t>
            </a:r>
            <a:r>
              <a:rPr lang="en-IN" dirty="0" smtClean="0"/>
              <a:t> activates floral identity genes (like </a:t>
            </a:r>
            <a:r>
              <a:rPr lang="en-IN" i="1" dirty="0" smtClean="0"/>
              <a:t>AP1</a:t>
            </a:r>
            <a:r>
              <a:rPr lang="en-IN" dirty="0" smtClean="0"/>
              <a:t> and </a:t>
            </a:r>
            <a:r>
              <a:rPr lang="en-IN" i="1" dirty="0" smtClean="0"/>
              <a:t>LFY</a:t>
            </a:r>
            <a:r>
              <a:rPr lang="en-IN" dirty="0" smtClean="0"/>
              <a:t>), officially completing the induction process</a:t>
            </a:r>
          </a:p>
          <a:p>
            <a:endParaRPr lang="en-IN"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t>Flower as a modified determinate shoot</a:t>
            </a:r>
            <a:endParaRPr lang="en-IN" dirty="0"/>
          </a:p>
        </p:txBody>
      </p:sp>
      <p:sp>
        <p:nvSpPr>
          <p:cNvPr id="3" name="Content Placeholder 2"/>
          <p:cNvSpPr>
            <a:spLocks noGrp="1"/>
          </p:cNvSpPr>
          <p:nvPr>
            <p:ph idx="1"/>
          </p:nvPr>
        </p:nvSpPr>
        <p:spPr/>
        <p:txBody>
          <a:bodyPr/>
          <a:lstStyle/>
          <a:p>
            <a:r>
              <a:rPr lang="en-IN" dirty="0" smtClean="0"/>
              <a:t>The concept that a flower is a </a:t>
            </a:r>
            <a:r>
              <a:rPr lang="en-IN" b="1" dirty="0" smtClean="0"/>
              <a:t>modified determinate shoot</a:t>
            </a:r>
            <a:r>
              <a:rPr lang="en-IN" dirty="0" smtClean="0"/>
              <a:t> is a cornerstone of plant morphology, famously proposed by Johann Wolfgang von Goethe in his "Metamorphosis of Plants" (1790</a:t>
            </a:r>
            <a:r>
              <a:rPr lang="en-IN" dirty="0" smtClean="0"/>
              <a:t>)</a:t>
            </a:r>
          </a:p>
          <a:p>
            <a:r>
              <a:rPr lang="en-IN" dirty="0" smtClean="0"/>
              <a:t>Essentially, a flower is a specialized branch where the "stem" has stopped growing and the "leaves" have evolved to become reproductive organs.</a:t>
            </a:r>
            <a:endParaRPr lang="en-IN"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1. What makes it a "Shoot"?</a:t>
            </a:r>
            <a:endParaRPr lang="en-IN" dirty="0"/>
          </a:p>
        </p:txBody>
      </p:sp>
      <p:sp>
        <p:nvSpPr>
          <p:cNvPr id="3" name="Content Placeholder 2"/>
          <p:cNvSpPr>
            <a:spLocks noGrp="1"/>
          </p:cNvSpPr>
          <p:nvPr>
            <p:ph idx="1"/>
          </p:nvPr>
        </p:nvSpPr>
        <p:spPr/>
        <p:txBody>
          <a:bodyPr>
            <a:normAutofit/>
          </a:bodyPr>
          <a:lstStyle/>
          <a:p>
            <a:r>
              <a:rPr lang="en-IN" dirty="0" smtClean="0"/>
              <a:t>A typical vegetative shoot consists of an axis (the stem) with nodes (where leaves attach) and internodes (the space between leaves). A flower follows this same basic blueprint:</a:t>
            </a:r>
          </a:p>
          <a:p>
            <a:pPr lvl="1"/>
            <a:r>
              <a:rPr lang="en-IN" b="1" dirty="0" smtClean="0"/>
              <a:t>The Receptacle (The Stem):</a:t>
            </a:r>
            <a:r>
              <a:rPr lang="en-IN" dirty="0" smtClean="0"/>
              <a:t> The base of the flower is actually a highly compressed stem.</a:t>
            </a:r>
          </a:p>
          <a:p>
            <a:pPr lvl="1"/>
            <a:r>
              <a:rPr lang="en-IN" b="1" dirty="0" smtClean="0"/>
              <a:t>Floral Organs (The Leaves):</a:t>
            </a:r>
            <a:r>
              <a:rPr lang="en-IN" dirty="0" smtClean="0"/>
              <a:t> Sepals, petals, stamens, and </a:t>
            </a:r>
            <a:r>
              <a:rPr lang="en-IN" dirty="0" err="1" smtClean="0"/>
              <a:t>carpels</a:t>
            </a:r>
            <a:r>
              <a:rPr lang="en-IN" dirty="0" smtClean="0"/>
              <a:t> are considered modified leaves (</a:t>
            </a:r>
            <a:r>
              <a:rPr lang="en-IN" dirty="0" err="1" smtClean="0"/>
              <a:t>phyllomes</a:t>
            </a:r>
            <a:r>
              <a:rPr lang="en-IN" dirty="0" smtClean="0"/>
              <a:t>). This is evidenced by their similar vascular patterns and the fact that, in certain mutations, these organs can revert back into green leaves.</a:t>
            </a:r>
          </a:p>
          <a:p>
            <a:endParaRPr lang="en-IN"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2. What </a:t>
            </a:r>
            <a:r>
              <a:rPr lang="en-IN" dirty="0" smtClean="0"/>
              <a:t>makes it "Determinate"?</a:t>
            </a:r>
            <a:endParaRPr lang="en-IN" dirty="0"/>
          </a:p>
        </p:txBody>
      </p:sp>
      <p:sp>
        <p:nvSpPr>
          <p:cNvPr id="3" name="Content Placeholder 2"/>
          <p:cNvSpPr>
            <a:spLocks noGrp="1"/>
          </p:cNvSpPr>
          <p:nvPr>
            <p:ph idx="1"/>
          </p:nvPr>
        </p:nvSpPr>
        <p:spPr/>
        <p:txBody>
          <a:bodyPr>
            <a:normAutofit fontScale="92500"/>
          </a:bodyPr>
          <a:lstStyle/>
          <a:p>
            <a:r>
              <a:rPr lang="en-IN" dirty="0" smtClean="0"/>
              <a:t>Vegetative shoots are typically </a:t>
            </a:r>
            <a:r>
              <a:rPr lang="en-IN" b="1" dirty="0" smtClean="0"/>
              <a:t>indeterminate</a:t>
            </a:r>
            <a:r>
              <a:rPr lang="en-IN" dirty="0" smtClean="0"/>
              <a:t>, meaning the Shoot Apical </a:t>
            </a:r>
            <a:r>
              <a:rPr lang="en-IN" dirty="0" err="1" smtClean="0"/>
              <a:t>Meristem</a:t>
            </a:r>
            <a:r>
              <a:rPr lang="en-IN" dirty="0" smtClean="0"/>
              <a:t> (SAM) can theoretically keep growing and producing leaves forever.</a:t>
            </a:r>
          </a:p>
          <a:p>
            <a:r>
              <a:rPr lang="en-IN" dirty="0" smtClean="0"/>
              <a:t>A flower, however, is </a:t>
            </a:r>
            <a:r>
              <a:rPr lang="en-IN" b="1" dirty="0" smtClean="0"/>
              <a:t>determinate</a:t>
            </a:r>
            <a:r>
              <a:rPr lang="en-IN" dirty="0" smtClean="0"/>
              <a:t>:</a:t>
            </a:r>
          </a:p>
          <a:p>
            <a:pPr lvl="1"/>
            <a:r>
              <a:rPr lang="en-IN" b="1" dirty="0" smtClean="0"/>
              <a:t>Terminal Growth:</a:t>
            </a:r>
            <a:r>
              <a:rPr lang="en-IN" dirty="0" smtClean="0"/>
              <a:t> Once the floral </a:t>
            </a:r>
            <a:r>
              <a:rPr lang="en-IN" dirty="0" err="1" smtClean="0"/>
              <a:t>meristem</a:t>
            </a:r>
            <a:r>
              <a:rPr lang="en-IN" dirty="0" smtClean="0"/>
              <a:t> is induced, it produces a set number of "leaf" whorls (sepals </a:t>
            </a:r>
            <a:r>
              <a:rPr lang="en-IN" dirty="0" smtClean="0"/>
              <a:t>-&gt;petals -&gt; stamens =&gt; </a:t>
            </a:r>
            <a:r>
              <a:rPr lang="en-IN" dirty="0" err="1" smtClean="0"/>
              <a:t>carpels</a:t>
            </a:r>
            <a:r>
              <a:rPr lang="en-IN" dirty="0" smtClean="0"/>
              <a:t>).</a:t>
            </a:r>
          </a:p>
          <a:p>
            <a:pPr lvl="1"/>
            <a:r>
              <a:rPr lang="en-IN" b="1" dirty="0" err="1" smtClean="0"/>
              <a:t>Meristem</a:t>
            </a:r>
            <a:r>
              <a:rPr lang="en-IN" b="1" dirty="0" smtClean="0"/>
              <a:t> Consumption:</a:t>
            </a:r>
            <a:r>
              <a:rPr lang="en-IN" dirty="0" smtClean="0"/>
              <a:t> After the </a:t>
            </a:r>
            <a:r>
              <a:rPr lang="en-IN" dirty="0" err="1" smtClean="0"/>
              <a:t>carpels</a:t>
            </a:r>
            <a:r>
              <a:rPr lang="en-IN" dirty="0" smtClean="0"/>
              <a:t> (the innermost whorl) are formed, the pool of stem cells at the tip is completely used up. The </a:t>
            </a:r>
            <a:r>
              <a:rPr lang="en-IN" dirty="0" err="1" smtClean="0"/>
              <a:t>meristem</a:t>
            </a:r>
            <a:r>
              <a:rPr lang="en-IN" dirty="0" smtClean="0"/>
              <a:t> ceases to exist, and growth at that specific tip stops permanently.</a:t>
            </a:r>
          </a:p>
          <a:p>
            <a:endParaRPr lang="en-IN"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188640"/>
            <a:ext cx="7797552" cy="648072"/>
          </a:xfrm>
        </p:spPr>
        <p:txBody>
          <a:bodyPr>
            <a:normAutofit fontScale="90000"/>
          </a:bodyPr>
          <a:lstStyle/>
          <a:p>
            <a:pPr algn="ctr"/>
            <a:r>
              <a:rPr lang="en-IN" sz="4400" dirty="0" smtClean="0"/>
              <a:t>3. Structural Comparison</a:t>
            </a:r>
            <a:endParaRPr lang="en-IN" sz="4400" dirty="0"/>
          </a:p>
        </p:txBody>
      </p:sp>
      <p:sp>
        <p:nvSpPr>
          <p:cNvPr id="3" name="Content Placeholder 2"/>
          <p:cNvSpPr>
            <a:spLocks noGrp="1"/>
          </p:cNvSpPr>
          <p:nvPr>
            <p:ph idx="1"/>
          </p:nvPr>
        </p:nvSpPr>
        <p:spPr>
          <a:xfrm>
            <a:off x="467544" y="1052736"/>
            <a:ext cx="8424936" cy="5616624"/>
          </a:xfrm>
        </p:spPr>
        <p:txBody>
          <a:bodyPr>
            <a:normAutofit/>
          </a:bodyPr>
          <a:lstStyle/>
          <a:p>
            <a:pPr>
              <a:buNone/>
            </a:pPr>
            <a:r>
              <a:rPr lang="en-IN" sz="2000" b="1" dirty="0" smtClean="0"/>
              <a:t>				</a:t>
            </a:r>
            <a:r>
              <a:rPr lang="en-IN" sz="2000" dirty="0" smtClean="0"/>
              <a:t>	</a:t>
            </a:r>
            <a:endParaRPr lang="en-IN" sz="2400" dirty="0"/>
          </a:p>
        </p:txBody>
      </p:sp>
      <p:graphicFrame>
        <p:nvGraphicFramePr>
          <p:cNvPr id="4" name="Table 3"/>
          <p:cNvGraphicFramePr>
            <a:graphicFrameLocks noGrp="1"/>
          </p:cNvGraphicFramePr>
          <p:nvPr/>
        </p:nvGraphicFramePr>
        <p:xfrm>
          <a:off x="755576" y="1196751"/>
          <a:ext cx="8064897" cy="5400599"/>
        </p:xfrm>
        <a:graphic>
          <a:graphicData uri="http://schemas.openxmlformats.org/drawingml/2006/table">
            <a:tbl>
              <a:tblPr firstRow="1" bandRow="1">
                <a:tableStyleId>{5C22544A-7EE6-4342-B048-85BDC9FD1C3A}</a:tableStyleId>
              </a:tblPr>
              <a:tblGrid>
                <a:gridCol w="2688299"/>
                <a:gridCol w="2688299"/>
                <a:gridCol w="2688299"/>
              </a:tblGrid>
              <a:tr h="935063">
                <a:tc>
                  <a:txBody>
                    <a:bodyPr/>
                    <a:lstStyle/>
                    <a:p>
                      <a:r>
                        <a:rPr lang="en-IN" sz="1800" b="1" dirty="0" smtClean="0"/>
                        <a:t>Feature</a:t>
                      </a:r>
                      <a:endParaRPr lang="en-IN" dirty="0"/>
                    </a:p>
                  </a:txBody>
                  <a:tcPr/>
                </a:tc>
                <a:tc>
                  <a:txBody>
                    <a:bodyPr/>
                    <a:lstStyle/>
                    <a:p>
                      <a:r>
                        <a:rPr lang="en-IN" sz="1800" b="1" dirty="0" smtClean="0"/>
                        <a:t>Vegetative Shoot</a:t>
                      </a:r>
                      <a:endParaRPr lang="en-IN" dirty="0"/>
                    </a:p>
                  </a:txBody>
                  <a:tcPr/>
                </a:tc>
                <a:tc>
                  <a:txBody>
                    <a:bodyPr/>
                    <a:lstStyle/>
                    <a:p>
                      <a:r>
                        <a:rPr lang="en-IN" sz="1800" b="1" dirty="0" smtClean="0"/>
                        <a:t>Floral Shoot (Flower)</a:t>
                      </a:r>
                      <a:r>
                        <a:rPr lang="en-IN" sz="1600" b="1" dirty="0" smtClean="0"/>
                        <a:t> </a:t>
                      </a:r>
                      <a:endParaRPr lang="en-IN" dirty="0"/>
                    </a:p>
                  </a:txBody>
                  <a:tcPr/>
                </a:tc>
              </a:tr>
              <a:tr h="935063">
                <a:tc>
                  <a:txBody>
                    <a:bodyPr/>
                    <a:lstStyle/>
                    <a:p>
                      <a:r>
                        <a:rPr lang="en-IN" sz="1800" dirty="0" smtClean="0"/>
                        <a:t>Growth Pattern </a:t>
                      </a:r>
                      <a:endParaRPr lang="en-IN" dirty="0"/>
                    </a:p>
                  </a:txBody>
                  <a:tcPr/>
                </a:tc>
                <a:tc>
                  <a:txBody>
                    <a:bodyPr/>
                    <a:lstStyle/>
                    <a:p>
                      <a:r>
                        <a:rPr lang="en-IN" sz="1800" dirty="0" smtClean="0"/>
                        <a:t>Indeterminate (Continuous)</a:t>
                      </a:r>
                      <a:endParaRPr lang="en-IN" dirty="0"/>
                    </a:p>
                  </a:txBody>
                  <a:tcPr/>
                </a:tc>
                <a:tc>
                  <a:txBody>
                    <a:bodyPr/>
                    <a:lstStyle/>
                    <a:p>
                      <a:r>
                        <a:rPr lang="en-IN" sz="1800" dirty="0" smtClean="0"/>
                        <a:t>Determinate (Terminates at carpel)</a:t>
                      </a:r>
                      <a:endParaRPr lang="en-IN" dirty="0"/>
                    </a:p>
                  </a:txBody>
                  <a:tcPr/>
                </a:tc>
              </a:tr>
              <a:tr h="935063">
                <a:tc>
                  <a:txBody>
                    <a:bodyPr/>
                    <a:lstStyle/>
                    <a:p>
                      <a:r>
                        <a:rPr lang="en-IN" sz="1800" dirty="0" smtClean="0"/>
                        <a:t>Internodes</a:t>
                      </a:r>
                      <a:endParaRPr lang="en-IN" dirty="0"/>
                    </a:p>
                  </a:txBody>
                  <a:tcPr/>
                </a:tc>
                <a:tc>
                  <a:txBody>
                    <a:bodyPr/>
                    <a:lstStyle/>
                    <a:p>
                      <a:r>
                        <a:rPr lang="en-IN" sz="1800" dirty="0" smtClean="0"/>
                        <a:t>Long (Leaves are spaced out)</a:t>
                      </a:r>
                      <a:endParaRPr lang="en-IN" dirty="0"/>
                    </a:p>
                  </a:txBody>
                  <a:tcPr/>
                </a:tc>
                <a:tc>
                  <a:txBody>
                    <a:bodyPr/>
                    <a:lstStyle/>
                    <a:p>
                      <a:r>
                        <a:rPr lang="en-IN" sz="1800" dirty="0" smtClean="0"/>
                        <a:t>Extremely Short (Organs are crowded)</a:t>
                      </a:r>
                      <a:endParaRPr lang="en-IN" dirty="0"/>
                    </a:p>
                  </a:txBody>
                  <a:tcPr/>
                </a:tc>
              </a:tr>
              <a:tr h="129770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dirty="0" smtClean="0"/>
                        <a:t>Lateral Appendages</a:t>
                      </a:r>
                      <a:endParaRPr lang="en-IN" dirty="0" smtClean="0"/>
                    </a:p>
                    <a:p>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dirty="0" smtClean="0"/>
                        <a:t>Leaves (Photosynthetic)</a:t>
                      </a:r>
                      <a:endParaRPr lang="en-IN" dirty="0" smtClean="0"/>
                    </a:p>
                    <a:p>
                      <a:endParaRPr lang="en-IN" dirty="0"/>
                    </a:p>
                  </a:txBody>
                  <a:tcPr/>
                </a:tc>
                <a:tc>
                  <a:txBody>
                    <a:bodyPr/>
                    <a:lstStyle/>
                    <a:p>
                      <a:r>
                        <a:rPr lang="en-IN" sz="1800" dirty="0" smtClean="0"/>
                        <a:t>Floral Organs (Reproductive/Protective)</a:t>
                      </a:r>
                      <a:endParaRPr lang="en-IN" dirty="0"/>
                    </a:p>
                  </a:txBody>
                  <a:tcPr/>
                </a:tc>
              </a:tr>
              <a:tr h="1297705">
                <a:tc>
                  <a:txBody>
                    <a:bodyPr/>
                    <a:lstStyle/>
                    <a:p>
                      <a:r>
                        <a:rPr lang="en-IN" sz="1800" dirty="0" err="1" smtClean="0"/>
                        <a:t>Axillary</a:t>
                      </a:r>
                      <a:r>
                        <a:rPr lang="en-IN" sz="1800" dirty="0" smtClean="0"/>
                        <a:t> Buds</a:t>
                      </a:r>
                      <a:endParaRPr lang="en-IN" dirty="0"/>
                    </a:p>
                  </a:txBody>
                  <a:tcPr/>
                </a:tc>
                <a:tc>
                  <a:txBody>
                    <a:bodyPr/>
                    <a:lstStyle/>
                    <a:p>
                      <a:r>
                        <a:rPr lang="en-IN" sz="1800" dirty="0" smtClean="0"/>
                        <a:t>Present in leaf axils</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dirty="0" smtClean="0"/>
                        <a:t>Absent in floral organ axils</a:t>
                      </a:r>
                      <a:endParaRPr lang="en-IN" sz="2000" dirty="0" smtClean="0"/>
                    </a:p>
                    <a:p>
                      <a:endParaRPr lang="en-IN" dirty="0"/>
                    </a:p>
                  </a:txBody>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4. The Molecular Transition</a:t>
            </a:r>
            <a:endParaRPr lang="en-IN" dirty="0"/>
          </a:p>
        </p:txBody>
      </p:sp>
      <p:sp>
        <p:nvSpPr>
          <p:cNvPr id="3" name="Content Placeholder 2"/>
          <p:cNvSpPr>
            <a:spLocks noGrp="1"/>
          </p:cNvSpPr>
          <p:nvPr>
            <p:ph idx="1"/>
          </p:nvPr>
        </p:nvSpPr>
        <p:spPr/>
        <p:txBody>
          <a:bodyPr>
            <a:normAutofit/>
          </a:bodyPr>
          <a:lstStyle/>
          <a:p>
            <a:pPr algn="just"/>
            <a:r>
              <a:rPr lang="en-IN" dirty="0" smtClean="0"/>
              <a:t>The shift from an indeterminate shoot to a determinate flower is controlled by specific "Master Switch" genes:</a:t>
            </a:r>
          </a:p>
          <a:p>
            <a:pPr lvl="1" algn="just"/>
            <a:r>
              <a:rPr lang="en-IN" b="1" dirty="0" smtClean="0"/>
              <a:t>LEAFY (LFY):</a:t>
            </a:r>
            <a:r>
              <a:rPr lang="en-IN" dirty="0" smtClean="0"/>
              <a:t> </a:t>
            </a:r>
            <a:r>
              <a:rPr lang="en-IN" dirty="0" smtClean="0"/>
              <a:t>This gene tells the </a:t>
            </a:r>
            <a:r>
              <a:rPr lang="en-IN" dirty="0" err="1" smtClean="0"/>
              <a:t>meristem</a:t>
            </a:r>
            <a:r>
              <a:rPr lang="en-IN" dirty="0" smtClean="0"/>
              <a:t> to stop making leaves and start making floral organs.</a:t>
            </a:r>
          </a:p>
          <a:p>
            <a:pPr lvl="1" algn="just"/>
            <a:r>
              <a:rPr lang="en-IN" b="1" dirty="0" smtClean="0"/>
              <a:t>AGAMOUS (AG):</a:t>
            </a:r>
            <a:r>
              <a:rPr lang="en-IN" dirty="0" smtClean="0"/>
              <a:t> </a:t>
            </a:r>
            <a:r>
              <a:rPr lang="en-IN" dirty="0" smtClean="0"/>
              <a:t>This is the crucial gene for </a:t>
            </a:r>
            <a:r>
              <a:rPr lang="en-IN" b="1" dirty="0" smtClean="0"/>
              <a:t>determinacy</a:t>
            </a:r>
            <a:r>
              <a:rPr lang="en-IN" dirty="0" smtClean="0"/>
              <a:t>. It ensures that once the stamens and </a:t>
            </a:r>
            <a:r>
              <a:rPr lang="en-IN" dirty="0" err="1" smtClean="0"/>
              <a:t>carpels</a:t>
            </a:r>
            <a:r>
              <a:rPr lang="en-IN" dirty="0" smtClean="0"/>
              <a:t> are made, the </a:t>
            </a:r>
            <a:r>
              <a:rPr lang="en-IN" dirty="0" err="1" smtClean="0"/>
              <a:t>meristem</a:t>
            </a:r>
            <a:r>
              <a:rPr lang="en-IN" dirty="0" smtClean="0"/>
              <a:t> shuts down. If </a:t>
            </a:r>
            <a:r>
              <a:rPr lang="en-IN" dirty="0" smtClean="0"/>
              <a:t>AG </a:t>
            </a:r>
            <a:r>
              <a:rPr lang="en-IN" dirty="0" smtClean="0"/>
              <a:t>is mutated, the flower will keep producing petals inside petals indefinitely (the "double flower" effect seen in many roses).</a:t>
            </a:r>
          </a:p>
          <a:p>
            <a:pPr algn="just"/>
            <a:endParaRPr lang="en-IN"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t>5. Evidence: The "ABC" Mutations</a:t>
            </a:r>
            <a:endParaRPr lang="en-IN" dirty="0"/>
          </a:p>
        </p:txBody>
      </p:sp>
      <p:sp>
        <p:nvSpPr>
          <p:cNvPr id="3" name="Content Placeholder 2"/>
          <p:cNvSpPr>
            <a:spLocks noGrp="1"/>
          </p:cNvSpPr>
          <p:nvPr>
            <p:ph idx="1"/>
          </p:nvPr>
        </p:nvSpPr>
        <p:spPr/>
        <p:txBody>
          <a:bodyPr/>
          <a:lstStyle/>
          <a:p>
            <a:pPr algn="just"/>
            <a:r>
              <a:rPr lang="en-IN" dirty="0" smtClean="0"/>
              <a:t>The strongest evidence for this concept comes from </a:t>
            </a:r>
            <a:r>
              <a:rPr lang="en-IN" dirty="0" err="1" smtClean="0"/>
              <a:t>homeotic</a:t>
            </a:r>
            <a:r>
              <a:rPr lang="en-IN" dirty="0" smtClean="0"/>
              <a:t> mutations. In these cases, a genetic error causes the plant to "forget" what organ it is supposed to make. For example, a mutation in the "B" class genes might cause a plant to grow sepals where petals should be, or even revert the entire flower back into a cluster of green leaves, proving that the underlying "template" for a flower is a leaf-bearing shoot.</a:t>
            </a:r>
            <a:endParaRPr lang="en-IN"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Genetic aspects</a:t>
            </a:r>
            <a:endParaRPr lang="en-IN" dirty="0"/>
          </a:p>
        </p:txBody>
      </p:sp>
      <p:sp>
        <p:nvSpPr>
          <p:cNvPr id="3" name="Content Placeholder 2"/>
          <p:cNvSpPr>
            <a:spLocks noGrp="1"/>
          </p:cNvSpPr>
          <p:nvPr>
            <p:ph idx="1"/>
          </p:nvPr>
        </p:nvSpPr>
        <p:spPr/>
        <p:txBody>
          <a:bodyPr>
            <a:normAutofit fontScale="92500" lnSpcReduction="10000"/>
          </a:bodyPr>
          <a:lstStyle/>
          <a:p>
            <a:pPr algn="just"/>
            <a:r>
              <a:rPr lang="en-IN" dirty="0" smtClean="0"/>
              <a:t>The transition to flowering is controlled by a genetic hierarchy. It begins with genes that "sense" the environment, moves to genes that "integrate" those signals, and ends with genes that physically "build" the flower.</a:t>
            </a:r>
          </a:p>
          <a:p>
            <a:pPr algn="just"/>
            <a:r>
              <a:rPr lang="en-IN" dirty="0" smtClean="0"/>
              <a:t>Here are the four major groups of genes active during this process</a:t>
            </a:r>
            <a:r>
              <a:rPr lang="en-IN" dirty="0" smtClean="0"/>
              <a:t>:</a:t>
            </a:r>
          </a:p>
          <a:p>
            <a:pPr algn="just">
              <a:buNone/>
            </a:pPr>
            <a:r>
              <a:rPr lang="en-IN" dirty="0" smtClean="0"/>
              <a:t>		1</a:t>
            </a:r>
            <a:r>
              <a:rPr lang="en-IN" dirty="0" smtClean="0"/>
              <a:t>. Pathway-Specific Genes (The Sensors</a:t>
            </a:r>
            <a:r>
              <a:rPr lang="en-IN" dirty="0" smtClean="0"/>
              <a:t>)</a:t>
            </a:r>
          </a:p>
          <a:p>
            <a:pPr algn="just">
              <a:buNone/>
            </a:pPr>
            <a:r>
              <a:rPr lang="en-IN" dirty="0" smtClean="0"/>
              <a:t>		2</a:t>
            </a:r>
            <a:r>
              <a:rPr lang="en-IN" dirty="0" smtClean="0"/>
              <a:t>. Floral Integrator Genes (The Decision Makers</a:t>
            </a:r>
            <a:r>
              <a:rPr lang="en-IN" dirty="0" smtClean="0"/>
              <a:t>)</a:t>
            </a:r>
          </a:p>
          <a:p>
            <a:pPr algn="just">
              <a:buNone/>
            </a:pPr>
            <a:r>
              <a:rPr lang="en-IN" dirty="0" smtClean="0"/>
              <a:t>		3</a:t>
            </a:r>
            <a:r>
              <a:rPr lang="en-IN" dirty="0" smtClean="0"/>
              <a:t>. Floral </a:t>
            </a:r>
            <a:r>
              <a:rPr lang="en-IN" dirty="0" err="1" smtClean="0"/>
              <a:t>Meristem</a:t>
            </a:r>
            <a:r>
              <a:rPr lang="en-IN" dirty="0" smtClean="0"/>
              <a:t> Identity (FMI) Genes (The </a:t>
            </a:r>
            <a:r>
              <a:rPr lang="en-IN" dirty="0" smtClean="0"/>
              <a:t>		Architects)</a:t>
            </a:r>
          </a:p>
          <a:p>
            <a:pPr algn="just">
              <a:buNone/>
            </a:pPr>
            <a:r>
              <a:rPr lang="en-IN" dirty="0" smtClean="0"/>
              <a:t>		4</a:t>
            </a:r>
            <a:r>
              <a:rPr lang="en-IN" dirty="0" smtClean="0"/>
              <a:t>. Floral Organ Identity Genes (The Builders)</a:t>
            </a:r>
          </a:p>
          <a:p>
            <a:pPr algn="just">
              <a:buNone/>
            </a:pPr>
            <a:endParaRPr lang="en-IN" dirty="0" smtClean="0"/>
          </a:p>
          <a:p>
            <a:pPr algn="just"/>
            <a:endParaRPr lang="en-IN"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N" sz="3600" dirty="0" smtClean="0"/>
              <a:t>1. Pathway-Specific Genes (The Sensors)</a:t>
            </a:r>
            <a:endParaRPr lang="en-IN" sz="3600" dirty="0"/>
          </a:p>
        </p:txBody>
      </p:sp>
      <p:sp>
        <p:nvSpPr>
          <p:cNvPr id="3" name="Content Placeholder 2"/>
          <p:cNvSpPr>
            <a:spLocks noGrp="1"/>
          </p:cNvSpPr>
          <p:nvPr>
            <p:ph idx="1"/>
          </p:nvPr>
        </p:nvSpPr>
        <p:spPr/>
        <p:txBody>
          <a:bodyPr>
            <a:normAutofit/>
          </a:bodyPr>
          <a:lstStyle/>
          <a:p>
            <a:pPr algn="just">
              <a:buNone/>
            </a:pPr>
            <a:r>
              <a:rPr lang="en-IN" b="1" dirty="0" smtClean="0"/>
              <a:t>1. Pathway-Specific Genes (The Sensors)</a:t>
            </a:r>
          </a:p>
          <a:p>
            <a:pPr algn="just"/>
            <a:r>
              <a:rPr lang="en-IN" sz="2200" dirty="0" smtClean="0"/>
              <a:t>These genes are active in the leaves or the stem, depending on the environmental trigger.</a:t>
            </a:r>
          </a:p>
          <a:p>
            <a:pPr algn="just"/>
            <a:r>
              <a:rPr lang="en-IN" sz="2200" b="1" dirty="0" smtClean="0"/>
              <a:t>CO </a:t>
            </a:r>
            <a:r>
              <a:rPr lang="en-IN" sz="2200" b="1" dirty="0" smtClean="0"/>
              <a:t>(CONSTANS):</a:t>
            </a:r>
            <a:r>
              <a:rPr lang="en-IN" sz="2200" dirty="0" smtClean="0"/>
              <a:t> Active in the </a:t>
            </a:r>
            <a:r>
              <a:rPr lang="en-IN" sz="2200" b="1" dirty="0" smtClean="0"/>
              <a:t>Photoperiod Pathway</a:t>
            </a:r>
            <a:r>
              <a:rPr lang="en-IN" sz="2200" dirty="0" smtClean="0"/>
              <a:t>. It accumulates in the leaves based on day length and acts as the "switch" to turn on flowering signals.</a:t>
            </a:r>
          </a:p>
          <a:p>
            <a:pPr algn="just"/>
            <a:r>
              <a:rPr lang="en-IN" sz="2200" b="1" dirty="0" smtClean="0"/>
              <a:t>FLC </a:t>
            </a:r>
            <a:r>
              <a:rPr lang="en-IN" sz="2200" b="1" dirty="0" smtClean="0"/>
              <a:t>(FLOWERING LOCUS C):</a:t>
            </a:r>
            <a:r>
              <a:rPr lang="en-IN" sz="2200" dirty="0" smtClean="0"/>
              <a:t> Active in the </a:t>
            </a:r>
            <a:r>
              <a:rPr lang="en-IN" sz="2200" b="1" dirty="0" err="1" smtClean="0"/>
              <a:t>Vernalization</a:t>
            </a:r>
            <a:r>
              <a:rPr lang="en-IN" sz="2200" b="1" dirty="0" smtClean="0"/>
              <a:t> Pathway</a:t>
            </a:r>
            <a:r>
              <a:rPr lang="en-IN" sz="2200" dirty="0" smtClean="0"/>
              <a:t>. This is a </a:t>
            </a:r>
            <a:r>
              <a:rPr lang="en-IN" sz="2200" b="1" dirty="0" smtClean="0"/>
              <a:t>repressor</a:t>
            </a:r>
            <a:r>
              <a:rPr lang="en-IN" sz="2200" dirty="0" smtClean="0"/>
              <a:t> gene. It stays "on" to prevent flowering until a long period of cold turns it "off."</a:t>
            </a:r>
          </a:p>
          <a:p>
            <a:pPr algn="just"/>
            <a:r>
              <a:rPr lang="en-IN" sz="2200" b="1" dirty="0" smtClean="0"/>
              <a:t>FCA </a:t>
            </a:r>
            <a:r>
              <a:rPr lang="en-IN" sz="2200" b="1" dirty="0" smtClean="0"/>
              <a:t>/ </a:t>
            </a:r>
            <a:r>
              <a:rPr lang="en-IN" sz="2200" b="1" dirty="0" smtClean="0"/>
              <a:t>FVE:</a:t>
            </a:r>
            <a:r>
              <a:rPr lang="en-IN" sz="2200" dirty="0" smtClean="0"/>
              <a:t> </a:t>
            </a:r>
            <a:r>
              <a:rPr lang="en-IN" sz="2200" dirty="0" smtClean="0"/>
              <a:t>Active in the </a:t>
            </a:r>
            <a:r>
              <a:rPr lang="en-IN" sz="2200" b="1" dirty="0" smtClean="0"/>
              <a:t>Autonomous Pathway</a:t>
            </a:r>
            <a:r>
              <a:rPr lang="en-IN" sz="2200" dirty="0" smtClean="0"/>
              <a:t>. These genes help </a:t>
            </a:r>
            <a:r>
              <a:rPr lang="en-IN" sz="2200" dirty="0" err="1" smtClean="0"/>
              <a:t>downregulate</a:t>
            </a:r>
            <a:r>
              <a:rPr lang="en-IN" sz="2200" dirty="0" smtClean="0"/>
              <a:t> </a:t>
            </a:r>
            <a:r>
              <a:rPr lang="en-IN" sz="2200" dirty="0" smtClean="0"/>
              <a:t>FLC </a:t>
            </a:r>
            <a:r>
              <a:rPr lang="en-IN" sz="2200" dirty="0" smtClean="0"/>
              <a:t>internally as the plant ages.</a:t>
            </a:r>
          </a:p>
          <a:p>
            <a:pPr algn="just"/>
            <a:endParaRPr lang="en-IN"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600" b="1" dirty="0" smtClean="0"/>
              <a:t>2. Floral Integrator Genes (The Decision Makers)</a:t>
            </a:r>
            <a:r>
              <a:rPr lang="en-IN" b="1" dirty="0" smtClean="0"/>
              <a:t/>
            </a:r>
            <a:br>
              <a:rPr lang="en-IN" b="1" dirty="0" smtClean="0"/>
            </a:br>
            <a:endParaRPr lang="en-IN" dirty="0"/>
          </a:p>
        </p:txBody>
      </p:sp>
      <p:sp>
        <p:nvSpPr>
          <p:cNvPr id="3" name="Content Placeholder 2"/>
          <p:cNvSpPr>
            <a:spLocks noGrp="1"/>
          </p:cNvSpPr>
          <p:nvPr>
            <p:ph idx="1"/>
          </p:nvPr>
        </p:nvSpPr>
        <p:spPr/>
        <p:txBody>
          <a:bodyPr>
            <a:normAutofit/>
          </a:bodyPr>
          <a:lstStyle/>
          <a:p>
            <a:pPr algn="just"/>
            <a:r>
              <a:rPr lang="en-IN" dirty="0" smtClean="0"/>
              <a:t>These </a:t>
            </a:r>
            <a:r>
              <a:rPr lang="en-IN" dirty="0" smtClean="0"/>
              <a:t>genes receive input from all the sensor genes above. If they receive a "Go" signal from enough pathways, they trigger the flowering process.</a:t>
            </a:r>
          </a:p>
          <a:p>
            <a:pPr lvl="1" algn="just"/>
            <a:r>
              <a:rPr lang="en-IN" b="1" dirty="0" smtClean="0"/>
              <a:t>FT </a:t>
            </a:r>
            <a:r>
              <a:rPr lang="en-IN" b="1" dirty="0" smtClean="0"/>
              <a:t>(FLOWERING LOCUS T):</a:t>
            </a:r>
            <a:r>
              <a:rPr lang="en-IN" dirty="0" smtClean="0"/>
              <a:t> Also known as </a:t>
            </a:r>
            <a:r>
              <a:rPr lang="en-IN" b="1" dirty="0" err="1" smtClean="0"/>
              <a:t>Florigen</a:t>
            </a:r>
            <a:r>
              <a:rPr lang="en-IN" dirty="0" smtClean="0"/>
              <a:t>. This gene is expressed in the leaf phloem. The resulting protein travels to the shoot tip to deliver the "start" message.</a:t>
            </a:r>
          </a:p>
          <a:p>
            <a:pPr lvl="1" algn="just"/>
            <a:r>
              <a:rPr lang="en-IN" b="1" dirty="0" smtClean="0"/>
              <a:t>SOC1 </a:t>
            </a:r>
            <a:r>
              <a:rPr lang="en-IN" b="1" dirty="0" smtClean="0"/>
              <a:t>(SUPPRESSOR OF OVEREXPRESSION OF CONSTANS 1):</a:t>
            </a:r>
            <a:r>
              <a:rPr lang="en-IN" dirty="0" smtClean="0"/>
              <a:t> Active at the shoot tip. It acts as a central hub, integrating signals from $FT$, Gibberellins, and the age of the plant.</a:t>
            </a:r>
          </a:p>
          <a:p>
            <a:endParaRPr lang="en-IN"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2800" b="1" dirty="0" smtClean="0"/>
              <a:t>3. Floral </a:t>
            </a:r>
            <a:r>
              <a:rPr lang="en-IN" sz="2800" b="1" dirty="0" err="1" smtClean="0"/>
              <a:t>Meristem</a:t>
            </a:r>
            <a:r>
              <a:rPr lang="en-IN" sz="2800" b="1" dirty="0" smtClean="0"/>
              <a:t> Identity (FMI) Genes (The Architects)</a:t>
            </a:r>
            <a:br>
              <a:rPr lang="en-IN" sz="2800" b="1" dirty="0" smtClean="0"/>
            </a:br>
            <a:endParaRPr lang="en-IN" sz="2800" dirty="0"/>
          </a:p>
        </p:txBody>
      </p:sp>
      <p:sp>
        <p:nvSpPr>
          <p:cNvPr id="3" name="Content Placeholder 2"/>
          <p:cNvSpPr>
            <a:spLocks noGrp="1"/>
          </p:cNvSpPr>
          <p:nvPr>
            <p:ph idx="1"/>
          </p:nvPr>
        </p:nvSpPr>
        <p:spPr/>
        <p:txBody>
          <a:bodyPr>
            <a:normAutofit fontScale="92500" lnSpcReduction="10000"/>
          </a:bodyPr>
          <a:lstStyle/>
          <a:p>
            <a:pPr algn="just"/>
            <a:r>
              <a:rPr lang="en-IN" dirty="0" smtClean="0"/>
              <a:t>Once </a:t>
            </a:r>
            <a:r>
              <a:rPr lang="en-IN" dirty="0" smtClean="0"/>
              <a:t>the integrators are active, they turn on FMI genes. These genes physically "reprogram" the Shoot Apical </a:t>
            </a:r>
            <a:r>
              <a:rPr lang="en-IN" dirty="0" err="1" smtClean="0"/>
              <a:t>Meristem</a:t>
            </a:r>
            <a:r>
              <a:rPr lang="en-IN" dirty="0" smtClean="0"/>
              <a:t> (SAM) to stop making leaves and start making flowers.</a:t>
            </a:r>
          </a:p>
          <a:p>
            <a:pPr lvl="1" algn="just"/>
            <a:r>
              <a:rPr lang="en-IN" b="1" dirty="0" smtClean="0"/>
              <a:t>LFY </a:t>
            </a:r>
            <a:r>
              <a:rPr lang="en-IN" b="1" dirty="0" smtClean="0"/>
              <a:t>(LEAFY):</a:t>
            </a:r>
            <a:r>
              <a:rPr lang="en-IN" dirty="0" smtClean="0"/>
              <a:t> The master regulator. It is the first gene to turn a vegetative shoot into a floral shoot.</a:t>
            </a:r>
          </a:p>
          <a:p>
            <a:pPr lvl="1" algn="just"/>
            <a:r>
              <a:rPr lang="en-IN" b="1" dirty="0" smtClean="0"/>
              <a:t>AP1 </a:t>
            </a:r>
            <a:r>
              <a:rPr lang="en-IN" b="1" dirty="0" smtClean="0"/>
              <a:t>(APETALA1):</a:t>
            </a:r>
            <a:r>
              <a:rPr lang="en-IN" dirty="0" smtClean="0"/>
              <a:t> Works with $LFY$ to define the boundaries of the new flower.</a:t>
            </a:r>
          </a:p>
          <a:p>
            <a:pPr lvl="1" algn="just"/>
            <a:r>
              <a:rPr lang="en-IN" b="1" dirty="0" smtClean="0"/>
              <a:t>TFL1 </a:t>
            </a:r>
            <a:r>
              <a:rPr lang="en-IN" b="1" dirty="0" smtClean="0"/>
              <a:t>(TERMINAL FLOWER 1):</a:t>
            </a:r>
            <a:r>
              <a:rPr lang="en-IN" dirty="0" smtClean="0"/>
              <a:t> This gene is actually an </a:t>
            </a:r>
            <a:r>
              <a:rPr lang="en-IN" b="1" dirty="0" smtClean="0"/>
              <a:t>antagonist</a:t>
            </a:r>
            <a:r>
              <a:rPr lang="en-IN" dirty="0" smtClean="0"/>
              <a:t>. It stays active in the </a:t>
            </a:r>
            <a:r>
              <a:rPr lang="en-IN" dirty="0" err="1" smtClean="0"/>
              <a:t>center</a:t>
            </a:r>
            <a:r>
              <a:rPr lang="en-IN" dirty="0" smtClean="0"/>
              <a:t> of the shoot to ensure the main stem keeps growing (indeterminate) while flowers grow on the sides.</a:t>
            </a:r>
          </a:p>
          <a:p>
            <a:endParaRPr lang="en-IN"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sz="3600" b="1" dirty="0" smtClean="0"/>
              <a:t>4. Floral Organ Identity Genes (The Builders)</a:t>
            </a:r>
            <a:r>
              <a:rPr lang="en-IN" b="1" dirty="0" smtClean="0"/>
              <a:t/>
            </a:r>
            <a:br>
              <a:rPr lang="en-IN" b="1" dirty="0" smtClean="0"/>
            </a:br>
            <a:endParaRPr lang="en-IN" dirty="0"/>
          </a:p>
        </p:txBody>
      </p:sp>
      <p:sp>
        <p:nvSpPr>
          <p:cNvPr id="3" name="Content Placeholder 2"/>
          <p:cNvSpPr>
            <a:spLocks noGrp="1"/>
          </p:cNvSpPr>
          <p:nvPr>
            <p:ph idx="1"/>
          </p:nvPr>
        </p:nvSpPr>
        <p:spPr/>
        <p:txBody>
          <a:bodyPr>
            <a:normAutofit/>
          </a:bodyPr>
          <a:lstStyle/>
          <a:p>
            <a:pPr algn="just"/>
            <a:r>
              <a:rPr lang="en-IN" dirty="0" smtClean="0"/>
              <a:t>After </a:t>
            </a:r>
            <a:r>
              <a:rPr lang="en-IN" dirty="0" smtClean="0"/>
              <a:t>the </a:t>
            </a:r>
            <a:r>
              <a:rPr lang="en-IN" dirty="0" err="1" smtClean="0"/>
              <a:t>meristem</a:t>
            </a:r>
            <a:r>
              <a:rPr lang="en-IN" dirty="0" smtClean="0"/>
              <a:t> is committed to becoming a flower, these genes (the </a:t>
            </a:r>
            <a:r>
              <a:rPr lang="en-IN" b="1" dirty="0" smtClean="0"/>
              <a:t>ABCDE Model</a:t>
            </a:r>
            <a:r>
              <a:rPr lang="en-IN" dirty="0" smtClean="0"/>
              <a:t>) determine which part of the flower is which.</a:t>
            </a:r>
          </a:p>
          <a:p>
            <a:pPr lvl="1" algn="just"/>
            <a:r>
              <a:rPr lang="en-IN" b="1" dirty="0" smtClean="0"/>
              <a:t>Class A </a:t>
            </a:r>
            <a:r>
              <a:rPr lang="en-IN" b="1" dirty="0" smtClean="0"/>
              <a:t>(AP1</a:t>
            </a:r>
            <a:r>
              <a:rPr lang="en-IN" b="1" dirty="0" smtClean="0"/>
              <a:t>, </a:t>
            </a:r>
            <a:r>
              <a:rPr lang="en-IN" b="1" dirty="0" smtClean="0"/>
              <a:t>AP2):</a:t>
            </a:r>
            <a:r>
              <a:rPr lang="en-IN" dirty="0" smtClean="0"/>
              <a:t> </a:t>
            </a:r>
            <a:r>
              <a:rPr lang="en-IN" dirty="0" smtClean="0"/>
              <a:t>Active for Sepals.</a:t>
            </a:r>
          </a:p>
          <a:p>
            <a:pPr lvl="1" algn="just"/>
            <a:r>
              <a:rPr lang="en-IN" b="1" dirty="0" smtClean="0"/>
              <a:t>Class B </a:t>
            </a:r>
            <a:r>
              <a:rPr lang="en-IN" b="1" dirty="0" smtClean="0"/>
              <a:t>(AP3</a:t>
            </a:r>
            <a:r>
              <a:rPr lang="en-IN" b="1" dirty="0" smtClean="0"/>
              <a:t>, </a:t>
            </a:r>
            <a:r>
              <a:rPr lang="en-IN" b="1" dirty="0" smtClean="0"/>
              <a:t>PI):</a:t>
            </a:r>
            <a:r>
              <a:rPr lang="en-IN" dirty="0" smtClean="0"/>
              <a:t> </a:t>
            </a:r>
            <a:r>
              <a:rPr lang="en-IN" dirty="0" smtClean="0"/>
              <a:t>Active for Petals and Stamens.</a:t>
            </a:r>
          </a:p>
          <a:p>
            <a:pPr lvl="1" algn="just"/>
            <a:r>
              <a:rPr lang="en-IN" b="1" dirty="0" smtClean="0"/>
              <a:t>Class C </a:t>
            </a:r>
            <a:r>
              <a:rPr lang="en-IN" b="1" dirty="0" smtClean="0"/>
              <a:t>(AGAMOUS):</a:t>
            </a:r>
            <a:r>
              <a:rPr lang="en-IN" dirty="0" smtClean="0"/>
              <a:t> </a:t>
            </a:r>
            <a:r>
              <a:rPr lang="en-IN" dirty="0" smtClean="0"/>
              <a:t>Active for Stamens and </a:t>
            </a:r>
            <a:r>
              <a:rPr lang="en-IN" dirty="0" err="1" smtClean="0"/>
              <a:t>Carpels</a:t>
            </a:r>
            <a:r>
              <a:rPr lang="en-IN" dirty="0" smtClean="0"/>
              <a:t>. It also provides </a:t>
            </a:r>
            <a:r>
              <a:rPr lang="en-IN" b="1" dirty="0" smtClean="0"/>
              <a:t>determinacy</a:t>
            </a:r>
            <a:r>
              <a:rPr lang="en-IN" dirty="0" smtClean="0"/>
              <a:t> (stops the flower from growing further).</a:t>
            </a:r>
          </a:p>
          <a:p>
            <a:pPr lvl="1" algn="just"/>
            <a:r>
              <a:rPr lang="en-IN" b="1" dirty="0" smtClean="0"/>
              <a:t>Class E </a:t>
            </a:r>
            <a:r>
              <a:rPr lang="en-IN" b="1" dirty="0" smtClean="0"/>
              <a:t>(SEPALLATA):</a:t>
            </a:r>
            <a:r>
              <a:rPr lang="en-IN" dirty="0" smtClean="0"/>
              <a:t> </a:t>
            </a:r>
            <a:r>
              <a:rPr lang="en-IN" dirty="0" smtClean="0"/>
              <a:t>Required for all organs to form correctly.</a:t>
            </a:r>
          </a:p>
          <a:p>
            <a:endParaRPr lang="en-IN"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smtClean="0"/>
              <a:t>Summary of Gene Flow</a:t>
            </a:r>
            <a:br>
              <a:rPr lang="en-IN" b="1" dirty="0" smtClean="0"/>
            </a:br>
            <a:endParaRPr lang="en-IN" dirty="0"/>
          </a:p>
        </p:txBody>
      </p:sp>
      <p:sp>
        <p:nvSpPr>
          <p:cNvPr id="3" name="Content Placeholder 2"/>
          <p:cNvSpPr>
            <a:spLocks noGrp="1"/>
          </p:cNvSpPr>
          <p:nvPr>
            <p:ph idx="1"/>
          </p:nvPr>
        </p:nvSpPr>
        <p:spPr/>
        <p:txBody>
          <a:bodyPr/>
          <a:lstStyle/>
          <a:p>
            <a:r>
              <a:rPr lang="en-IN" dirty="0" smtClean="0"/>
              <a:t>The </a:t>
            </a:r>
            <a:r>
              <a:rPr lang="en-IN" dirty="0" smtClean="0"/>
              <a:t>process follows this strict order</a:t>
            </a:r>
            <a:r>
              <a:rPr lang="en-IN" dirty="0" smtClean="0"/>
              <a:t>:</a:t>
            </a:r>
          </a:p>
          <a:p>
            <a:pPr>
              <a:buNone/>
            </a:pPr>
            <a:endParaRPr lang="en-IN" dirty="0" smtClean="0"/>
          </a:p>
          <a:p>
            <a:pPr lvl="1"/>
            <a:r>
              <a:rPr lang="en-IN" b="1" dirty="0" smtClean="0"/>
              <a:t>CO</a:t>
            </a:r>
            <a:r>
              <a:rPr lang="en-IN" dirty="0" smtClean="0"/>
              <a:t> </a:t>
            </a:r>
            <a:r>
              <a:rPr lang="en-IN" dirty="0" smtClean="0"/>
              <a:t>or </a:t>
            </a:r>
            <a:r>
              <a:rPr lang="en-IN" b="1" dirty="0" smtClean="0"/>
              <a:t>FLC</a:t>
            </a:r>
            <a:r>
              <a:rPr lang="en-IN" dirty="0" smtClean="0"/>
              <a:t> </a:t>
            </a:r>
            <a:r>
              <a:rPr lang="en-IN" dirty="0" smtClean="0"/>
              <a:t>(Sensors) signal that conditions are right.</a:t>
            </a:r>
          </a:p>
          <a:p>
            <a:pPr lvl="1"/>
            <a:r>
              <a:rPr lang="en-IN" b="1" dirty="0" smtClean="0"/>
              <a:t>FT</a:t>
            </a:r>
            <a:r>
              <a:rPr lang="en-IN" dirty="0" smtClean="0"/>
              <a:t> </a:t>
            </a:r>
            <a:r>
              <a:rPr lang="en-IN" dirty="0" smtClean="0"/>
              <a:t>(Integrator) carries the message to the tip.</a:t>
            </a:r>
          </a:p>
          <a:p>
            <a:pPr lvl="1"/>
            <a:r>
              <a:rPr lang="en-IN" b="1" dirty="0" smtClean="0"/>
              <a:t>LFY</a:t>
            </a:r>
            <a:r>
              <a:rPr lang="en-IN" dirty="0" smtClean="0"/>
              <a:t> </a:t>
            </a:r>
            <a:r>
              <a:rPr lang="en-IN" dirty="0" smtClean="0"/>
              <a:t>(Architect) changes the tip into a floral </a:t>
            </a:r>
            <a:r>
              <a:rPr lang="en-IN" dirty="0" err="1" smtClean="0"/>
              <a:t>meristem</a:t>
            </a:r>
            <a:r>
              <a:rPr lang="en-IN" dirty="0" smtClean="0"/>
              <a:t>.</a:t>
            </a:r>
          </a:p>
          <a:p>
            <a:pPr lvl="1"/>
            <a:r>
              <a:rPr lang="en-IN" b="1" dirty="0" smtClean="0"/>
              <a:t>ABC </a:t>
            </a:r>
            <a:r>
              <a:rPr lang="en-IN" b="1" dirty="0" smtClean="0"/>
              <a:t>Genes</a:t>
            </a:r>
            <a:r>
              <a:rPr lang="en-IN" dirty="0" smtClean="0"/>
              <a:t> (Builders) create the sepals, petals, stamens, and </a:t>
            </a:r>
            <a:r>
              <a:rPr lang="en-IN" dirty="0" err="1" smtClean="0"/>
              <a:t>carpels</a:t>
            </a:r>
            <a:r>
              <a:rPr lang="en-IN" dirty="0" smtClean="0"/>
              <a:t>.</a:t>
            </a:r>
          </a:p>
          <a:p>
            <a:endParaRPr lang="en-IN"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t>Molecular Architecture of Flower Development</a:t>
            </a:r>
            <a:endParaRPr lang="en-IN" dirty="0"/>
          </a:p>
        </p:txBody>
      </p:sp>
      <p:sp>
        <p:nvSpPr>
          <p:cNvPr id="3" name="Content Placeholder 2"/>
          <p:cNvSpPr>
            <a:spLocks noGrp="1"/>
          </p:cNvSpPr>
          <p:nvPr>
            <p:ph idx="1"/>
          </p:nvPr>
        </p:nvSpPr>
        <p:spPr/>
        <p:txBody>
          <a:bodyPr>
            <a:normAutofit lnSpcReduction="10000"/>
          </a:bodyPr>
          <a:lstStyle/>
          <a:p>
            <a:pPr algn="just"/>
            <a:r>
              <a:rPr lang="en-IN" dirty="0" smtClean="0"/>
              <a:t>Once the </a:t>
            </a:r>
            <a:r>
              <a:rPr lang="en-IN" b="1" dirty="0" err="1" smtClean="0"/>
              <a:t>Florigen</a:t>
            </a:r>
            <a:r>
              <a:rPr lang="en-IN" b="1" dirty="0" smtClean="0"/>
              <a:t> (FT protein)</a:t>
            </a:r>
            <a:r>
              <a:rPr lang="en-IN" dirty="0" smtClean="0"/>
              <a:t> reaches the shoot tip, it triggers a cascade of genes that physically build the flower. This process is governed by </a:t>
            </a:r>
            <a:r>
              <a:rPr lang="en-IN" b="1" dirty="0" err="1" smtClean="0"/>
              <a:t>Homeotic</a:t>
            </a:r>
            <a:r>
              <a:rPr lang="en-IN" b="1" dirty="0" smtClean="0"/>
              <a:t> Genes</a:t>
            </a:r>
            <a:r>
              <a:rPr lang="en-IN" dirty="0" smtClean="0"/>
              <a:t>—genes that determine the identity of body parts.</a:t>
            </a:r>
          </a:p>
          <a:p>
            <a:pPr lvl="1" algn="just"/>
            <a:r>
              <a:rPr lang="en-IN" b="1" dirty="0" smtClean="0"/>
              <a:t>Floral </a:t>
            </a:r>
            <a:r>
              <a:rPr lang="en-IN" b="1" dirty="0" err="1" smtClean="0"/>
              <a:t>Meristem</a:t>
            </a:r>
            <a:r>
              <a:rPr lang="en-IN" b="1" dirty="0" smtClean="0"/>
              <a:t> Identity (FMI) Genes:</a:t>
            </a:r>
            <a:r>
              <a:rPr lang="en-IN" dirty="0" smtClean="0"/>
              <a:t> The first responders (</a:t>
            </a:r>
            <a:r>
              <a:rPr lang="en-IN" i="1" dirty="0" smtClean="0"/>
              <a:t>LFY, AP1</a:t>
            </a:r>
            <a:r>
              <a:rPr lang="en-IN" dirty="0" smtClean="0"/>
              <a:t>). They "tell" the shoot to stop being a branch and start being a flower.</a:t>
            </a:r>
          </a:p>
          <a:p>
            <a:pPr lvl="1" algn="just"/>
            <a:r>
              <a:rPr lang="en-IN" b="1" dirty="0" smtClean="0"/>
              <a:t>Floral Organ Identity (FOI) Genes:</a:t>
            </a:r>
            <a:r>
              <a:rPr lang="en-IN" dirty="0" smtClean="0"/>
              <a:t> The "architects" (</a:t>
            </a:r>
            <a:r>
              <a:rPr lang="en-IN" i="1" dirty="0" smtClean="0"/>
              <a:t>ABCDE genes</a:t>
            </a:r>
            <a:r>
              <a:rPr lang="en-IN" dirty="0" smtClean="0"/>
              <a:t>). They tell each specific cell what type of floral organ to become.</a:t>
            </a:r>
          </a:p>
          <a:p>
            <a:pPr algn="just"/>
            <a:endParaRPr lang="en-IN"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ABCDE Model</a:t>
            </a:r>
            <a:endParaRPr lang="en-IN" dirty="0"/>
          </a:p>
        </p:txBody>
      </p:sp>
      <p:graphicFrame>
        <p:nvGraphicFramePr>
          <p:cNvPr id="4" name="Content Placeholder 3"/>
          <p:cNvGraphicFramePr>
            <a:graphicFrameLocks noGrp="1"/>
          </p:cNvGraphicFramePr>
          <p:nvPr>
            <p:ph idx="1"/>
          </p:nvPr>
        </p:nvGraphicFramePr>
        <p:xfrm>
          <a:off x="539552" y="3394968"/>
          <a:ext cx="8229600" cy="184912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r>
                        <a:rPr lang="en-IN" dirty="0" smtClean="0"/>
                        <a:t>Whorl</a:t>
                      </a:r>
                      <a:endParaRPr lang="en-IN" dirty="0"/>
                    </a:p>
                  </a:txBody>
                  <a:tcPr/>
                </a:tc>
                <a:tc>
                  <a:txBody>
                    <a:bodyPr/>
                    <a:lstStyle/>
                    <a:p>
                      <a:r>
                        <a:rPr lang="en-IN" dirty="0" smtClean="0"/>
                        <a:t>Organs</a:t>
                      </a:r>
                      <a:endParaRPr lang="en-IN" dirty="0"/>
                    </a:p>
                  </a:txBody>
                  <a:tcPr/>
                </a:tc>
                <a:tc>
                  <a:txBody>
                    <a:bodyPr/>
                    <a:lstStyle/>
                    <a:p>
                      <a:r>
                        <a:rPr lang="en-IN" dirty="0" smtClean="0"/>
                        <a:t>Gene classes required</a:t>
                      </a:r>
                      <a:endParaRPr lang="en-IN" dirty="0"/>
                    </a:p>
                  </a:txBody>
                  <a:tcPr/>
                </a:tc>
              </a:tr>
              <a:tr h="370840">
                <a:tc>
                  <a:txBody>
                    <a:bodyPr/>
                    <a:lstStyle/>
                    <a:p>
                      <a:r>
                        <a:rPr lang="en-IN" b="1" dirty="0" smtClean="0"/>
                        <a:t>Whorl 1</a:t>
                      </a:r>
                      <a:r>
                        <a:rPr lang="en-IN" dirty="0" smtClean="0"/>
                        <a:t> (Outer)</a:t>
                      </a:r>
                      <a:endParaRPr lang="en-IN" dirty="0"/>
                    </a:p>
                  </a:txBody>
                  <a:tcPr/>
                </a:tc>
                <a:tc>
                  <a:txBody>
                    <a:bodyPr/>
                    <a:lstStyle/>
                    <a:p>
                      <a:r>
                        <a:rPr lang="en-IN" dirty="0" smtClean="0"/>
                        <a:t>Sepals</a:t>
                      </a:r>
                      <a:endParaRPr lang="en-IN" dirty="0"/>
                    </a:p>
                  </a:txBody>
                  <a:tcPr/>
                </a:tc>
                <a:tc>
                  <a:txBody>
                    <a:bodyPr/>
                    <a:lstStyle/>
                    <a:p>
                      <a:r>
                        <a:rPr lang="en-IN" dirty="0" smtClean="0"/>
                        <a:t>A Only</a:t>
                      </a:r>
                      <a:endParaRPr lang="en-IN" dirty="0"/>
                    </a:p>
                  </a:txBody>
                  <a:tcPr/>
                </a:tc>
              </a:tr>
              <a:tr h="370840">
                <a:tc>
                  <a:txBody>
                    <a:bodyPr/>
                    <a:lstStyle/>
                    <a:p>
                      <a:r>
                        <a:rPr lang="en-IN" dirty="0" smtClean="0"/>
                        <a:t>Whorl</a:t>
                      </a:r>
                      <a:r>
                        <a:rPr lang="en-IN" baseline="0" dirty="0" smtClean="0"/>
                        <a:t> 2</a:t>
                      </a:r>
                      <a:endParaRPr lang="en-IN" dirty="0"/>
                    </a:p>
                  </a:txBody>
                  <a:tcPr/>
                </a:tc>
                <a:tc>
                  <a:txBody>
                    <a:bodyPr/>
                    <a:lstStyle/>
                    <a:p>
                      <a:r>
                        <a:rPr lang="en-IN" dirty="0" smtClean="0"/>
                        <a:t>Petals</a:t>
                      </a:r>
                      <a:endParaRPr lang="en-IN" dirty="0"/>
                    </a:p>
                  </a:txBody>
                  <a:tcPr/>
                </a:tc>
                <a:tc>
                  <a:txBody>
                    <a:bodyPr/>
                    <a:lstStyle/>
                    <a:p>
                      <a:r>
                        <a:rPr lang="en-IN" dirty="0" smtClean="0"/>
                        <a:t>A + B</a:t>
                      </a:r>
                      <a:endParaRPr lang="en-IN" dirty="0"/>
                    </a:p>
                  </a:txBody>
                  <a:tcPr/>
                </a:tc>
              </a:tr>
              <a:tr h="370840">
                <a:tc>
                  <a:txBody>
                    <a:bodyPr/>
                    <a:lstStyle/>
                    <a:p>
                      <a:r>
                        <a:rPr lang="en-IN" dirty="0" smtClean="0"/>
                        <a:t>Whorl 3</a:t>
                      </a:r>
                      <a:endParaRPr lang="en-IN" dirty="0"/>
                    </a:p>
                  </a:txBody>
                  <a:tcPr/>
                </a:tc>
                <a:tc>
                  <a:txBody>
                    <a:bodyPr/>
                    <a:lstStyle/>
                    <a:p>
                      <a:r>
                        <a:rPr lang="en-IN" dirty="0" err="1" smtClean="0"/>
                        <a:t>Stemans</a:t>
                      </a:r>
                      <a:endParaRPr lang="en-IN" dirty="0"/>
                    </a:p>
                  </a:txBody>
                  <a:tcPr/>
                </a:tc>
                <a:tc>
                  <a:txBody>
                    <a:bodyPr/>
                    <a:lstStyle/>
                    <a:p>
                      <a:r>
                        <a:rPr lang="en-IN" dirty="0" smtClean="0"/>
                        <a:t>B + C</a:t>
                      </a:r>
                      <a:endParaRPr lang="en-IN" dirty="0"/>
                    </a:p>
                  </a:txBody>
                  <a:tcPr/>
                </a:tc>
              </a:tr>
              <a:tr h="370840">
                <a:tc>
                  <a:txBody>
                    <a:bodyPr/>
                    <a:lstStyle/>
                    <a:p>
                      <a:r>
                        <a:rPr lang="en-IN" dirty="0" smtClean="0"/>
                        <a:t>Whorl</a:t>
                      </a:r>
                      <a:r>
                        <a:rPr lang="en-IN" baseline="0" dirty="0" smtClean="0"/>
                        <a:t> 4</a:t>
                      </a:r>
                      <a:endParaRPr lang="en-IN" dirty="0"/>
                    </a:p>
                  </a:txBody>
                  <a:tcPr/>
                </a:tc>
                <a:tc>
                  <a:txBody>
                    <a:bodyPr/>
                    <a:lstStyle/>
                    <a:p>
                      <a:r>
                        <a:rPr lang="en-IN" dirty="0" err="1" smtClean="0"/>
                        <a:t>Carpels</a:t>
                      </a:r>
                      <a:endParaRPr lang="en-IN" dirty="0"/>
                    </a:p>
                  </a:txBody>
                  <a:tcPr/>
                </a:tc>
                <a:tc>
                  <a:txBody>
                    <a:bodyPr/>
                    <a:lstStyle/>
                    <a:p>
                      <a:r>
                        <a:rPr lang="en-IN" dirty="0" smtClean="0"/>
                        <a:t>C only</a:t>
                      </a:r>
                      <a:endParaRPr lang="en-IN" dirty="0"/>
                    </a:p>
                  </a:txBody>
                  <a:tcPr/>
                </a:tc>
              </a:tr>
            </a:tbl>
          </a:graphicData>
        </a:graphic>
      </p:graphicFrame>
      <p:sp>
        <p:nvSpPr>
          <p:cNvPr id="5" name="Rectangle 4"/>
          <p:cNvSpPr/>
          <p:nvPr/>
        </p:nvSpPr>
        <p:spPr>
          <a:xfrm>
            <a:off x="611560" y="1844824"/>
            <a:ext cx="8064896" cy="923330"/>
          </a:xfrm>
          <a:prstGeom prst="rect">
            <a:avLst/>
          </a:prstGeom>
        </p:spPr>
        <p:txBody>
          <a:bodyPr wrap="square">
            <a:spAutoFit/>
          </a:bodyPr>
          <a:lstStyle/>
          <a:p>
            <a:pPr algn="just"/>
            <a:r>
              <a:rPr lang="en-IN" dirty="0" smtClean="0"/>
              <a:t>The flower is organized into four concentric circles called </a:t>
            </a:r>
            <a:r>
              <a:rPr lang="en-IN" b="1" dirty="0" smtClean="0"/>
              <a:t>whorls</a:t>
            </a:r>
            <a:r>
              <a:rPr lang="en-IN" dirty="0" smtClean="0"/>
              <a:t>. The combination of three classes of genes (A, B, and C) determines the identity of each whorl.</a:t>
            </a:r>
            <a:endParaRPr lang="en-IN"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Diagram – ABC Model Illustration</a:t>
            </a:r>
            <a:br>
              <a:rPr lang="en-IN" dirty="0" smtClean="0"/>
            </a:br>
            <a:endParaRPr lang="en-IN" dirty="0"/>
          </a:p>
        </p:txBody>
      </p:sp>
      <p:sp>
        <p:nvSpPr>
          <p:cNvPr id="3" name="Content Placeholder 2"/>
          <p:cNvSpPr>
            <a:spLocks noGrp="1"/>
          </p:cNvSpPr>
          <p:nvPr>
            <p:ph idx="1"/>
          </p:nvPr>
        </p:nvSpPr>
        <p:spPr>
          <a:xfrm>
            <a:off x="395536" y="3573016"/>
            <a:ext cx="8291264" cy="2751584"/>
          </a:xfrm>
        </p:spPr>
        <p:txBody>
          <a:bodyPr>
            <a:normAutofit fontScale="77500" lnSpcReduction="20000"/>
          </a:bodyPr>
          <a:lstStyle/>
          <a:p>
            <a:endParaRPr lang="en-IN" dirty="0" smtClean="0"/>
          </a:p>
          <a:p>
            <a:endParaRPr lang="en-IN" dirty="0" smtClean="0"/>
          </a:p>
          <a:p>
            <a:endParaRPr lang="en-IN" dirty="0" smtClean="0"/>
          </a:p>
          <a:p>
            <a:endParaRPr lang="en-IN" dirty="0" smtClean="0"/>
          </a:p>
          <a:p>
            <a:r>
              <a:rPr lang="en-IN" dirty="0" smtClean="0"/>
              <a:t>Wild-type flower (sepals-petals-stamens-</a:t>
            </a:r>
            <a:r>
              <a:rPr lang="en-IN" dirty="0" err="1" smtClean="0"/>
              <a:t>carpels</a:t>
            </a:r>
            <a:r>
              <a:rPr lang="en-IN" dirty="0" smtClean="0"/>
              <a:t>). </a:t>
            </a:r>
          </a:p>
          <a:p>
            <a:r>
              <a:rPr lang="en-IN" dirty="0" smtClean="0"/>
              <a:t>Mutant phenotypes: </a:t>
            </a:r>
          </a:p>
          <a:p>
            <a:pPr lvl="1"/>
            <a:r>
              <a:rPr lang="en-IN" dirty="0" smtClean="0"/>
              <a:t>Class A mutant: </a:t>
            </a:r>
            <a:r>
              <a:rPr lang="en-IN" dirty="0" err="1" smtClean="0"/>
              <a:t>Carpels</a:t>
            </a:r>
            <a:r>
              <a:rPr lang="en-IN" dirty="0" smtClean="0"/>
              <a:t>-petals-stamens-</a:t>
            </a:r>
            <a:r>
              <a:rPr lang="en-IN" dirty="0" err="1" smtClean="0"/>
              <a:t>carpels</a:t>
            </a:r>
            <a:endParaRPr lang="en-IN" dirty="0" smtClean="0"/>
          </a:p>
          <a:p>
            <a:pPr lvl="1"/>
            <a:r>
              <a:rPr lang="en-IN" dirty="0" smtClean="0"/>
              <a:t>Class B mutant: Sepals-sepals-</a:t>
            </a:r>
            <a:r>
              <a:rPr lang="en-IN" dirty="0" err="1" smtClean="0"/>
              <a:t>carpels</a:t>
            </a:r>
            <a:r>
              <a:rPr lang="en-IN" dirty="0" smtClean="0"/>
              <a:t>-</a:t>
            </a:r>
            <a:r>
              <a:rPr lang="en-IN" dirty="0" err="1" smtClean="0"/>
              <a:t>carpels</a:t>
            </a:r>
            <a:endParaRPr lang="en-IN" dirty="0" smtClean="0"/>
          </a:p>
          <a:p>
            <a:pPr lvl="1"/>
            <a:r>
              <a:rPr lang="en-IN" dirty="0" smtClean="0"/>
              <a:t>Class C mutant: Sepals-petals-petals-sepals</a:t>
            </a:r>
          </a:p>
          <a:p>
            <a:endParaRPr lang="en-IN" dirty="0"/>
          </a:p>
        </p:txBody>
      </p:sp>
      <p:pic>
        <p:nvPicPr>
          <p:cNvPr id="19460" name="Picture 4"/>
          <p:cNvPicPr>
            <a:picLocks noChangeAspect="1" noChangeArrowheads="1"/>
          </p:cNvPicPr>
          <p:nvPr/>
        </p:nvPicPr>
        <p:blipFill>
          <a:blip r:embed="rId2" cstate="print"/>
          <a:srcRect/>
          <a:stretch>
            <a:fillRect/>
          </a:stretch>
        </p:blipFill>
        <p:spPr bwMode="auto">
          <a:xfrm>
            <a:off x="1547664" y="1412776"/>
            <a:ext cx="5012469" cy="29523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The Role of Class D and E Genes</a:t>
            </a:r>
            <a:endParaRPr lang="en-IN" dirty="0"/>
          </a:p>
        </p:txBody>
      </p:sp>
      <p:sp>
        <p:nvSpPr>
          <p:cNvPr id="3" name="Content Placeholder 2"/>
          <p:cNvSpPr>
            <a:spLocks noGrp="1"/>
          </p:cNvSpPr>
          <p:nvPr>
            <p:ph idx="1"/>
          </p:nvPr>
        </p:nvSpPr>
        <p:spPr/>
        <p:txBody>
          <a:bodyPr>
            <a:normAutofit fontScale="92500"/>
          </a:bodyPr>
          <a:lstStyle/>
          <a:p>
            <a:pPr algn="just"/>
            <a:r>
              <a:rPr lang="en-IN" dirty="0" smtClean="0"/>
              <a:t>While the ABC model was the original discovery, we now know it requires two more "layers" to function:</a:t>
            </a:r>
          </a:p>
          <a:p>
            <a:pPr algn="just"/>
            <a:r>
              <a:rPr lang="en-IN" b="1" dirty="0" smtClean="0"/>
              <a:t>Class D Genes:</a:t>
            </a:r>
            <a:r>
              <a:rPr lang="en-IN" dirty="0" smtClean="0"/>
              <a:t> Specifically control the development of the </a:t>
            </a:r>
            <a:r>
              <a:rPr lang="en-IN" b="1" dirty="0" smtClean="0"/>
              <a:t>ovules</a:t>
            </a:r>
            <a:r>
              <a:rPr lang="en-IN" dirty="0" smtClean="0"/>
              <a:t> inside the </a:t>
            </a:r>
            <a:r>
              <a:rPr lang="en-IN" dirty="0" err="1" smtClean="0"/>
              <a:t>carpels</a:t>
            </a:r>
            <a:r>
              <a:rPr lang="en-IN" dirty="0" smtClean="0"/>
              <a:t>.</a:t>
            </a:r>
          </a:p>
          <a:p>
            <a:pPr algn="just"/>
            <a:r>
              <a:rPr lang="en-IN" b="1" dirty="0" smtClean="0"/>
              <a:t>Class E Genes </a:t>
            </a:r>
            <a:r>
              <a:rPr lang="en-IN" b="1" dirty="0" smtClean="0"/>
              <a:t>(SEPALLATA):</a:t>
            </a:r>
            <a:r>
              <a:rPr lang="en-IN" dirty="0" smtClean="0"/>
              <a:t> </a:t>
            </a:r>
            <a:r>
              <a:rPr lang="en-IN" dirty="0" smtClean="0"/>
              <a:t>These are the most important discovery of the last 20 years. They act as the "biochemical glue."</a:t>
            </a:r>
          </a:p>
          <a:p>
            <a:pPr lvl="1" algn="just"/>
            <a:r>
              <a:rPr lang="en-IN" dirty="0" smtClean="0"/>
              <a:t>Without Class E genes, the ABC genes cannot work.</a:t>
            </a:r>
          </a:p>
          <a:p>
            <a:pPr lvl="1" algn="just"/>
            <a:r>
              <a:rPr lang="en-IN" dirty="0" smtClean="0"/>
              <a:t>If you turn off all Class E genes, the flower reverts entirely into a </a:t>
            </a:r>
            <a:r>
              <a:rPr lang="en-IN" b="1" dirty="0" smtClean="0"/>
              <a:t>vegetative shoot with green leaves</a:t>
            </a:r>
            <a:r>
              <a:rPr lang="en-IN" dirty="0" smtClean="0"/>
              <a:t>. This is the ultimate proof that a flower is a modified shoot.</a:t>
            </a:r>
          </a:p>
          <a:p>
            <a:pPr algn="just"/>
            <a:endParaRPr lang="en-IN" dirty="0" smtClean="0"/>
          </a:p>
          <a:p>
            <a:pPr algn="just"/>
            <a:endParaRPr lang="en-IN"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t>Floral Determinacy – The Role of Class C </a:t>
            </a:r>
            <a:r>
              <a:rPr lang="en-IN" dirty="0" smtClean="0"/>
              <a:t>(AGAMOUS)</a:t>
            </a:r>
            <a:endParaRPr lang="en-IN" dirty="0"/>
          </a:p>
        </p:txBody>
      </p:sp>
      <p:sp>
        <p:nvSpPr>
          <p:cNvPr id="3" name="Content Placeholder 2"/>
          <p:cNvSpPr>
            <a:spLocks noGrp="1"/>
          </p:cNvSpPr>
          <p:nvPr>
            <p:ph idx="1"/>
          </p:nvPr>
        </p:nvSpPr>
        <p:spPr/>
        <p:txBody>
          <a:bodyPr>
            <a:normAutofit lnSpcReduction="10000"/>
          </a:bodyPr>
          <a:lstStyle/>
          <a:p>
            <a:r>
              <a:rPr lang="en-IN" dirty="0" smtClean="0"/>
              <a:t>As mentioned, a flower is a </a:t>
            </a:r>
            <a:r>
              <a:rPr lang="en-IN" b="1" dirty="0" smtClean="0"/>
              <a:t>determinate</a:t>
            </a:r>
            <a:r>
              <a:rPr lang="en-IN" dirty="0" smtClean="0"/>
              <a:t> shoot. The gene responsible for "turning off" the stem growth is the Class C gene, </a:t>
            </a:r>
            <a:r>
              <a:rPr lang="en-IN" b="1" dirty="0" smtClean="0"/>
              <a:t>AGAMOUS (AG)</a:t>
            </a:r>
            <a:r>
              <a:rPr lang="en-IN" dirty="0" smtClean="0"/>
              <a:t>.</a:t>
            </a:r>
            <a:endParaRPr lang="en-IN" dirty="0" smtClean="0"/>
          </a:p>
          <a:p>
            <a:pPr marL="850392" lvl="1" indent="-457200" algn="just">
              <a:buFont typeface="+mj-lt"/>
              <a:buAutoNum type="arabicPeriod"/>
            </a:pPr>
            <a:r>
              <a:rPr lang="en-IN" b="1" dirty="0" smtClean="0"/>
              <a:t>Dual Function:</a:t>
            </a:r>
            <a:r>
              <a:rPr lang="en-IN" dirty="0" smtClean="0"/>
              <a:t> </a:t>
            </a:r>
            <a:r>
              <a:rPr lang="en-IN" dirty="0" smtClean="0"/>
              <a:t>AG </a:t>
            </a:r>
            <a:r>
              <a:rPr lang="en-IN" dirty="0" smtClean="0"/>
              <a:t>tells the plant to make stamens/</a:t>
            </a:r>
            <a:r>
              <a:rPr lang="en-IN" dirty="0" err="1" smtClean="0"/>
              <a:t>carpels</a:t>
            </a:r>
            <a:r>
              <a:rPr lang="en-IN" dirty="0" smtClean="0"/>
              <a:t> </a:t>
            </a:r>
            <a:r>
              <a:rPr lang="en-IN" b="1" dirty="0" smtClean="0"/>
              <a:t>and</a:t>
            </a:r>
            <a:r>
              <a:rPr lang="en-IN" dirty="0" smtClean="0"/>
              <a:t> simultaneously signals the stem cells in the </a:t>
            </a:r>
            <a:r>
              <a:rPr lang="en-IN" dirty="0" err="1" smtClean="0"/>
              <a:t>meristem</a:t>
            </a:r>
            <a:r>
              <a:rPr lang="en-IN" dirty="0" smtClean="0"/>
              <a:t> to stop dividing.</a:t>
            </a:r>
          </a:p>
          <a:p>
            <a:pPr marL="850392" lvl="1" indent="-457200" algn="just">
              <a:buFont typeface="+mj-lt"/>
              <a:buAutoNum type="arabicPeriod"/>
            </a:pPr>
            <a:r>
              <a:rPr lang="en-IN" b="1" dirty="0" smtClean="0"/>
              <a:t>The "Rose" Mutation:</a:t>
            </a:r>
            <a:r>
              <a:rPr lang="en-IN" dirty="0" smtClean="0"/>
              <a:t> In many ornamental roses, the </a:t>
            </a:r>
            <a:r>
              <a:rPr lang="en-IN" dirty="0" smtClean="0"/>
              <a:t>AG </a:t>
            </a:r>
            <a:r>
              <a:rPr lang="en-IN" dirty="0" smtClean="0"/>
              <a:t>gene is mutated. Because the "stop signal" is missing, the flower keeps producing petals inside petals indefinitely, creating the "double flower" look we love in gardens, but making the flower sterile because it never produces </a:t>
            </a:r>
            <a:r>
              <a:rPr lang="en-IN" dirty="0" err="1" smtClean="0"/>
              <a:t>carpels</a:t>
            </a:r>
            <a:r>
              <a:rPr lang="en-IN" dirty="0" smtClean="0"/>
              <a:t>.</a:t>
            </a:r>
          </a:p>
          <a:p>
            <a:endParaRPr lang="en-IN"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The Floral Quartet Model</a:t>
            </a:r>
            <a:endParaRPr lang="en-IN" dirty="0"/>
          </a:p>
        </p:txBody>
      </p:sp>
      <p:sp>
        <p:nvSpPr>
          <p:cNvPr id="3" name="Content Placeholder 2"/>
          <p:cNvSpPr>
            <a:spLocks noGrp="1"/>
          </p:cNvSpPr>
          <p:nvPr>
            <p:ph idx="1"/>
          </p:nvPr>
        </p:nvSpPr>
        <p:spPr/>
        <p:txBody>
          <a:bodyPr/>
          <a:lstStyle/>
          <a:p>
            <a:r>
              <a:rPr lang="en-IN" dirty="0" smtClean="0"/>
              <a:t>The genes </a:t>
            </a:r>
            <a:r>
              <a:rPr lang="en-IN" dirty="0" smtClean="0"/>
              <a:t>produce proteins that form </a:t>
            </a:r>
            <a:r>
              <a:rPr lang="en-IN" b="1" dirty="0" smtClean="0"/>
              <a:t>Quartets</a:t>
            </a:r>
            <a:r>
              <a:rPr lang="en-IN" dirty="0" smtClean="0"/>
              <a:t> (four-protein complexes).</a:t>
            </a:r>
          </a:p>
          <a:p>
            <a:pPr lvl="1" algn="just"/>
            <a:r>
              <a:rPr lang="en-IN" dirty="0" smtClean="0"/>
              <a:t>These quartets bind to the DNA at specific sites called </a:t>
            </a:r>
            <a:r>
              <a:rPr lang="en-IN" b="1" dirty="0" err="1" smtClean="0"/>
              <a:t>CArG</a:t>
            </a:r>
            <a:r>
              <a:rPr lang="en-IN" b="1" dirty="0" smtClean="0"/>
              <a:t> boxes</a:t>
            </a:r>
            <a:r>
              <a:rPr lang="en-IN" dirty="0" smtClean="0"/>
              <a:t>.</a:t>
            </a:r>
          </a:p>
          <a:p>
            <a:pPr lvl="1" algn="just"/>
            <a:r>
              <a:rPr lang="en-IN" dirty="0" smtClean="0"/>
              <a:t>They "loop" the DNA to turn on the specific structural genes needed for that organ (e.g., genes for red pigment in petals or pollen production in stamens).</a:t>
            </a:r>
          </a:p>
          <a:p>
            <a:pPr lvl="1" algn="just"/>
            <a:r>
              <a:rPr lang="en-IN" b="1" dirty="0" smtClean="0"/>
              <a:t>Example:</a:t>
            </a:r>
            <a:r>
              <a:rPr lang="en-IN" dirty="0" smtClean="0"/>
              <a:t> A "Petal Quartet" consists of 2 Class A proteins, 1 Class B protein, and 1 Class E protein.</a:t>
            </a:r>
          </a:p>
          <a:p>
            <a:endParaRPr lang="en-IN"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t>Genetic Summary of Flower Development</a:t>
            </a:r>
            <a:endParaRPr lang="en-IN"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IN" b="1" dirty="0" smtClean="0"/>
              <a:t>Induction:</a:t>
            </a:r>
            <a:r>
              <a:rPr lang="en-IN" dirty="0" smtClean="0"/>
              <a:t> Environmental </a:t>
            </a:r>
            <a:r>
              <a:rPr lang="en-IN" dirty="0" smtClean="0"/>
              <a:t>signals -&gt; </a:t>
            </a:r>
            <a:r>
              <a:rPr lang="en-IN" dirty="0" err="1" smtClean="0"/>
              <a:t>Florigen</a:t>
            </a:r>
            <a:r>
              <a:rPr lang="en-IN" dirty="0" smtClean="0"/>
              <a:t> (FT) production.</a:t>
            </a:r>
          </a:p>
          <a:p>
            <a:pPr marL="514350" indent="-514350">
              <a:buFont typeface="+mj-lt"/>
              <a:buAutoNum type="arabicPeriod"/>
            </a:pPr>
            <a:r>
              <a:rPr lang="en-IN" b="1" dirty="0" smtClean="0"/>
              <a:t>Identity:</a:t>
            </a:r>
            <a:r>
              <a:rPr lang="en-IN" dirty="0" smtClean="0"/>
              <a:t> FT activates </a:t>
            </a:r>
            <a:r>
              <a:rPr lang="en-IN" dirty="0" smtClean="0"/>
              <a:t>LFY -&gt; </a:t>
            </a:r>
            <a:r>
              <a:rPr lang="en-IN" dirty="0" smtClean="0"/>
              <a:t>Shoot becomes a Floral </a:t>
            </a:r>
            <a:r>
              <a:rPr lang="en-IN" dirty="0" err="1" smtClean="0"/>
              <a:t>Meristem</a:t>
            </a:r>
            <a:r>
              <a:rPr lang="en-IN" dirty="0" smtClean="0"/>
              <a:t>.</a:t>
            </a:r>
          </a:p>
          <a:p>
            <a:pPr marL="514350" indent="-514350">
              <a:buFont typeface="+mj-lt"/>
              <a:buAutoNum type="arabicPeriod"/>
            </a:pPr>
            <a:r>
              <a:rPr lang="en-IN" b="1" dirty="0" smtClean="0"/>
              <a:t>Patterning:</a:t>
            </a:r>
            <a:r>
              <a:rPr lang="en-IN" dirty="0" smtClean="0"/>
              <a:t> ABCDE genes are activated in specific whorls.</a:t>
            </a:r>
          </a:p>
          <a:p>
            <a:pPr marL="514350" indent="-514350">
              <a:buFont typeface="+mj-lt"/>
              <a:buAutoNum type="arabicPeriod"/>
            </a:pPr>
            <a:r>
              <a:rPr lang="en-IN" b="1" dirty="0" smtClean="0"/>
              <a:t>Organogenesis:</a:t>
            </a:r>
            <a:r>
              <a:rPr lang="en-IN" dirty="0" smtClean="0"/>
              <a:t> Floral Quartets bind to DNA -</a:t>
            </a:r>
            <a:r>
              <a:rPr lang="en-IN" dirty="0" smtClean="0"/>
              <a:t>&gt; Sepals</a:t>
            </a:r>
            <a:r>
              <a:rPr lang="en-IN" dirty="0" smtClean="0"/>
              <a:t>, Petals, Stamens, and </a:t>
            </a:r>
            <a:r>
              <a:rPr lang="en-IN" dirty="0" err="1" smtClean="0"/>
              <a:t>Carpels</a:t>
            </a:r>
            <a:r>
              <a:rPr lang="en-IN" dirty="0" smtClean="0"/>
              <a:t> are built.</a:t>
            </a:r>
          </a:p>
          <a:p>
            <a:pPr marL="514350" indent="-514350">
              <a:buFont typeface="+mj-lt"/>
              <a:buAutoNum type="arabicPeriod"/>
            </a:pPr>
            <a:r>
              <a:rPr lang="en-IN" b="1" dirty="0" smtClean="0"/>
              <a:t>Termination:</a:t>
            </a:r>
            <a:r>
              <a:rPr lang="en-IN" dirty="0" smtClean="0"/>
              <a:t> </a:t>
            </a:r>
            <a:r>
              <a:rPr lang="en-IN" dirty="0" smtClean="0"/>
              <a:t>AGAMOUS </a:t>
            </a:r>
            <a:r>
              <a:rPr lang="en-IN" dirty="0" smtClean="0"/>
              <a:t>shuts down the </a:t>
            </a:r>
            <a:r>
              <a:rPr lang="en-IN" dirty="0" err="1" smtClean="0"/>
              <a:t>meristem</a:t>
            </a:r>
            <a:r>
              <a:rPr lang="en-IN" dirty="0" smtClean="0"/>
              <a:t> (Determinacy).</a:t>
            </a:r>
          </a:p>
          <a:p>
            <a:endParaRPr lang="en-IN"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Homology of Floral Parts</a:t>
            </a:r>
            <a:endParaRPr lang="en-IN" dirty="0"/>
          </a:p>
        </p:txBody>
      </p:sp>
      <p:sp>
        <p:nvSpPr>
          <p:cNvPr id="3" name="Content Placeholder 2"/>
          <p:cNvSpPr>
            <a:spLocks noGrp="1"/>
          </p:cNvSpPr>
          <p:nvPr>
            <p:ph idx="1"/>
          </p:nvPr>
        </p:nvSpPr>
        <p:spPr/>
        <p:txBody>
          <a:bodyPr/>
          <a:lstStyle/>
          <a:p>
            <a:pPr algn="just"/>
            <a:r>
              <a:rPr lang="en-IN" dirty="0" smtClean="0"/>
              <a:t>The </a:t>
            </a:r>
            <a:r>
              <a:rPr lang="en-IN" b="1" dirty="0" smtClean="0"/>
              <a:t>Homology of Floral Parts</a:t>
            </a:r>
            <a:r>
              <a:rPr lang="en-IN" dirty="0" smtClean="0"/>
              <a:t> is the botanical concept that all parts of a flower—sepals, petals, stamens, and </a:t>
            </a:r>
            <a:r>
              <a:rPr lang="en-IN" dirty="0" err="1" smtClean="0"/>
              <a:t>carpels</a:t>
            </a:r>
            <a:r>
              <a:rPr lang="en-IN" dirty="0" smtClean="0"/>
              <a:t>—are </a:t>
            </a:r>
            <a:r>
              <a:rPr lang="en-IN" b="1" dirty="0" smtClean="0"/>
              <a:t>evolutionarily modified leaves</a:t>
            </a:r>
            <a:r>
              <a:rPr lang="en-IN" dirty="0" smtClean="0"/>
              <a:t>. This idea, originally proposed as the "foliar theory," suggests that the floral organs are serial </a:t>
            </a:r>
            <a:r>
              <a:rPr lang="en-IN" dirty="0" err="1" smtClean="0"/>
              <a:t>homologs</a:t>
            </a:r>
            <a:r>
              <a:rPr lang="en-IN" dirty="0" smtClean="0"/>
              <a:t> of the vegetative leaves found on the rest of the plant.</a:t>
            </a:r>
            <a:endParaRPr lang="en-IN"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7859216" cy="636680"/>
          </a:xfrm>
        </p:spPr>
        <p:txBody>
          <a:bodyPr>
            <a:noAutofit/>
          </a:bodyPr>
          <a:lstStyle/>
          <a:p>
            <a:pPr algn="ctr"/>
            <a:r>
              <a:rPr lang="en-IN" sz="3600" b="1" dirty="0" smtClean="0"/>
              <a:t>Evidence </a:t>
            </a:r>
            <a:r>
              <a:rPr lang="en-IN" sz="3600" b="1" dirty="0" smtClean="0"/>
              <a:t>and the genetic logic behind </a:t>
            </a:r>
            <a:r>
              <a:rPr lang="en-IN" sz="3600" b="1" dirty="0" smtClean="0"/>
              <a:t> homology of floral parts</a:t>
            </a:r>
            <a:endParaRPr lang="en-IN" sz="3600" b="1" dirty="0"/>
          </a:p>
        </p:txBody>
      </p:sp>
      <p:sp>
        <p:nvSpPr>
          <p:cNvPr id="3" name="Content Placeholder 2"/>
          <p:cNvSpPr>
            <a:spLocks noGrp="1"/>
          </p:cNvSpPr>
          <p:nvPr>
            <p:ph idx="1"/>
          </p:nvPr>
        </p:nvSpPr>
        <p:spPr>
          <a:xfrm>
            <a:off x="323528" y="1340768"/>
            <a:ext cx="8640960" cy="5328592"/>
          </a:xfrm>
        </p:spPr>
        <p:txBody>
          <a:bodyPr>
            <a:normAutofit fontScale="92500" lnSpcReduction="10000"/>
          </a:bodyPr>
          <a:lstStyle/>
          <a:p>
            <a:pPr algn="just">
              <a:buNone/>
            </a:pPr>
            <a:r>
              <a:rPr lang="en-IN" b="1" dirty="0" smtClean="0"/>
              <a:t>1. Morphological Evidence</a:t>
            </a:r>
          </a:p>
          <a:p>
            <a:pPr algn="just">
              <a:buNone/>
            </a:pPr>
            <a:r>
              <a:rPr lang="en-IN" dirty="0" smtClean="0"/>
              <a:t>The </a:t>
            </a:r>
            <a:r>
              <a:rPr lang="en-IN" dirty="0" smtClean="0"/>
              <a:t>physical structure and arrangement of flowers provide the </a:t>
            </a:r>
            <a:r>
              <a:rPr lang="en-IN" dirty="0" smtClean="0"/>
              <a:t>first clues </a:t>
            </a:r>
            <a:r>
              <a:rPr lang="en-IN" dirty="0" smtClean="0"/>
              <a:t>that they are modified leaves:</a:t>
            </a:r>
          </a:p>
          <a:p>
            <a:pPr lvl="1" algn="just"/>
            <a:r>
              <a:rPr lang="en-IN" b="1" dirty="0" err="1" smtClean="0"/>
              <a:t>Phyllotaxy</a:t>
            </a:r>
            <a:r>
              <a:rPr lang="en-IN" b="1" dirty="0" smtClean="0"/>
              <a:t>:</a:t>
            </a:r>
            <a:r>
              <a:rPr lang="en-IN" dirty="0" smtClean="0"/>
              <a:t> Floral organs are arranged in whorls or spirals on the receptacle, mirroring the way leaves are arranged on a stem.</a:t>
            </a:r>
          </a:p>
          <a:p>
            <a:pPr lvl="1" algn="just"/>
            <a:r>
              <a:rPr lang="en-IN" b="1" dirty="0" smtClean="0"/>
              <a:t>Vascular Patterns:</a:t>
            </a:r>
            <a:r>
              <a:rPr lang="en-IN" dirty="0" smtClean="0"/>
              <a:t> Like leaves, floral organs have a vascular system (veins) that branches out from the central axis.</a:t>
            </a:r>
          </a:p>
          <a:p>
            <a:pPr lvl="1" algn="just"/>
            <a:r>
              <a:rPr lang="en-IN" b="1" dirty="0" smtClean="0"/>
              <a:t>Transitional Forms:</a:t>
            </a:r>
            <a:r>
              <a:rPr lang="en-IN" dirty="0" smtClean="0"/>
              <a:t> In "primitive" plants like </a:t>
            </a:r>
            <a:r>
              <a:rPr lang="en-IN" i="1" dirty="0" err="1" smtClean="0"/>
              <a:t>Nymphaea</a:t>
            </a:r>
            <a:r>
              <a:rPr lang="en-IN" dirty="0" smtClean="0"/>
              <a:t> (water lilies), you can see a gradual transition where sepals slowly morph into petals, and petals slowly morph into stamens. This "gradient" shows there is no hard line between these organs.</a:t>
            </a:r>
          </a:p>
          <a:p>
            <a:pPr lvl="1" algn="just"/>
            <a:r>
              <a:rPr lang="en-IN" b="1" dirty="0" smtClean="0"/>
              <a:t>Teratology (Abnormalities):</a:t>
            </a:r>
            <a:r>
              <a:rPr lang="en-IN" dirty="0" smtClean="0"/>
              <a:t> Sometimes, due to environmental stress or mutation, a flower will produce "</a:t>
            </a:r>
            <a:r>
              <a:rPr lang="en-IN" dirty="0" err="1" smtClean="0"/>
              <a:t>phyllody</a:t>
            </a:r>
            <a:r>
              <a:rPr lang="en-IN" dirty="0" smtClean="0"/>
              <a:t>"—a condition where floral organs revert directly into green, photosynthetic leaves.</a:t>
            </a:r>
          </a:p>
          <a:p>
            <a:pPr algn="just"/>
            <a:endParaRPr lang="en-IN"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sz="4400" b="1" dirty="0" smtClean="0"/>
              <a:t/>
            </a:r>
            <a:br>
              <a:rPr lang="en-IN" sz="4400" b="1" dirty="0" smtClean="0"/>
            </a:br>
            <a:r>
              <a:rPr lang="en-IN" sz="3600" dirty="0" smtClean="0"/>
              <a:t>2</a:t>
            </a:r>
            <a:r>
              <a:rPr lang="en-IN" sz="3600" dirty="0" smtClean="0"/>
              <a:t>. The Four Whorls as Modified Leaves</a:t>
            </a:r>
            <a:r>
              <a:rPr lang="en-IN" sz="4900" b="1" dirty="0" smtClean="0"/>
              <a:t/>
            </a:r>
            <a:br>
              <a:rPr lang="en-IN" sz="4900" b="1" dirty="0" smtClean="0"/>
            </a:br>
            <a:endParaRPr lang="en-IN" dirty="0"/>
          </a:p>
        </p:txBody>
      </p:sp>
      <p:sp>
        <p:nvSpPr>
          <p:cNvPr id="3" name="Content Placeholder 2"/>
          <p:cNvSpPr>
            <a:spLocks noGrp="1"/>
          </p:cNvSpPr>
          <p:nvPr>
            <p:ph idx="1"/>
          </p:nvPr>
        </p:nvSpPr>
        <p:spPr/>
        <p:txBody>
          <a:bodyPr>
            <a:normAutofit/>
          </a:bodyPr>
          <a:lstStyle/>
          <a:p>
            <a:r>
              <a:rPr lang="en-IN" dirty="0" smtClean="0"/>
              <a:t>Each </a:t>
            </a:r>
            <a:r>
              <a:rPr lang="en-IN" dirty="0" smtClean="0"/>
              <a:t>part of the flower is a leaf that has been "</a:t>
            </a:r>
            <a:r>
              <a:rPr lang="en-IN" dirty="0" smtClean="0"/>
              <a:t>reprogrammed</a:t>
            </a:r>
            <a:r>
              <a:rPr lang="en-IN" dirty="0" smtClean="0"/>
              <a:t>" for a specific reproductive function</a:t>
            </a:r>
            <a:r>
              <a:rPr lang="en-IN" dirty="0" smtClean="0"/>
              <a:t>:</a:t>
            </a:r>
          </a:p>
          <a:p>
            <a:endParaRPr lang="en-IN" dirty="0" smtClean="0"/>
          </a:p>
        </p:txBody>
      </p:sp>
      <p:graphicFrame>
        <p:nvGraphicFramePr>
          <p:cNvPr id="4" name="Table 3"/>
          <p:cNvGraphicFramePr>
            <a:graphicFrameLocks noGrp="1"/>
          </p:cNvGraphicFramePr>
          <p:nvPr/>
        </p:nvGraphicFramePr>
        <p:xfrm>
          <a:off x="539552" y="2996952"/>
          <a:ext cx="7848870" cy="2931160"/>
        </p:xfrm>
        <a:graphic>
          <a:graphicData uri="http://schemas.openxmlformats.org/drawingml/2006/table">
            <a:tbl>
              <a:tblPr firstRow="1" bandRow="1">
                <a:tableStyleId>{5C22544A-7EE6-4342-B048-85BDC9FD1C3A}</a:tableStyleId>
              </a:tblPr>
              <a:tblGrid>
                <a:gridCol w="1656183"/>
                <a:gridCol w="2376264"/>
                <a:gridCol w="3816423"/>
              </a:tblGrid>
              <a:tr h="370840">
                <a:tc>
                  <a:txBody>
                    <a:bodyPr/>
                    <a:lstStyle/>
                    <a:p>
                      <a:r>
                        <a:rPr lang="en-IN" dirty="0" smtClean="0"/>
                        <a:t>Floral Organ</a:t>
                      </a:r>
                      <a:endParaRPr lang="en-IN" dirty="0"/>
                    </a:p>
                  </a:txBody>
                  <a:tcPr/>
                </a:tc>
                <a:tc>
                  <a:txBody>
                    <a:bodyPr/>
                    <a:lstStyle/>
                    <a:p>
                      <a:r>
                        <a:rPr lang="en-IN" dirty="0" smtClean="0"/>
                        <a:t>Modified Leaf Type</a:t>
                      </a:r>
                      <a:endParaRPr lang="en-IN" dirty="0"/>
                    </a:p>
                  </a:txBody>
                  <a:tcPr/>
                </a:tc>
                <a:tc>
                  <a:txBody>
                    <a:bodyPr/>
                    <a:lstStyle/>
                    <a:p>
                      <a:r>
                        <a:rPr lang="en-IN" dirty="0" smtClean="0"/>
                        <a:t>Primary Function</a:t>
                      </a:r>
                      <a:endParaRPr lang="en-IN" dirty="0"/>
                    </a:p>
                  </a:txBody>
                  <a:tcPr/>
                </a:tc>
              </a:tr>
              <a:tr h="370840">
                <a:tc>
                  <a:txBody>
                    <a:bodyPr/>
                    <a:lstStyle/>
                    <a:p>
                      <a:r>
                        <a:rPr lang="en-IN" dirty="0" smtClean="0"/>
                        <a:t>Sepals</a:t>
                      </a:r>
                      <a:endParaRPr lang="en-IN" dirty="0"/>
                    </a:p>
                  </a:txBody>
                  <a:tcPr/>
                </a:tc>
                <a:tc>
                  <a:txBody>
                    <a:bodyPr/>
                    <a:lstStyle/>
                    <a:p>
                      <a:r>
                        <a:rPr lang="en-IN" dirty="0" smtClean="0"/>
                        <a:t>Bract-like leaves</a:t>
                      </a:r>
                      <a:endParaRPr lang="en-IN" dirty="0"/>
                    </a:p>
                  </a:txBody>
                  <a:tcPr/>
                </a:tc>
                <a:tc>
                  <a:txBody>
                    <a:bodyPr/>
                    <a:lstStyle/>
                    <a:p>
                      <a:r>
                        <a:rPr lang="en-IN" dirty="0" smtClean="0"/>
                        <a:t>Protection of the bud; often stay green and photosynthetic.</a:t>
                      </a:r>
                      <a:endParaRPr lang="en-IN" dirty="0"/>
                    </a:p>
                  </a:txBody>
                  <a:tcPr/>
                </a:tc>
              </a:tr>
              <a:tr h="370840">
                <a:tc>
                  <a:txBody>
                    <a:bodyPr/>
                    <a:lstStyle/>
                    <a:p>
                      <a:r>
                        <a:rPr lang="en-IN" dirty="0" smtClean="0"/>
                        <a:t>Petals</a:t>
                      </a:r>
                      <a:endParaRPr lang="en-IN" dirty="0"/>
                    </a:p>
                  </a:txBody>
                  <a:tcPr/>
                </a:tc>
                <a:tc>
                  <a:txBody>
                    <a:bodyPr/>
                    <a:lstStyle/>
                    <a:p>
                      <a:r>
                        <a:rPr lang="en-IN" dirty="0" smtClean="0"/>
                        <a:t>Sterile leaves</a:t>
                      </a:r>
                      <a:endParaRPr lang="en-IN" dirty="0"/>
                    </a:p>
                  </a:txBody>
                  <a:tcPr/>
                </a:tc>
                <a:tc>
                  <a:txBody>
                    <a:bodyPr/>
                    <a:lstStyle/>
                    <a:p>
                      <a:r>
                        <a:rPr lang="en-IN" dirty="0" smtClean="0"/>
                        <a:t>Attraction of pollinators via pigments and scent.</a:t>
                      </a:r>
                      <a:endParaRPr lang="en-IN" dirty="0"/>
                    </a:p>
                  </a:txBody>
                  <a:tcPr/>
                </a:tc>
              </a:tr>
              <a:tr h="370840">
                <a:tc>
                  <a:txBody>
                    <a:bodyPr/>
                    <a:lstStyle/>
                    <a:p>
                      <a:r>
                        <a:rPr lang="en-IN" dirty="0" smtClean="0"/>
                        <a:t>Stamens</a:t>
                      </a:r>
                      <a:endParaRPr lang="en-IN" dirty="0"/>
                    </a:p>
                  </a:txBody>
                  <a:tcPr/>
                </a:tc>
                <a:tc>
                  <a:txBody>
                    <a:bodyPr/>
                    <a:lstStyle/>
                    <a:p>
                      <a:r>
                        <a:rPr lang="en-IN" dirty="0" err="1" smtClean="0"/>
                        <a:t>Microsporophylls</a:t>
                      </a:r>
                      <a:endParaRPr lang="en-IN" dirty="0"/>
                    </a:p>
                  </a:txBody>
                  <a:tcPr/>
                </a:tc>
                <a:tc>
                  <a:txBody>
                    <a:bodyPr/>
                    <a:lstStyle/>
                    <a:p>
                      <a:r>
                        <a:rPr lang="en-IN" dirty="0" smtClean="0"/>
                        <a:t>Pollen-bearing leaves (the "blade" is reduced to a filament).</a:t>
                      </a:r>
                      <a:endParaRPr lang="en-IN" dirty="0"/>
                    </a:p>
                  </a:txBody>
                  <a:tcPr/>
                </a:tc>
              </a:tr>
              <a:tr h="370840">
                <a:tc>
                  <a:txBody>
                    <a:bodyPr/>
                    <a:lstStyle/>
                    <a:p>
                      <a:r>
                        <a:rPr lang="en-IN" dirty="0" err="1" smtClean="0"/>
                        <a:t>Carpels</a:t>
                      </a:r>
                      <a:endParaRPr lang="en-IN" dirty="0"/>
                    </a:p>
                  </a:txBody>
                  <a:tcPr/>
                </a:tc>
                <a:tc>
                  <a:txBody>
                    <a:bodyPr/>
                    <a:lstStyle/>
                    <a:p>
                      <a:r>
                        <a:rPr lang="en-IN" dirty="0" err="1" smtClean="0"/>
                        <a:t>Megasporophylls</a:t>
                      </a:r>
                      <a:endParaRPr lang="en-IN" dirty="0"/>
                    </a:p>
                  </a:txBody>
                  <a:tcPr/>
                </a:tc>
                <a:tc>
                  <a:txBody>
                    <a:bodyPr/>
                    <a:lstStyle/>
                    <a:p>
                      <a:r>
                        <a:rPr lang="en-IN" dirty="0" smtClean="0"/>
                        <a:t>Seed-bearing leaves that have folded inward to protect the ovules.</a:t>
                      </a:r>
                      <a:endParaRPr lang="en-IN" dirty="0"/>
                    </a:p>
                  </a:txBody>
                  <a:tcPr/>
                </a:tc>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7859216" cy="564672"/>
          </a:xfrm>
        </p:spPr>
        <p:txBody>
          <a:bodyPr>
            <a:noAutofit/>
          </a:bodyPr>
          <a:lstStyle/>
          <a:p>
            <a:pPr algn="ctr"/>
            <a:r>
              <a:rPr lang="en-IN" sz="3200" dirty="0" smtClean="0"/>
              <a:t>3. The Molecular Basis: The "Leafy" Template</a:t>
            </a:r>
            <a:endParaRPr lang="en-IN" sz="3200" dirty="0"/>
          </a:p>
        </p:txBody>
      </p:sp>
      <p:sp>
        <p:nvSpPr>
          <p:cNvPr id="3" name="Content Placeholder 2"/>
          <p:cNvSpPr>
            <a:spLocks noGrp="1"/>
          </p:cNvSpPr>
          <p:nvPr>
            <p:ph idx="1"/>
          </p:nvPr>
        </p:nvSpPr>
        <p:spPr>
          <a:xfrm>
            <a:off x="467544" y="1412776"/>
            <a:ext cx="8219256" cy="4911824"/>
          </a:xfrm>
        </p:spPr>
        <p:txBody>
          <a:bodyPr>
            <a:normAutofit fontScale="92500" lnSpcReduction="10000"/>
          </a:bodyPr>
          <a:lstStyle/>
          <a:p>
            <a:pPr algn="just"/>
            <a:r>
              <a:rPr lang="en-IN" dirty="0" smtClean="0"/>
              <a:t>Modern genetics, specifically the </a:t>
            </a:r>
            <a:r>
              <a:rPr lang="en-IN" b="1" dirty="0" smtClean="0"/>
              <a:t>ABCDE Model</a:t>
            </a:r>
            <a:r>
              <a:rPr lang="en-IN" dirty="0" smtClean="0"/>
              <a:t>, has proven this homology. We now know that the plant uses a basic "leaf" genetic program as a template and then adds "tags" to it to change its identity.</a:t>
            </a:r>
          </a:p>
          <a:p>
            <a:pPr algn="just"/>
            <a:r>
              <a:rPr lang="en-IN" b="1" dirty="0" smtClean="0"/>
              <a:t>The MADS-box Genes:</a:t>
            </a:r>
            <a:r>
              <a:rPr lang="en-IN" dirty="0" smtClean="0"/>
              <a:t> These are the master regulators. If you remove the A, B, and C genes, the plant defaults to its basic state: </a:t>
            </a:r>
            <a:r>
              <a:rPr lang="en-IN" b="1" dirty="0" smtClean="0"/>
              <a:t>it produces only leaves.</a:t>
            </a:r>
            <a:endParaRPr lang="en-IN" dirty="0" smtClean="0"/>
          </a:p>
          <a:p>
            <a:pPr algn="just"/>
            <a:r>
              <a:rPr lang="en-IN" b="1" dirty="0" smtClean="0"/>
              <a:t>The Role of Class E </a:t>
            </a:r>
            <a:r>
              <a:rPr lang="en-IN" b="1" dirty="0" smtClean="0"/>
              <a:t>(SEPALLATA):</a:t>
            </a:r>
            <a:r>
              <a:rPr lang="en-IN" dirty="0" smtClean="0"/>
              <a:t> </a:t>
            </a:r>
            <a:r>
              <a:rPr lang="en-IN" dirty="0" smtClean="0"/>
              <a:t>These genes are the most definitive proof of homology. If the four $SEP$ genes are mutated, the floral organs lose their identity and turn into a cluster of vegetative leaves. This confirms that a flower is simply a shoot where Class E genes have "unlocked" the ability to follow the floral organ blueprints.</a:t>
            </a:r>
          </a:p>
          <a:p>
            <a:pPr algn="just"/>
            <a:endParaRPr lang="en-IN"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3600" dirty="0" smtClean="0"/>
              <a:t>4. Evolutionary Perspective</a:t>
            </a:r>
            <a:endParaRPr lang="en-IN" sz="3600" dirty="0"/>
          </a:p>
        </p:txBody>
      </p:sp>
      <p:sp>
        <p:nvSpPr>
          <p:cNvPr id="3" name="Content Placeholder 2"/>
          <p:cNvSpPr>
            <a:spLocks noGrp="1"/>
          </p:cNvSpPr>
          <p:nvPr>
            <p:ph idx="1"/>
          </p:nvPr>
        </p:nvSpPr>
        <p:spPr/>
        <p:txBody>
          <a:bodyPr/>
          <a:lstStyle/>
          <a:p>
            <a:pPr algn="just"/>
            <a:r>
              <a:rPr lang="en-IN" dirty="0" smtClean="0"/>
              <a:t>From an evolutionary standpoint, the first "flowers" (in gymnosperm ancestors) were simply clusters of leaves that bore spores.</a:t>
            </a:r>
          </a:p>
          <a:p>
            <a:pPr marL="880110" lvl="1" indent="-514350" algn="just">
              <a:buFont typeface="+mj-lt"/>
              <a:buAutoNum type="arabicPeriod"/>
            </a:pPr>
            <a:r>
              <a:rPr lang="en-IN" dirty="0" smtClean="0"/>
              <a:t>Over millions of years, the </a:t>
            </a:r>
            <a:r>
              <a:rPr lang="en-IN" b="1" dirty="0" smtClean="0"/>
              <a:t>internodes</a:t>
            </a:r>
            <a:r>
              <a:rPr lang="en-IN" dirty="0" smtClean="0"/>
              <a:t> (the stem space between leaves) shortened.</a:t>
            </a:r>
          </a:p>
          <a:p>
            <a:pPr marL="880110" lvl="1" indent="-514350" algn="just">
              <a:buFont typeface="+mj-lt"/>
              <a:buAutoNum type="arabicPeriod"/>
            </a:pPr>
            <a:r>
              <a:rPr lang="en-IN" dirty="0" smtClean="0"/>
              <a:t>The leaves became </a:t>
            </a:r>
            <a:r>
              <a:rPr lang="en-IN" b="1" dirty="0" smtClean="0"/>
              <a:t>specialized</a:t>
            </a:r>
            <a:r>
              <a:rPr lang="en-IN" dirty="0" smtClean="0"/>
              <a:t>: outer ones for protection, inner ones for reproduction.</a:t>
            </a:r>
          </a:p>
          <a:p>
            <a:pPr marL="880110" lvl="1" indent="-514350" algn="just">
              <a:buFont typeface="+mj-lt"/>
              <a:buAutoNum type="arabicPeriod"/>
            </a:pPr>
            <a:r>
              <a:rPr lang="en-IN" dirty="0" smtClean="0"/>
              <a:t>The </a:t>
            </a:r>
            <a:r>
              <a:rPr lang="en-IN" b="1" dirty="0" err="1" smtClean="0"/>
              <a:t>carpels</a:t>
            </a:r>
            <a:r>
              <a:rPr lang="en-IN" dirty="0" smtClean="0"/>
              <a:t> eventually fused to protect the seeds from being eaten, leading to the "angiosperm" (enclosed seed) condition.</a:t>
            </a:r>
          </a:p>
          <a:p>
            <a:pPr algn="just"/>
            <a:endParaRPr lang="en-IN"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dirty="0" smtClean="0"/>
              <a:t>Summary </a:t>
            </a:r>
            <a:br>
              <a:rPr lang="en-IN" dirty="0" smtClean="0"/>
            </a:br>
            <a:endParaRPr lang="en-IN" dirty="0"/>
          </a:p>
        </p:txBody>
      </p:sp>
      <p:sp>
        <p:nvSpPr>
          <p:cNvPr id="3" name="Content Placeholder 2"/>
          <p:cNvSpPr>
            <a:spLocks noGrp="1"/>
          </p:cNvSpPr>
          <p:nvPr>
            <p:ph idx="1"/>
          </p:nvPr>
        </p:nvSpPr>
        <p:spPr/>
        <p:txBody>
          <a:bodyPr/>
          <a:lstStyle/>
          <a:p>
            <a:r>
              <a:rPr lang="en-IN" dirty="0" smtClean="0"/>
              <a:t>Induction → Pathway integration → FT/SOC1 → LFY/AP1. </a:t>
            </a:r>
          </a:p>
          <a:p>
            <a:r>
              <a:rPr lang="en-IN" dirty="0" smtClean="0"/>
              <a:t>Flower = determinate modified shoot with leaf </a:t>
            </a:r>
            <a:r>
              <a:rPr lang="en-IN" dirty="0" err="1" smtClean="0"/>
              <a:t>homologs</a:t>
            </a:r>
            <a:r>
              <a:rPr lang="en-IN" dirty="0" smtClean="0"/>
              <a:t> in whorls. </a:t>
            </a:r>
          </a:p>
          <a:p>
            <a:r>
              <a:rPr lang="en-IN" dirty="0" smtClean="0"/>
              <a:t>Development → ABC(DE) model specifies organ identity via MADS-box genes. </a:t>
            </a:r>
          </a:p>
          <a:p>
            <a:r>
              <a:rPr lang="en-IN" dirty="0" smtClean="0"/>
              <a:t>Links vegetative → reproductive transition genetically.</a:t>
            </a:r>
            <a:endParaRPr lang="en-IN"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76872"/>
            <a:ext cx="8229600" cy="1791072"/>
          </a:xfrm>
        </p:spPr>
        <p:txBody>
          <a:bodyPr/>
          <a:lstStyle/>
          <a:p>
            <a:pPr algn="ctr"/>
            <a:r>
              <a:rPr lang="en-IN" i="1" dirty="0" smtClean="0">
                <a:latin typeface="AR BERKLEY" pitchFamily="2" charset="0"/>
              </a:rPr>
              <a:t>Thank you</a:t>
            </a:r>
            <a:endParaRPr lang="en-IN" i="1" dirty="0">
              <a:latin typeface="AR BERKLEY" pitchFamily="2"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19913</TotalTime>
  <Words>5507</Words>
  <Application>Microsoft Office PowerPoint</Application>
  <PresentationFormat>On-screen Show (4:3)</PresentationFormat>
  <Paragraphs>370</Paragraphs>
  <Slides>73</Slides>
  <Notes>0</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Flow</vt:lpstr>
      <vt:lpstr>Reproductive Development of Angiosperms:  Reproductive Development </vt:lpstr>
      <vt:lpstr>Introduction to Reproductive Phase in Angiosperms </vt:lpstr>
      <vt:lpstr>Induction of Flowering</vt:lpstr>
      <vt:lpstr>Stages of Flower Development </vt:lpstr>
      <vt:lpstr>What is Floral Induction?</vt:lpstr>
      <vt:lpstr>Importance of Floral Induction</vt:lpstr>
      <vt:lpstr>Sites of Perception and Action</vt:lpstr>
      <vt:lpstr>Major Pathways Regulating Flowering Time  (Arabidopsis model) </vt:lpstr>
      <vt:lpstr>A.Photoperiodism</vt:lpstr>
      <vt:lpstr>Photoperiodism  1. Short-Day Plants (SDP)</vt:lpstr>
      <vt:lpstr>Photoperiodism  2. Long-Day Plants (LDP)</vt:lpstr>
      <vt:lpstr>Photoperiodism  3.Day Neutral Plants</vt:lpstr>
      <vt:lpstr>Photoperiodism  Role of Phytochrome</vt:lpstr>
      <vt:lpstr>B. Vernalization</vt:lpstr>
      <vt:lpstr>Vernalization  1. The Core Purpose</vt:lpstr>
      <vt:lpstr>Vernalization  2. The Molecular Mechanism (The "Genetic Brake")</vt:lpstr>
      <vt:lpstr>Vernalization  2. The Molecular Mechanism (The "Genetic Brake")</vt:lpstr>
      <vt:lpstr>     Vernalization  3. Interaction with Photoperiodism </vt:lpstr>
      <vt:lpstr>  Vernalization  4. Devernalization </vt:lpstr>
      <vt:lpstr>Vernalization  5. Agricultural Importance </vt:lpstr>
      <vt:lpstr>C. Autonomous Pathway</vt:lpstr>
      <vt:lpstr>C. Autonomous Pathway 1. Core Function: Removing the "Brake"</vt:lpstr>
      <vt:lpstr>Autonomous Pathway 2. Molecular Mechanism: RNA Processing and Chromatin Change</vt:lpstr>
      <vt:lpstr>Slide 24</vt:lpstr>
      <vt:lpstr>Autonomous Pathway 3. Convergence on Floral Integrators</vt:lpstr>
      <vt:lpstr> Autonomous Pathway Importance of Autonomous Pathway </vt:lpstr>
      <vt:lpstr>D. Gibberellin (GA) Pathway</vt:lpstr>
      <vt:lpstr>   Gibberellin (GA) Pathway  1. Core Function </vt:lpstr>
      <vt:lpstr>Gibberellin (GA) Pathway  2. The Molecular Mechanism: "Repressing the Repressor"</vt:lpstr>
      <vt:lpstr>Gibberellin (GA) Pathway  Activation of Integrator Genes </vt:lpstr>
      <vt:lpstr>Gibberellin (GA) Pathway  3. GA and the Meristem Transition</vt:lpstr>
      <vt:lpstr>Gibberellin (GA) Pathway  4. Integration with Other Pathways</vt:lpstr>
      <vt:lpstr>    E.Ambient temperature pathway  </vt:lpstr>
      <vt:lpstr>Ambient temperature pathway  1. Core Function: The Temperature "Thermometer" </vt:lpstr>
      <vt:lpstr>Ambient temperature pathway  2. The Molecular Mechanism: The FLM and SVP Switch </vt:lpstr>
      <vt:lpstr>Slide 36</vt:lpstr>
      <vt:lpstr>Ambient temperature pathway  3. The Role of H2A.Z (The "Epigenetic Thermometer")</vt:lpstr>
      <vt:lpstr>Ambient temperature pathway  4. Integration with Other Pathways </vt:lpstr>
      <vt:lpstr>Environmental Factors for Floral Induction</vt:lpstr>
      <vt:lpstr>1. Photoperiodism (Light Duration)</vt:lpstr>
      <vt:lpstr>2. Vernalization (Cold Temperature)</vt:lpstr>
      <vt:lpstr>3. Ambient Temperature</vt:lpstr>
      <vt:lpstr>4. Water Stress and Nutrient Availability</vt:lpstr>
      <vt:lpstr>Summary Table: Environmental Integration</vt:lpstr>
      <vt:lpstr>How these factors converge </vt:lpstr>
      <vt:lpstr>Florigen Concept</vt:lpstr>
      <vt:lpstr>Florigen in Induction</vt:lpstr>
      <vt:lpstr>Flower as a modified determinate shoot</vt:lpstr>
      <vt:lpstr>1. What makes it a "Shoot"?</vt:lpstr>
      <vt:lpstr>2. What makes it "Determinate"?</vt:lpstr>
      <vt:lpstr>3. Structural Comparison</vt:lpstr>
      <vt:lpstr>4. The Molecular Transition</vt:lpstr>
      <vt:lpstr>5. Evidence: The "ABC" Mutations</vt:lpstr>
      <vt:lpstr>Genetic aspects</vt:lpstr>
      <vt:lpstr>1. Pathway-Specific Genes (The Sensors)</vt:lpstr>
      <vt:lpstr>2. Floral Integrator Genes (The Decision Makers) </vt:lpstr>
      <vt:lpstr>3. Floral Meristem Identity (FMI) Genes (The Architects) </vt:lpstr>
      <vt:lpstr>4. Floral Organ Identity Genes (The Builders) </vt:lpstr>
      <vt:lpstr>Summary of Gene Flow </vt:lpstr>
      <vt:lpstr>Molecular Architecture of Flower Development</vt:lpstr>
      <vt:lpstr>ABCDE Model</vt:lpstr>
      <vt:lpstr>Diagram – ABC Model Illustration </vt:lpstr>
      <vt:lpstr>The Role of Class D and E Genes</vt:lpstr>
      <vt:lpstr>Floral Determinacy – The Role of Class C (AGAMOUS)</vt:lpstr>
      <vt:lpstr>The Floral Quartet Model</vt:lpstr>
      <vt:lpstr>Genetic Summary of Flower Development</vt:lpstr>
      <vt:lpstr>Homology of Floral Parts</vt:lpstr>
      <vt:lpstr>Evidence and the genetic logic behind  homology of floral parts</vt:lpstr>
      <vt:lpstr> 2. The Four Whorls as Modified Leaves </vt:lpstr>
      <vt:lpstr>3. The Molecular Basis: The "Leafy" Template</vt:lpstr>
      <vt:lpstr>4. Evolutionary Perspective</vt:lpstr>
      <vt:lpstr>Summary  </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Reproductive Biology of Angiosperms: Reproductive Development </dc:title>
  <dc:creator>anusha hazarika</dc:creator>
  <cp:lastModifiedBy>anusha hazarika</cp:lastModifiedBy>
  <cp:revision>39</cp:revision>
  <dcterms:created xsi:type="dcterms:W3CDTF">2026-01-20T13:08:57Z</dcterms:created>
  <dcterms:modified xsi:type="dcterms:W3CDTF">2026-02-03T09:02:08Z</dcterms:modified>
</cp:coreProperties>
</file>