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30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5" r:id="rId38"/>
    <p:sldId id="296" r:id="rId39"/>
    <p:sldId id="297" r:id="rId40"/>
    <p:sldId id="298" r:id="rId41"/>
    <p:sldId id="291" r:id="rId42"/>
    <p:sldId id="292" r:id="rId43"/>
    <p:sldId id="293" r:id="rId44"/>
    <p:sldId id="294" r:id="rId45"/>
    <p:sldId id="299"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30FA3C-2555-46ED-8062-6C01E6C38B02}" type="datetimeFigureOut">
              <a:rPr lang="en-IN" smtClean="0"/>
              <a:pPr/>
              <a:t>20-02-2026</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03505B-96A2-4104-BF74-D67BBBD6F5D6}"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6A03505B-96A2-4104-BF74-D67BBBD6F5D6}" type="slidenum">
              <a:rPr lang="en-IN" smtClean="0"/>
              <a:pPr/>
              <a:t>43</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EA0A5DD-B2F8-4273-B785-A129EDBE52F0}" type="datetimeFigureOut">
              <a:rPr lang="en-IN" smtClean="0"/>
              <a:pPr/>
              <a:t>20-02-2026</a:t>
            </a:fld>
            <a:endParaRPr lang="en-IN"/>
          </a:p>
        </p:txBody>
      </p:sp>
      <p:sp>
        <p:nvSpPr>
          <p:cNvPr id="19" name="Footer Placeholder 18"/>
          <p:cNvSpPr>
            <a:spLocks noGrp="1"/>
          </p:cNvSpPr>
          <p:nvPr>
            <p:ph type="ftr" sz="quarter" idx="11"/>
          </p:nvPr>
        </p:nvSpPr>
        <p:spPr/>
        <p:txBody>
          <a:bodyPr/>
          <a:lstStyle/>
          <a:p>
            <a:endParaRPr lang="en-IN"/>
          </a:p>
        </p:txBody>
      </p:sp>
      <p:sp>
        <p:nvSpPr>
          <p:cNvPr id="27" name="Slide Number Placeholder 26"/>
          <p:cNvSpPr>
            <a:spLocks noGrp="1"/>
          </p:cNvSpPr>
          <p:nvPr>
            <p:ph type="sldNum" sz="quarter" idx="12"/>
          </p:nvPr>
        </p:nvSpPr>
        <p:spPr/>
        <p:txBody>
          <a:bodyPr/>
          <a:lstStyle/>
          <a:p>
            <a:fld id="{0EF31023-1B09-4BE3-8D3E-2620DED4A28A}"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A0A5DD-B2F8-4273-B785-A129EDBE52F0}" type="datetimeFigureOut">
              <a:rPr lang="en-IN" smtClean="0"/>
              <a:pPr/>
              <a:t>20-02-2026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F31023-1B09-4BE3-8D3E-2620DED4A28A}"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EA0A5DD-B2F8-4273-B785-A129EDBE52F0}" type="datetimeFigureOut">
              <a:rPr lang="en-IN" smtClean="0"/>
              <a:pPr/>
              <a:t>20-02-2026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F31023-1B09-4BE3-8D3E-2620DED4A28A}"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EA0A5DD-B2F8-4273-B785-A129EDBE52F0}" type="datetimeFigureOut">
              <a:rPr lang="en-IN" smtClean="0"/>
              <a:pPr/>
              <a:t>20-02-2026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F31023-1B09-4BE3-8D3E-2620DED4A28A}"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EA0A5DD-B2F8-4273-B785-A129EDBE52F0}" type="datetimeFigureOut">
              <a:rPr lang="en-IN" smtClean="0"/>
              <a:pPr/>
              <a:t>20-02-2026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EF31023-1B09-4BE3-8D3E-2620DED4A28A}"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EA0A5DD-B2F8-4273-B785-A129EDBE52F0}" type="datetimeFigureOut">
              <a:rPr lang="en-IN" smtClean="0"/>
              <a:pPr/>
              <a:t>20-02-2026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EF31023-1B09-4BE3-8D3E-2620DED4A28A}"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A0A5DD-B2F8-4273-B785-A129EDBE52F0}" type="datetimeFigureOut">
              <a:rPr lang="en-IN" smtClean="0"/>
              <a:pPr/>
              <a:t>20-02-2026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EF31023-1B09-4BE3-8D3E-2620DED4A28A}"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EA0A5DD-B2F8-4273-B785-A129EDBE52F0}" type="datetimeFigureOut">
              <a:rPr lang="en-IN" smtClean="0"/>
              <a:pPr/>
              <a:t>20-02-2026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EF31023-1B09-4BE3-8D3E-2620DED4A28A}"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EA0A5DD-B2F8-4273-B785-A129EDBE52F0}" type="datetimeFigureOut">
              <a:rPr lang="en-IN" smtClean="0"/>
              <a:pPr/>
              <a:t>20-02-2026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8077200" y="6356350"/>
            <a:ext cx="609600" cy="365125"/>
          </a:xfrm>
        </p:spPr>
        <p:txBody>
          <a:bodyPr/>
          <a:lstStyle/>
          <a:p>
            <a:fld id="{0EF31023-1B09-4BE3-8D3E-2620DED4A28A}" type="slidenum">
              <a:rPr lang="en-IN" smtClean="0"/>
              <a:pPr/>
              <a:t>‹#›</a:t>
            </a:fld>
            <a:endParaRPr lang="en-IN"/>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A0A5DD-B2F8-4273-B785-A129EDBE52F0}" type="datetimeFigureOut">
              <a:rPr lang="en-IN" smtClean="0"/>
              <a:pPr/>
              <a:t>20-02-2026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F31023-1B09-4BE3-8D3E-2620DED4A28A}"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A0A5DD-B2F8-4273-B785-A129EDBE52F0}" type="datetimeFigureOut">
              <a:rPr lang="en-IN" smtClean="0"/>
              <a:pPr/>
              <a:t>20-02-2026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EF31023-1B09-4BE3-8D3E-2620DED4A28A}"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EA0A5DD-B2F8-4273-B785-A129EDBE52F0}" type="datetimeFigureOut">
              <a:rPr lang="en-IN" smtClean="0"/>
              <a:pPr/>
              <a:t>20-02-2026</a:t>
            </a:fld>
            <a:endParaRPr lang="en-IN"/>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EF31023-1B09-4BE3-8D3E-2620DED4A28A}" type="slidenum">
              <a:rPr lang="en-IN" smtClean="0"/>
              <a:pPr/>
              <a:t>‹#›</a:t>
            </a:fld>
            <a:endParaRPr lang="en-IN"/>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08720"/>
            <a:ext cx="8363272" cy="3370386"/>
          </a:xfrm>
        </p:spPr>
        <p:txBody>
          <a:bodyPr>
            <a:normAutofit/>
          </a:bodyPr>
          <a:lstStyle/>
          <a:p>
            <a:pPr algn="ctr"/>
            <a:r>
              <a:rPr lang="en-IN" dirty="0" smtClean="0"/>
              <a:t>Proteins</a:t>
            </a:r>
            <a:br>
              <a:rPr lang="en-IN" dirty="0" smtClean="0"/>
            </a:br>
            <a:r>
              <a:rPr lang="en-IN" dirty="0" smtClean="0"/>
              <a:t>(Structure and classification of proteins)</a:t>
            </a:r>
            <a:endParaRPr lang="en-IN" dirty="0"/>
          </a:p>
        </p:txBody>
      </p:sp>
      <p:sp>
        <p:nvSpPr>
          <p:cNvPr id="3" name="Content Placeholder 2"/>
          <p:cNvSpPr>
            <a:spLocks noGrp="1"/>
          </p:cNvSpPr>
          <p:nvPr>
            <p:ph idx="1"/>
          </p:nvPr>
        </p:nvSpPr>
        <p:spPr>
          <a:xfrm>
            <a:off x="323528" y="5373216"/>
            <a:ext cx="8363272" cy="752947"/>
          </a:xfrm>
        </p:spPr>
        <p:txBody>
          <a:bodyPr>
            <a:normAutofit/>
          </a:bodyPr>
          <a:lstStyle/>
          <a:p>
            <a:pPr algn="r">
              <a:buNone/>
            </a:pPr>
            <a:r>
              <a:rPr lang="en-IN" dirty="0" smtClean="0"/>
              <a:t>Dr. </a:t>
            </a:r>
            <a:r>
              <a:rPr lang="en-IN" dirty="0" err="1" smtClean="0"/>
              <a:t>Manashi</a:t>
            </a:r>
            <a:r>
              <a:rPr lang="en-IN" dirty="0" smtClean="0"/>
              <a:t> </a:t>
            </a:r>
            <a:r>
              <a:rPr lang="en-IN" dirty="0" err="1" smtClean="0"/>
              <a:t>Kalita</a:t>
            </a:r>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IN" dirty="0" smtClean="0"/>
              <a:t>Proteins</a:t>
            </a:r>
            <a:br>
              <a:rPr lang="en-IN" dirty="0" smtClean="0"/>
            </a:br>
            <a:r>
              <a:rPr lang="en-IN" dirty="0" smtClean="0"/>
              <a:t>(Structure and classification of proteins)</a:t>
            </a:r>
            <a:endParaRPr lang="en-IN" dirty="0"/>
          </a:p>
        </p:txBody>
      </p:sp>
      <p:sp>
        <p:nvSpPr>
          <p:cNvPr id="5" name="Content Placeholder 4"/>
          <p:cNvSpPr>
            <a:spLocks noGrp="1"/>
          </p:cNvSpPr>
          <p:nvPr>
            <p:ph idx="1"/>
          </p:nvPr>
        </p:nvSpPr>
        <p:spPr/>
        <p:txBody>
          <a:bodyPr/>
          <a:lstStyle/>
          <a:p>
            <a:endParaRPr lang="en-IN" dirty="0" smtClean="0"/>
          </a:p>
          <a:p>
            <a:pPr algn="just"/>
            <a:r>
              <a:rPr lang="en-IN" dirty="0" smtClean="0"/>
              <a:t>Proteins are regarded as the most important constituents of all living organisms as they play important role in their life</a:t>
            </a:r>
          </a:p>
          <a:p>
            <a:pPr algn="just"/>
            <a:r>
              <a:rPr lang="en-IN" dirty="0" smtClean="0"/>
              <a:t>The important functions of proteins are :</a:t>
            </a:r>
          </a:p>
          <a:p>
            <a:pPr algn="just">
              <a:buNone/>
            </a:pPr>
            <a:r>
              <a:rPr lang="en-IN" dirty="0"/>
              <a:t>	</a:t>
            </a:r>
            <a:r>
              <a:rPr lang="en-IN" dirty="0" smtClean="0"/>
              <a:t>a) they form the structural framework of the cell</a:t>
            </a:r>
          </a:p>
          <a:p>
            <a:pPr algn="just">
              <a:buNone/>
            </a:pPr>
            <a:r>
              <a:rPr lang="en-IN" dirty="0"/>
              <a:t>	</a:t>
            </a:r>
            <a:r>
              <a:rPr lang="en-IN" dirty="0" smtClean="0"/>
              <a:t>b) maintain osmotic balance</a:t>
            </a:r>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IN" dirty="0" smtClean="0"/>
              <a:t>	c) catalyse biochemical reactions</a:t>
            </a:r>
          </a:p>
          <a:p>
            <a:pPr>
              <a:buNone/>
            </a:pPr>
            <a:r>
              <a:rPr lang="en-IN" dirty="0"/>
              <a:t>	</a:t>
            </a:r>
            <a:r>
              <a:rPr lang="en-IN" dirty="0" smtClean="0"/>
              <a:t>d) regulate metabolism</a:t>
            </a:r>
          </a:p>
          <a:p>
            <a:pPr>
              <a:buNone/>
            </a:pPr>
            <a:r>
              <a:rPr lang="en-IN" dirty="0"/>
              <a:t>	e</a:t>
            </a:r>
            <a:r>
              <a:rPr lang="en-IN" dirty="0" smtClean="0"/>
              <a:t>) help in storage of some elements</a:t>
            </a:r>
          </a:p>
          <a:p>
            <a:pPr>
              <a:buNone/>
            </a:pPr>
            <a:r>
              <a:rPr lang="en-IN" dirty="0"/>
              <a:t>	f</a:t>
            </a:r>
            <a:r>
              <a:rPr lang="en-IN" dirty="0" smtClean="0"/>
              <a:t>) act as oxygen carriers</a:t>
            </a:r>
          </a:p>
          <a:p>
            <a:pPr>
              <a:buNone/>
            </a:pPr>
            <a:r>
              <a:rPr lang="en-IN" dirty="0"/>
              <a:t>	</a:t>
            </a:r>
            <a:r>
              <a:rPr lang="en-IN" dirty="0" smtClean="0"/>
              <a:t>g) form the colloidal system in protoplasm</a:t>
            </a:r>
          </a:p>
          <a:p>
            <a:pPr>
              <a:buNone/>
            </a:pPr>
            <a:r>
              <a:rPr lang="en-IN" dirty="0"/>
              <a:t>	</a:t>
            </a:r>
            <a:r>
              <a:rPr lang="en-IN" dirty="0" smtClean="0"/>
              <a:t>h) transport lipids as lipoproteins and </a:t>
            </a:r>
            <a:endParaRPr lang="en-IN" dirty="0"/>
          </a:p>
          <a:p>
            <a:pPr>
              <a:buNone/>
            </a:pPr>
            <a:r>
              <a:rPr lang="en-IN" dirty="0" smtClean="0"/>
              <a:t>	</a:t>
            </a:r>
            <a:r>
              <a:rPr lang="en-IN" dirty="0" err="1" smtClean="0"/>
              <a:t>i</a:t>
            </a:r>
            <a:r>
              <a:rPr lang="en-IN" dirty="0" smtClean="0"/>
              <a:t>) act as storage proteins (</a:t>
            </a:r>
            <a:r>
              <a:rPr lang="en-IN" dirty="0" err="1" smtClean="0"/>
              <a:t>proteinoplast</a:t>
            </a:r>
            <a:r>
              <a:rPr lang="en-IN" dirty="0" smtClean="0"/>
              <a:t>)</a:t>
            </a:r>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147248" cy="636680"/>
          </a:xfrm>
        </p:spPr>
        <p:txBody>
          <a:bodyPr>
            <a:normAutofit fontScale="90000"/>
          </a:bodyPr>
          <a:lstStyle/>
          <a:p>
            <a:pPr algn="ctr"/>
            <a:r>
              <a:rPr lang="en-IN" dirty="0" smtClean="0"/>
              <a:t>Characteristic features of Proteins</a:t>
            </a:r>
            <a:endParaRPr lang="en-IN" dirty="0"/>
          </a:p>
        </p:txBody>
      </p:sp>
      <p:sp>
        <p:nvSpPr>
          <p:cNvPr id="3" name="Content Placeholder 2"/>
          <p:cNvSpPr>
            <a:spLocks noGrp="1"/>
          </p:cNvSpPr>
          <p:nvPr>
            <p:ph idx="1"/>
          </p:nvPr>
        </p:nvSpPr>
        <p:spPr>
          <a:xfrm>
            <a:off x="395536" y="1700808"/>
            <a:ext cx="8229600" cy="4525963"/>
          </a:xfrm>
        </p:spPr>
        <p:txBody>
          <a:bodyPr>
            <a:normAutofit/>
          </a:bodyPr>
          <a:lstStyle/>
          <a:p>
            <a:pPr algn="just">
              <a:buNone/>
            </a:pPr>
            <a:r>
              <a:rPr lang="en-IN" dirty="0" smtClean="0"/>
              <a:t>	1. Proteins are colloidal, optically active, highly complex, naturally </a:t>
            </a:r>
            <a:r>
              <a:rPr lang="en-IN" dirty="0" err="1" smtClean="0"/>
              <a:t>occuring</a:t>
            </a:r>
            <a:r>
              <a:rPr lang="en-IN" dirty="0" smtClean="0"/>
              <a:t> organic compounds of definite melting point. They have very high molecular weights.</a:t>
            </a:r>
          </a:p>
          <a:p>
            <a:pPr algn="just">
              <a:buNone/>
            </a:pPr>
            <a:r>
              <a:rPr lang="en-IN" dirty="0"/>
              <a:t>	</a:t>
            </a:r>
            <a:r>
              <a:rPr lang="en-IN" dirty="0" smtClean="0"/>
              <a:t>2. They are essentially made up of C,H,O,N and S, but may also contain Fe and phosphorus</a:t>
            </a:r>
          </a:p>
          <a:p>
            <a:pPr algn="just">
              <a:buNone/>
            </a:pPr>
            <a:r>
              <a:rPr lang="en-IN" dirty="0"/>
              <a:t>	</a:t>
            </a:r>
            <a:r>
              <a:rPr lang="en-IN" dirty="0" smtClean="0"/>
              <a:t>3. Each protein molecule is made up of several amino acids bound together by ‘amide </a:t>
            </a:r>
            <a:r>
              <a:rPr lang="en-IN" dirty="0" err="1" smtClean="0"/>
              <a:t>bonds’between</a:t>
            </a:r>
            <a:r>
              <a:rPr lang="en-IN" dirty="0" smtClean="0"/>
              <a:t> the </a:t>
            </a:r>
            <a:r>
              <a:rPr lang="el-GR" dirty="0" smtClean="0"/>
              <a:t>α</a:t>
            </a:r>
            <a:r>
              <a:rPr lang="en-IN" dirty="0" smtClean="0"/>
              <a:t>-amino group of one molecule and the carboxyl group of another. These bonds are called peptide bonds.</a:t>
            </a:r>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None/>
            </a:pPr>
            <a:r>
              <a:rPr lang="en-IN" dirty="0" smtClean="0"/>
              <a:t>	4. They may contain disulphide linkages, hydrogen bonds and Vander Waal forces</a:t>
            </a:r>
          </a:p>
          <a:p>
            <a:pPr algn="just">
              <a:buNone/>
            </a:pPr>
            <a:r>
              <a:rPr lang="en-IN" dirty="0"/>
              <a:t>	</a:t>
            </a:r>
            <a:r>
              <a:rPr lang="en-IN" dirty="0" smtClean="0"/>
              <a:t>5. Proteins are mostly insoluble in water, alcohols and ethers, but are soluble in dilute salt solutions</a:t>
            </a:r>
          </a:p>
          <a:p>
            <a:pPr algn="just">
              <a:buNone/>
            </a:pPr>
            <a:r>
              <a:rPr lang="en-IN" dirty="0"/>
              <a:t>	</a:t>
            </a:r>
            <a:r>
              <a:rPr lang="en-IN" dirty="0" smtClean="0"/>
              <a:t>6. On heating they get coagulated, while on hydrolysis (</a:t>
            </a:r>
            <a:r>
              <a:rPr lang="en-IN" dirty="0" err="1" smtClean="0"/>
              <a:t>acid,alkaline</a:t>
            </a:r>
            <a:r>
              <a:rPr lang="en-IN" dirty="0" smtClean="0"/>
              <a:t> or enzyme) they yield a mixture of amino acids</a:t>
            </a:r>
          </a:p>
          <a:p>
            <a:pPr algn="just">
              <a:buNone/>
            </a:pPr>
            <a:r>
              <a:rPr lang="en-IN" dirty="0" smtClean="0"/>
              <a:t>	7. It is mainly found in seeds and leaves</a:t>
            </a:r>
          </a:p>
          <a:p>
            <a:pPr>
              <a:buNone/>
            </a:pPr>
            <a:r>
              <a:rPr lang="en-IN" dirty="0" smtClean="0"/>
              <a:t>	8. Roots contain very small amount of protein</a:t>
            </a:r>
          </a:p>
          <a:p>
            <a:pPr algn="just">
              <a:buNone/>
            </a:pPr>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Protein content of the plant</a:t>
            </a:r>
            <a:endParaRPr lang="en-IN" dirty="0"/>
          </a:p>
        </p:txBody>
      </p:sp>
      <p:sp>
        <p:nvSpPr>
          <p:cNvPr id="3" name="Content Placeholder 2"/>
          <p:cNvSpPr>
            <a:spLocks noGrp="1"/>
          </p:cNvSpPr>
          <p:nvPr>
            <p:ph idx="1"/>
          </p:nvPr>
        </p:nvSpPr>
        <p:spPr/>
        <p:txBody>
          <a:bodyPr>
            <a:normAutofit/>
          </a:bodyPr>
          <a:lstStyle/>
          <a:p>
            <a:pPr>
              <a:buNone/>
            </a:pPr>
            <a:endParaRPr lang="en-IN" dirty="0" smtClean="0"/>
          </a:p>
          <a:p>
            <a:pPr algn="just">
              <a:buNone/>
            </a:pPr>
            <a:r>
              <a:rPr lang="en-IN" dirty="0" smtClean="0"/>
              <a:t>1. </a:t>
            </a:r>
            <a:r>
              <a:rPr lang="en-IN" b="1" dirty="0" smtClean="0"/>
              <a:t>Seed Proteins </a:t>
            </a:r>
            <a:r>
              <a:rPr lang="en-IN" dirty="0" smtClean="0"/>
              <a:t>: The seeds like ground nut, soybean </a:t>
            </a:r>
            <a:r>
              <a:rPr lang="en-IN" dirty="0" err="1" smtClean="0"/>
              <a:t>maize,wheat,barley,rice</a:t>
            </a:r>
            <a:r>
              <a:rPr lang="en-IN" dirty="0" smtClean="0"/>
              <a:t>, cotton </a:t>
            </a:r>
            <a:r>
              <a:rPr lang="en-IN" dirty="0" err="1" smtClean="0"/>
              <a:t>seeds,peas</a:t>
            </a:r>
            <a:r>
              <a:rPr lang="en-IN" dirty="0" smtClean="0"/>
              <a:t> and beans etc. contain maximum amount of protein which remain stored as reserve form of nitrogen in </a:t>
            </a:r>
            <a:r>
              <a:rPr lang="en-IN" dirty="0" err="1" smtClean="0"/>
              <a:t>aleurone</a:t>
            </a:r>
            <a:r>
              <a:rPr lang="en-IN" dirty="0" smtClean="0"/>
              <a:t> grains or protein bodies. The protein bodies are single </a:t>
            </a:r>
            <a:r>
              <a:rPr lang="en-IN" dirty="0" err="1" smtClean="0"/>
              <a:t>membraned</a:t>
            </a:r>
            <a:r>
              <a:rPr lang="en-IN" dirty="0" smtClean="0"/>
              <a:t> structures of about 1-20</a:t>
            </a:r>
            <a:r>
              <a:rPr lang="el-GR" dirty="0" smtClean="0"/>
              <a:t>μ</a:t>
            </a:r>
            <a:r>
              <a:rPr lang="en-IN" dirty="0" smtClean="0"/>
              <a:t>m in diameter</a:t>
            </a:r>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IN" dirty="0" smtClean="0"/>
              <a:t>2. </a:t>
            </a:r>
            <a:r>
              <a:rPr lang="en-IN" b="1" dirty="0" smtClean="0"/>
              <a:t>Leaf Protein </a:t>
            </a:r>
            <a:r>
              <a:rPr lang="en-IN" dirty="0" smtClean="0"/>
              <a:t>: Leaf protein is mainly present in chloroplasts but in small amounts it is also present in other cell organelles and cytoplasm. In chloroplasts, the pigments exists as </a:t>
            </a:r>
            <a:r>
              <a:rPr lang="en-IN" dirty="0" err="1" smtClean="0"/>
              <a:t>chromoproteins</a:t>
            </a:r>
            <a:r>
              <a:rPr lang="en-IN" dirty="0" smtClean="0"/>
              <a:t>.</a:t>
            </a:r>
          </a:p>
          <a:p>
            <a:pPr>
              <a:buNone/>
            </a:pPr>
            <a:r>
              <a:rPr lang="en-IN" dirty="0" smtClean="0"/>
              <a:t>3. </a:t>
            </a:r>
            <a:r>
              <a:rPr lang="en-IN" b="1" dirty="0" smtClean="0"/>
              <a:t>Root protein </a:t>
            </a:r>
            <a:r>
              <a:rPr lang="en-IN" dirty="0" smtClean="0"/>
              <a:t>: The protein content of roots is quite low, ranging from 1-15 per cent on fresh weight basis. The protein content gradually decreases till the roots mature. </a:t>
            </a: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lstStyle/>
          <a:p>
            <a:pPr algn="ctr"/>
            <a:r>
              <a:rPr lang="en-IN" dirty="0" smtClean="0"/>
              <a:t>Classification Of Proteins</a:t>
            </a:r>
            <a:endParaRPr lang="en-IN" dirty="0"/>
          </a:p>
        </p:txBody>
      </p:sp>
      <p:sp>
        <p:nvSpPr>
          <p:cNvPr id="3" name="Content Placeholder 2"/>
          <p:cNvSpPr>
            <a:spLocks noGrp="1"/>
          </p:cNvSpPr>
          <p:nvPr>
            <p:ph idx="1"/>
          </p:nvPr>
        </p:nvSpPr>
        <p:spPr/>
        <p:txBody>
          <a:bodyPr>
            <a:normAutofit/>
          </a:bodyPr>
          <a:lstStyle/>
          <a:p>
            <a:r>
              <a:rPr lang="en-IN" dirty="0" smtClean="0"/>
              <a:t>Proteins are polymers that are made up of some 22 monomers, the amino acids</a:t>
            </a:r>
          </a:p>
          <a:p>
            <a:r>
              <a:rPr lang="en-IN" dirty="0" smtClean="0"/>
              <a:t>Proteins have been classified into three major classes on the basis of their solubility, chemical properties and composition</a:t>
            </a:r>
          </a:p>
          <a:p>
            <a:r>
              <a:rPr lang="en-IN" dirty="0" smtClean="0"/>
              <a:t>The three major classes are :</a:t>
            </a:r>
          </a:p>
          <a:p>
            <a:pPr>
              <a:buNone/>
            </a:pPr>
            <a:r>
              <a:rPr lang="en-IN" dirty="0" smtClean="0"/>
              <a:t>		1. Simple Proteins</a:t>
            </a:r>
          </a:p>
          <a:p>
            <a:pPr>
              <a:buNone/>
            </a:pPr>
            <a:r>
              <a:rPr lang="en-IN" dirty="0" smtClean="0"/>
              <a:t>		2. Conjugated proteins</a:t>
            </a:r>
          </a:p>
          <a:p>
            <a:pPr>
              <a:buNone/>
            </a:pPr>
            <a:r>
              <a:rPr lang="en-IN" dirty="0" smtClean="0"/>
              <a:t>		3. Derived proteins</a:t>
            </a:r>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pPr algn="ctr"/>
            <a:r>
              <a:rPr lang="en-IN" dirty="0" smtClean="0"/>
              <a:t>1. Simple proteins</a:t>
            </a:r>
            <a:endParaRPr lang="en-IN" dirty="0"/>
          </a:p>
        </p:txBody>
      </p:sp>
      <p:sp>
        <p:nvSpPr>
          <p:cNvPr id="3" name="Content Placeholder 2"/>
          <p:cNvSpPr>
            <a:spLocks noGrp="1"/>
          </p:cNvSpPr>
          <p:nvPr>
            <p:ph idx="1"/>
          </p:nvPr>
        </p:nvSpPr>
        <p:spPr/>
        <p:txBody>
          <a:bodyPr>
            <a:normAutofit/>
          </a:bodyPr>
          <a:lstStyle/>
          <a:p>
            <a:r>
              <a:rPr lang="en-IN" dirty="0" smtClean="0"/>
              <a:t>Simple proteins are those which on hydrolysis yield a mixture of </a:t>
            </a:r>
            <a:r>
              <a:rPr lang="el-GR" dirty="0" smtClean="0"/>
              <a:t>α</a:t>
            </a:r>
            <a:r>
              <a:rPr lang="en-IN" dirty="0" smtClean="0"/>
              <a:t>-amino acids only</a:t>
            </a:r>
          </a:p>
          <a:p>
            <a:r>
              <a:rPr lang="en-IN" dirty="0" smtClean="0"/>
              <a:t>Albumins, </a:t>
            </a:r>
            <a:r>
              <a:rPr lang="en-IN" dirty="0" err="1" smtClean="0"/>
              <a:t>histones,protamines</a:t>
            </a:r>
            <a:r>
              <a:rPr lang="en-IN" dirty="0" smtClean="0"/>
              <a:t> etc. are some examples of simple proteins</a:t>
            </a:r>
          </a:p>
          <a:p>
            <a:r>
              <a:rPr lang="en-IN" dirty="0" smtClean="0"/>
              <a:t>Simple proteins have been further divided into seven groups on the basis of their solubility</a:t>
            </a:r>
          </a:p>
          <a:p>
            <a:r>
              <a:rPr lang="en-IN" dirty="0" smtClean="0"/>
              <a:t>The seven groups are Albumins, Globulins, </a:t>
            </a:r>
            <a:r>
              <a:rPr lang="en-IN" dirty="0" err="1" smtClean="0"/>
              <a:t>Glutelins</a:t>
            </a:r>
            <a:r>
              <a:rPr lang="en-IN" dirty="0" smtClean="0"/>
              <a:t>, </a:t>
            </a:r>
            <a:r>
              <a:rPr lang="en-IN" dirty="0" err="1" smtClean="0"/>
              <a:t>prolamines</a:t>
            </a:r>
            <a:r>
              <a:rPr lang="en-IN" dirty="0" smtClean="0"/>
              <a:t>, </a:t>
            </a:r>
            <a:r>
              <a:rPr lang="en-IN" dirty="0" err="1" smtClean="0"/>
              <a:t>Protamines,Histones</a:t>
            </a:r>
            <a:r>
              <a:rPr lang="en-IN" dirty="0" smtClean="0"/>
              <a:t> and </a:t>
            </a:r>
            <a:r>
              <a:rPr lang="en-IN" dirty="0" err="1" smtClean="0"/>
              <a:t>Scleroproteins</a:t>
            </a:r>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1143000"/>
          </a:xfrm>
        </p:spPr>
        <p:txBody>
          <a:bodyPr/>
          <a:lstStyle/>
          <a:p>
            <a:pPr algn="ctr"/>
            <a:r>
              <a:rPr lang="en-IN" dirty="0" smtClean="0"/>
              <a:t>2. Conjugated Proteins</a:t>
            </a:r>
            <a:endParaRPr lang="en-IN" dirty="0"/>
          </a:p>
        </p:txBody>
      </p:sp>
      <p:sp>
        <p:nvSpPr>
          <p:cNvPr id="3" name="Content Placeholder 2"/>
          <p:cNvSpPr>
            <a:spLocks noGrp="1"/>
          </p:cNvSpPr>
          <p:nvPr>
            <p:ph idx="1"/>
          </p:nvPr>
        </p:nvSpPr>
        <p:spPr/>
        <p:txBody>
          <a:bodyPr/>
          <a:lstStyle/>
          <a:p>
            <a:pPr algn="just"/>
            <a:r>
              <a:rPr lang="en-IN" dirty="0" smtClean="0"/>
              <a:t>Conjugated proteins are those which on hydrolysis yield some substance or substances ( carbohydrates, nucleic acids, phosphoric acid or lipids) in addition to </a:t>
            </a:r>
            <a:r>
              <a:rPr lang="el-GR" dirty="0" smtClean="0"/>
              <a:t>α</a:t>
            </a:r>
            <a:r>
              <a:rPr lang="en-IN" dirty="0" smtClean="0"/>
              <a:t>-amino acids, </a:t>
            </a:r>
            <a:r>
              <a:rPr lang="en-IN" dirty="0" err="1" smtClean="0"/>
              <a:t>e.g</a:t>
            </a:r>
            <a:r>
              <a:rPr lang="en-IN" dirty="0" smtClean="0"/>
              <a:t>, casein from milk, </a:t>
            </a:r>
            <a:r>
              <a:rPr lang="en-IN" dirty="0" err="1" smtClean="0"/>
              <a:t>mucin</a:t>
            </a:r>
            <a:r>
              <a:rPr lang="en-IN" dirty="0" smtClean="0"/>
              <a:t> from saliva, </a:t>
            </a:r>
            <a:r>
              <a:rPr lang="en-IN" dirty="0" err="1" smtClean="0"/>
              <a:t>vitellin</a:t>
            </a:r>
            <a:r>
              <a:rPr lang="en-IN" dirty="0" smtClean="0"/>
              <a:t> from egg yolk etc.</a:t>
            </a:r>
          </a:p>
          <a:p>
            <a:pPr algn="just"/>
            <a:r>
              <a:rPr lang="en-IN" dirty="0" smtClean="0"/>
              <a:t>The additional non amino acids are referred to as prosthetic groups</a:t>
            </a:r>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IN" dirty="0" smtClean="0"/>
              <a:t>Conjugated proteins are further classified in accordance with their prosthetic group into the following seven major types</a:t>
            </a:r>
          </a:p>
          <a:p>
            <a:pPr algn="just">
              <a:buNone/>
            </a:pPr>
            <a:r>
              <a:rPr lang="en-IN" dirty="0" smtClean="0"/>
              <a:t>	1. </a:t>
            </a:r>
            <a:r>
              <a:rPr lang="en-IN" b="1" dirty="0" smtClean="0"/>
              <a:t>Nucleoproteins : </a:t>
            </a:r>
            <a:r>
              <a:rPr lang="en-IN" dirty="0" smtClean="0"/>
              <a:t>They </a:t>
            </a:r>
            <a:r>
              <a:rPr lang="en-IN" smtClean="0"/>
              <a:t>are </a:t>
            </a:r>
            <a:r>
              <a:rPr lang="en-IN" smtClean="0"/>
              <a:t>characterized by </a:t>
            </a:r>
            <a:r>
              <a:rPr lang="en-IN" dirty="0" smtClean="0"/>
              <a:t>the possession of prosthetic groups known as nucleic acids. They are weakly acidic in nature and are soluble in water. They are found in the nucleus of the cell. Other examples of the nucleoprotein are viruses  and </a:t>
            </a:r>
            <a:r>
              <a:rPr lang="en-IN" dirty="0" err="1" smtClean="0"/>
              <a:t>ribosomes</a:t>
            </a:r>
            <a:r>
              <a:rPr lang="en-IN" dirty="0" smtClean="0"/>
              <a:t>. </a:t>
            </a:r>
            <a:endParaRPr lang="en-IN"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gn="just">
              <a:buNone/>
            </a:pPr>
            <a:r>
              <a:rPr lang="en-IN" dirty="0" smtClean="0"/>
              <a:t>	2</a:t>
            </a:r>
            <a:r>
              <a:rPr lang="en-IN" b="1" dirty="0" smtClean="0"/>
              <a:t>. </a:t>
            </a:r>
            <a:r>
              <a:rPr lang="en-IN" b="1" dirty="0" err="1" smtClean="0"/>
              <a:t>Glycoproteins</a:t>
            </a:r>
            <a:r>
              <a:rPr lang="en-IN" b="1" dirty="0" smtClean="0"/>
              <a:t> </a:t>
            </a:r>
            <a:r>
              <a:rPr lang="en-IN" dirty="0" smtClean="0"/>
              <a:t>: They are characterized by the possession of prosthetic group known as polysaccharides. Thus they are the complexes of amino acids and carbohydrates. They are soluble in </a:t>
            </a:r>
            <a:r>
              <a:rPr lang="en-IN" dirty="0" err="1" smtClean="0"/>
              <a:t>alkalies</a:t>
            </a:r>
            <a:r>
              <a:rPr lang="en-IN" dirty="0" smtClean="0"/>
              <a:t> and are acidic in nature. They are found in egg white, jelly fish, cell membranes and saliva.</a:t>
            </a:r>
          </a:p>
          <a:p>
            <a:pPr algn="just">
              <a:buNone/>
            </a:pPr>
            <a:r>
              <a:rPr lang="en-IN" dirty="0" smtClean="0"/>
              <a:t>	3. </a:t>
            </a:r>
            <a:r>
              <a:rPr lang="en-IN" b="1" dirty="0" smtClean="0"/>
              <a:t>Lipoproteins :</a:t>
            </a:r>
            <a:r>
              <a:rPr lang="en-IN" dirty="0" smtClean="0"/>
              <a:t> They are complexes of lipids and proteins. The prosthetic groups are lecithin and </a:t>
            </a:r>
            <a:r>
              <a:rPr lang="en-IN" dirty="0" err="1" smtClean="0"/>
              <a:t>cephalin</a:t>
            </a:r>
            <a:r>
              <a:rPr lang="en-IN" dirty="0" smtClean="0"/>
              <a:t>. They are insoluble in water and are found in the membranes, nucleus and lamellae of the chloroplast. The egg yolk contains the lipoprotein, </a:t>
            </a:r>
            <a:r>
              <a:rPr lang="en-IN" dirty="0" err="1" smtClean="0"/>
              <a:t>lipovitellin</a:t>
            </a:r>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en-IN" dirty="0" smtClean="0"/>
              <a:t>	4. </a:t>
            </a:r>
            <a:r>
              <a:rPr lang="en-IN" b="1" dirty="0" err="1" smtClean="0"/>
              <a:t>Chromoproteins</a:t>
            </a:r>
            <a:r>
              <a:rPr lang="en-IN" b="1" dirty="0" smtClean="0"/>
              <a:t> </a:t>
            </a:r>
            <a:r>
              <a:rPr lang="en-IN" dirty="0" smtClean="0"/>
              <a:t>: It contain pigments as prosthetic groups. The pigments also contain metals like </a:t>
            </a:r>
            <a:r>
              <a:rPr lang="en-IN" dirty="0" err="1" smtClean="0"/>
              <a:t>Fe,Cu,Co</a:t>
            </a:r>
            <a:r>
              <a:rPr lang="en-IN" dirty="0" smtClean="0"/>
              <a:t>, Mg </a:t>
            </a:r>
            <a:r>
              <a:rPr lang="en-IN" dirty="0" err="1" smtClean="0"/>
              <a:t>etc.The</a:t>
            </a:r>
            <a:r>
              <a:rPr lang="en-IN" dirty="0" smtClean="0"/>
              <a:t> chlorophyll proteins are known as </a:t>
            </a:r>
            <a:r>
              <a:rPr lang="en-IN" dirty="0" err="1" smtClean="0"/>
              <a:t>chlorophylloproteins</a:t>
            </a:r>
            <a:r>
              <a:rPr lang="en-IN" dirty="0" smtClean="0"/>
              <a:t> and iron </a:t>
            </a:r>
            <a:r>
              <a:rPr lang="en-IN" dirty="0" err="1" smtClean="0"/>
              <a:t>porphyrin</a:t>
            </a:r>
            <a:r>
              <a:rPr lang="en-IN" dirty="0" smtClean="0"/>
              <a:t> containing proteins are known as </a:t>
            </a:r>
            <a:r>
              <a:rPr lang="en-IN" dirty="0" err="1" smtClean="0"/>
              <a:t>haemoproteins</a:t>
            </a:r>
            <a:r>
              <a:rPr lang="en-IN" dirty="0" smtClean="0"/>
              <a:t>. The </a:t>
            </a:r>
            <a:r>
              <a:rPr lang="en-IN" dirty="0" err="1" smtClean="0"/>
              <a:t>chromoproteins</a:t>
            </a:r>
            <a:r>
              <a:rPr lang="en-IN" dirty="0" smtClean="0"/>
              <a:t> include </a:t>
            </a:r>
            <a:r>
              <a:rPr lang="en-IN" dirty="0" err="1" smtClean="0"/>
              <a:t>hemoglobins</a:t>
            </a:r>
            <a:r>
              <a:rPr lang="en-IN" dirty="0" smtClean="0"/>
              <a:t>, </a:t>
            </a:r>
            <a:r>
              <a:rPr lang="en-IN" dirty="0" err="1" smtClean="0"/>
              <a:t>myoglobins</a:t>
            </a:r>
            <a:r>
              <a:rPr lang="en-IN" dirty="0" smtClean="0"/>
              <a:t>, </a:t>
            </a:r>
            <a:r>
              <a:rPr lang="en-IN" dirty="0" err="1" smtClean="0"/>
              <a:t>carotenoid</a:t>
            </a:r>
            <a:r>
              <a:rPr lang="en-IN" dirty="0" smtClean="0"/>
              <a:t> proteins etc. </a:t>
            </a:r>
            <a:endParaRPr lang="en-IN"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en-IN" dirty="0" smtClean="0"/>
              <a:t>	5. </a:t>
            </a:r>
            <a:r>
              <a:rPr lang="en-IN" b="1" dirty="0" err="1" smtClean="0"/>
              <a:t>Metalloproteins</a:t>
            </a:r>
            <a:r>
              <a:rPr lang="en-IN" dirty="0" smtClean="0"/>
              <a:t> : They contain no special non – protein substances other than the metallic atoms themselves. Among them  are </a:t>
            </a:r>
            <a:r>
              <a:rPr lang="en-IN" dirty="0" err="1" smtClean="0"/>
              <a:t>ferredoxin</a:t>
            </a:r>
            <a:r>
              <a:rPr lang="en-IN" dirty="0" smtClean="0"/>
              <a:t> and </a:t>
            </a:r>
            <a:r>
              <a:rPr lang="en-IN" dirty="0" err="1" smtClean="0"/>
              <a:t>ferretin</a:t>
            </a:r>
            <a:r>
              <a:rPr lang="en-IN" dirty="0" smtClean="0"/>
              <a:t> (iron containing proteins), copper- binding and iron- binding plasma proteins , carbonic </a:t>
            </a:r>
            <a:r>
              <a:rPr lang="en-IN" dirty="0" err="1" smtClean="0"/>
              <a:t>anhydrase</a:t>
            </a:r>
            <a:r>
              <a:rPr lang="en-IN" dirty="0" smtClean="0"/>
              <a:t> (a zinc protein enzyme), insulin (a zinc containing hormone) and certain metal activated peptidase enzymes.</a:t>
            </a:r>
            <a:endParaRPr lang="en-I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en-IN" dirty="0" smtClean="0"/>
              <a:t>	6. </a:t>
            </a:r>
            <a:r>
              <a:rPr lang="en-IN" b="1" dirty="0" err="1" smtClean="0"/>
              <a:t>Lecithoproteins</a:t>
            </a:r>
            <a:r>
              <a:rPr lang="en-IN" dirty="0" smtClean="0"/>
              <a:t> : They contain </a:t>
            </a:r>
            <a:r>
              <a:rPr lang="en-IN" dirty="0" err="1" smtClean="0"/>
              <a:t>phosphorylated</a:t>
            </a:r>
            <a:r>
              <a:rPr lang="en-IN" dirty="0" smtClean="0"/>
              <a:t> fats, </a:t>
            </a:r>
            <a:r>
              <a:rPr lang="en-IN" dirty="0" err="1" smtClean="0"/>
              <a:t>i.e</a:t>
            </a:r>
            <a:r>
              <a:rPr lang="en-IN" dirty="0" smtClean="0"/>
              <a:t> lecithin as the prosthetic group</a:t>
            </a:r>
          </a:p>
          <a:p>
            <a:pPr algn="just">
              <a:buNone/>
            </a:pPr>
            <a:r>
              <a:rPr lang="en-IN" dirty="0" smtClean="0"/>
              <a:t>	7. </a:t>
            </a:r>
            <a:r>
              <a:rPr lang="en-IN" b="1" dirty="0" err="1" smtClean="0"/>
              <a:t>Phosphoproteins</a:t>
            </a:r>
            <a:r>
              <a:rPr lang="en-IN" b="1" dirty="0" smtClean="0"/>
              <a:t> </a:t>
            </a:r>
            <a:r>
              <a:rPr lang="en-IN" dirty="0" smtClean="0"/>
              <a:t>: They possess phosphoric acid as prosthetic group. They are insoluble in water and soluble in </a:t>
            </a:r>
            <a:r>
              <a:rPr lang="en-IN" dirty="0" err="1" smtClean="0"/>
              <a:t>alkalies</a:t>
            </a:r>
            <a:endParaRPr lang="en-IN"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pPr algn="ctr"/>
            <a:r>
              <a:rPr lang="en-IN" dirty="0" smtClean="0"/>
              <a:t>3. Derived Proteins</a:t>
            </a:r>
            <a:endParaRPr lang="en-IN" dirty="0"/>
          </a:p>
        </p:txBody>
      </p:sp>
      <p:sp>
        <p:nvSpPr>
          <p:cNvPr id="3" name="Content Placeholder 2"/>
          <p:cNvSpPr>
            <a:spLocks noGrp="1"/>
          </p:cNvSpPr>
          <p:nvPr>
            <p:ph idx="1"/>
          </p:nvPr>
        </p:nvSpPr>
        <p:spPr/>
        <p:txBody>
          <a:bodyPr/>
          <a:lstStyle/>
          <a:p>
            <a:pPr algn="just"/>
            <a:r>
              <a:rPr lang="en-IN" dirty="0" smtClean="0"/>
              <a:t>They are produced from natural proteins by the action of enzymes, acids or </a:t>
            </a:r>
            <a:r>
              <a:rPr lang="en-IN" dirty="0" err="1" smtClean="0"/>
              <a:t>alkalies</a:t>
            </a:r>
            <a:endParaRPr lang="en-IN" dirty="0" smtClean="0"/>
          </a:p>
          <a:p>
            <a:pPr algn="just"/>
            <a:r>
              <a:rPr lang="en-IN" dirty="0" smtClean="0"/>
              <a:t>The derived proteins may be the size of parental protein or smaller than that</a:t>
            </a:r>
          </a:p>
          <a:p>
            <a:pPr algn="just"/>
            <a:r>
              <a:rPr lang="en-IN" dirty="0" smtClean="0"/>
              <a:t>If it is of the parental size, it is known as primary derived protein</a:t>
            </a:r>
          </a:p>
          <a:p>
            <a:pPr algn="just"/>
            <a:r>
              <a:rPr lang="en-IN" dirty="0" smtClean="0"/>
              <a:t>The small sized proteins are known as secondary derived proteins </a:t>
            </a:r>
            <a:endParaRPr lang="en-IN"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686800" cy="6126163"/>
          </a:xfrm>
        </p:spPr>
        <p:txBody>
          <a:bodyPr>
            <a:normAutofit/>
          </a:bodyPr>
          <a:lstStyle/>
          <a:p>
            <a:pPr>
              <a:buNone/>
            </a:pPr>
            <a:r>
              <a:rPr lang="en-IN" dirty="0" smtClean="0"/>
              <a:t>	Primary derived proteins are of two types :</a:t>
            </a:r>
          </a:p>
          <a:p>
            <a:pPr>
              <a:buNone/>
            </a:pPr>
            <a:r>
              <a:rPr lang="en-IN" dirty="0" smtClean="0"/>
              <a:t>		</a:t>
            </a:r>
            <a:r>
              <a:rPr lang="en-IN" dirty="0" err="1" smtClean="0"/>
              <a:t>i</a:t>
            </a:r>
            <a:r>
              <a:rPr lang="en-IN" dirty="0" smtClean="0"/>
              <a:t>) </a:t>
            </a:r>
            <a:r>
              <a:rPr lang="en-IN" dirty="0" err="1" smtClean="0"/>
              <a:t>Metaproteins</a:t>
            </a:r>
            <a:endParaRPr lang="en-IN" dirty="0" smtClean="0"/>
          </a:p>
          <a:p>
            <a:pPr>
              <a:buNone/>
            </a:pPr>
            <a:r>
              <a:rPr lang="en-IN" dirty="0" smtClean="0"/>
              <a:t>		ii) Coagulated proteins</a:t>
            </a:r>
          </a:p>
          <a:p>
            <a:pPr>
              <a:buNone/>
            </a:pPr>
            <a:endParaRPr lang="en-IN" dirty="0" smtClean="0"/>
          </a:p>
          <a:p>
            <a:pPr algn="just">
              <a:buNone/>
            </a:pPr>
            <a:r>
              <a:rPr lang="en-IN" dirty="0" err="1" smtClean="0"/>
              <a:t>i</a:t>
            </a:r>
            <a:r>
              <a:rPr lang="en-IN" dirty="0" smtClean="0"/>
              <a:t>) </a:t>
            </a:r>
            <a:r>
              <a:rPr lang="en-IN" dirty="0" err="1" smtClean="0"/>
              <a:t>Metaproteins</a:t>
            </a:r>
            <a:r>
              <a:rPr lang="en-IN" dirty="0" smtClean="0"/>
              <a:t> </a:t>
            </a:r>
            <a:r>
              <a:rPr lang="en-IN" smtClean="0"/>
              <a:t>are insoluble </a:t>
            </a:r>
            <a:r>
              <a:rPr lang="en-IN" dirty="0" smtClean="0"/>
              <a:t>in water and dilute salt solutions, </a:t>
            </a:r>
            <a:r>
              <a:rPr lang="en-IN" smtClean="0"/>
              <a:t>but soluble </a:t>
            </a:r>
            <a:r>
              <a:rPr lang="en-IN" dirty="0" smtClean="0"/>
              <a:t>in acids and </a:t>
            </a:r>
            <a:r>
              <a:rPr lang="en-IN" dirty="0" err="1" smtClean="0"/>
              <a:t>alkalies</a:t>
            </a:r>
            <a:endParaRPr lang="en-IN" dirty="0" smtClean="0"/>
          </a:p>
          <a:p>
            <a:pPr algn="just">
              <a:buNone/>
            </a:pPr>
            <a:r>
              <a:rPr lang="en-IN" dirty="0" smtClean="0"/>
              <a:t>ii) Coagulated proteins are formed by heating the natural proteins. They are insoluble in water and are produced by the action of alcohol or heat, </a:t>
            </a:r>
            <a:r>
              <a:rPr lang="en-IN" dirty="0" err="1" smtClean="0"/>
              <a:t>e.g</a:t>
            </a:r>
            <a:r>
              <a:rPr lang="en-IN" dirty="0" smtClean="0"/>
              <a:t> coagulated egg white</a:t>
            </a:r>
            <a:endParaRPr lang="en-IN"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60648"/>
            <a:ext cx="8363272" cy="5865515"/>
          </a:xfrm>
        </p:spPr>
        <p:txBody>
          <a:bodyPr>
            <a:normAutofit/>
          </a:bodyPr>
          <a:lstStyle/>
          <a:p>
            <a:pPr algn="ctr">
              <a:buNone/>
            </a:pPr>
            <a:r>
              <a:rPr lang="en-IN" dirty="0" smtClean="0"/>
              <a:t>Types of Secondary Derived Proteins  </a:t>
            </a:r>
          </a:p>
          <a:p>
            <a:pPr>
              <a:buNone/>
            </a:pPr>
            <a:endParaRPr lang="en-IN" dirty="0" smtClean="0"/>
          </a:p>
          <a:p>
            <a:pPr algn="just">
              <a:buNone/>
            </a:pPr>
            <a:r>
              <a:rPr lang="en-IN" dirty="0" smtClean="0"/>
              <a:t>	</a:t>
            </a:r>
            <a:r>
              <a:rPr lang="en-IN" dirty="0" err="1" smtClean="0"/>
              <a:t>i</a:t>
            </a:r>
            <a:r>
              <a:rPr lang="en-IN" dirty="0" smtClean="0"/>
              <a:t>) </a:t>
            </a:r>
            <a:r>
              <a:rPr lang="en-IN" dirty="0" err="1" smtClean="0"/>
              <a:t>Proteoses</a:t>
            </a:r>
            <a:r>
              <a:rPr lang="en-IN" dirty="0" smtClean="0"/>
              <a:t> : They are soluble in water and do not coagulate by heat. They can be easily precipitate with ammonium sulphate. They show toxic effects when injected in animals, </a:t>
            </a:r>
            <a:r>
              <a:rPr lang="en-IN" dirty="0" err="1" smtClean="0"/>
              <a:t>e.g</a:t>
            </a:r>
            <a:r>
              <a:rPr lang="en-IN" dirty="0" smtClean="0"/>
              <a:t> </a:t>
            </a:r>
            <a:r>
              <a:rPr lang="en-IN" dirty="0" err="1" smtClean="0"/>
              <a:t>Albuminose</a:t>
            </a:r>
            <a:r>
              <a:rPr lang="en-IN" dirty="0" smtClean="0"/>
              <a:t> from albumin.</a:t>
            </a:r>
          </a:p>
          <a:p>
            <a:pPr algn="just">
              <a:buNone/>
            </a:pPr>
            <a:r>
              <a:rPr lang="en-IN" dirty="0" smtClean="0"/>
              <a:t>	ii) Peptones : They are produced by the action of dilute acids like </a:t>
            </a:r>
            <a:r>
              <a:rPr lang="en-IN" dirty="0" err="1" smtClean="0"/>
              <a:t>HCl</a:t>
            </a:r>
            <a:r>
              <a:rPr lang="en-IN" dirty="0" smtClean="0"/>
              <a:t> and H</a:t>
            </a:r>
            <a:r>
              <a:rPr lang="en-IN" baseline="-25000" dirty="0" smtClean="0"/>
              <a:t>2</a:t>
            </a:r>
            <a:r>
              <a:rPr lang="en-IN" dirty="0" smtClean="0"/>
              <a:t>SO</a:t>
            </a:r>
            <a:r>
              <a:rPr lang="en-IN" baseline="-25000" dirty="0" smtClean="0"/>
              <a:t>4</a:t>
            </a:r>
            <a:r>
              <a:rPr lang="en-IN" dirty="0" smtClean="0"/>
              <a:t> or enzymes on natural proteins. They are soluble in water and do not coagulate by heat.</a:t>
            </a:r>
          </a:p>
          <a:p>
            <a:pPr algn="just">
              <a:buNone/>
            </a:pPr>
            <a:r>
              <a:rPr lang="en-IN" dirty="0" smtClean="0"/>
              <a:t>	iii) Peptides : They are produced by the graded hydrolysis with </a:t>
            </a:r>
            <a:r>
              <a:rPr lang="en-IN" dirty="0" err="1" smtClean="0"/>
              <a:t>HCl</a:t>
            </a:r>
            <a:r>
              <a:rPr lang="en-IN" dirty="0" smtClean="0"/>
              <a:t> or H</a:t>
            </a:r>
            <a:r>
              <a:rPr lang="en-IN" baseline="-25000" dirty="0" smtClean="0"/>
              <a:t>2</a:t>
            </a:r>
            <a:r>
              <a:rPr lang="en-IN" dirty="0" smtClean="0"/>
              <a:t>SO</a:t>
            </a:r>
            <a:r>
              <a:rPr lang="en-IN" baseline="-25000" dirty="0" smtClean="0"/>
              <a:t>4</a:t>
            </a:r>
            <a:r>
              <a:rPr lang="en-IN" dirty="0" smtClean="0"/>
              <a:t>. They are soluble in water and are not coagulated by heat.</a:t>
            </a:r>
            <a:endParaRPr lang="en-IN"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smtClean="0"/>
              <a:t>Levels of Protein structure</a:t>
            </a:r>
            <a:br>
              <a:rPr lang="en-IN" dirty="0" smtClean="0"/>
            </a:br>
            <a:endParaRPr lang="en-IN" dirty="0"/>
          </a:p>
        </p:txBody>
      </p:sp>
      <p:sp>
        <p:nvSpPr>
          <p:cNvPr id="3" name="Content Placeholder 2"/>
          <p:cNvSpPr>
            <a:spLocks noGrp="1"/>
          </p:cNvSpPr>
          <p:nvPr>
            <p:ph idx="1"/>
          </p:nvPr>
        </p:nvSpPr>
        <p:spPr/>
        <p:txBody>
          <a:bodyPr/>
          <a:lstStyle/>
          <a:p>
            <a:endParaRPr lang="en-IN" dirty="0" smtClean="0"/>
          </a:p>
          <a:p>
            <a:pPr marL="514350" indent="-514350">
              <a:buFont typeface="+mj-lt"/>
              <a:buAutoNum type="arabicPeriod"/>
            </a:pPr>
            <a:r>
              <a:rPr lang="en-IN" dirty="0" smtClean="0"/>
              <a:t>Primary </a:t>
            </a:r>
          </a:p>
          <a:p>
            <a:pPr marL="514350" indent="-514350">
              <a:buFont typeface="+mj-lt"/>
              <a:buAutoNum type="arabicPeriod"/>
            </a:pPr>
            <a:r>
              <a:rPr lang="en-IN" dirty="0" smtClean="0"/>
              <a:t>Secondary </a:t>
            </a:r>
          </a:p>
          <a:p>
            <a:pPr marL="514350" indent="-514350">
              <a:buFont typeface="+mj-lt"/>
              <a:buAutoNum type="arabicPeriod"/>
            </a:pPr>
            <a:r>
              <a:rPr lang="en-IN" dirty="0" smtClean="0"/>
              <a:t>Tertiary and </a:t>
            </a:r>
          </a:p>
          <a:p>
            <a:pPr marL="514350" indent="-514350">
              <a:buFont typeface="+mj-lt"/>
              <a:buAutoNum type="arabicPeriod"/>
            </a:pPr>
            <a:r>
              <a:rPr lang="en-IN" dirty="0" err="1" smtClean="0"/>
              <a:t>Quarternary</a:t>
            </a:r>
            <a:endParaRPr lang="en-IN"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Primary Structure</a:t>
            </a:r>
            <a:endParaRPr lang="en-IN" dirty="0"/>
          </a:p>
        </p:txBody>
      </p:sp>
      <p:sp>
        <p:nvSpPr>
          <p:cNvPr id="3" name="Content Placeholder 2"/>
          <p:cNvSpPr>
            <a:spLocks noGrp="1"/>
          </p:cNvSpPr>
          <p:nvPr>
            <p:ph idx="1"/>
          </p:nvPr>
        </p:nvSpPr>
        <p:spPr/>
        <p:txBody>
          <a:bodyPr>
            <a:normAutofit lnSpcReduction="10000"/>
          </a:bodyPr>
          <a:lstStyle/>
          <a:p>
            <a:pPr algn="just">
              <a:buNone/>
            </a:pPr>
            <a:r>
              <a:rPr lang="en-IN" dirty="0" smtClean="0"/>
              <a:t>	The simplest level of protein structure, </a:t>
            </a:r>
            <a:r>
              <a:rPr lang="en-IN" b="1" dirty="0" smtClean="0"/>
              <a:t>primary structure</a:t>
            </a:r>
            <a:r>
              <a:rPr lang="en-IN" dirty="0" smtClean="0"/>
              <a:t>, is simply the sequence of amino acids in a polypeptide chain. For example, the hormone insulin has two polypeptide chains, A and B, shown in diagram below. (The insulin molecule shown here is cow insulin, although its structure is similar to that of human insulin.) Each chain has its own set of amino acids, assembled in a particular order. For instance, the sequence of the A chain starts with </a:t>
            </a:r>
            <a:r>
              <a:rPr lang="en-IN" dirty="0" err="1" smtClean="0"/>
              <a:t>glycine</a:t>
            </a:r>
            <a:r>
              <a:rPr lang="en-IN" dirty="0" smtClean="0"/>
              <a:t> at the N-terminus and ends with </a:t>
            </a:r>
            <a:r>
              <a:rPr lang="en-IN" dirty="0" err="1" smtClean="0"/>
              <a:t>asparagine</a:t>
            </a:r>
            <a:r>
              <a:rPr lang="en-IN" dirty="0" smtClean="0"/>
              <a:t> at the C-terminus, and is different from the sequence of the B chain.</a:t>
            </a:r>
            <a:endParaRPr lang="en-IN"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imary structure.png"/>
          <p:cNvPicPr>
            <a:picLocks noGrp="1" noChangeAspect="1"/>
          </p:cNvPicPr>
          <p:nvPr>
            <p:ph idx="1"/>
          </p:nvPr>
        </p:nvPicPr>
        <p:blipFill>
          <a:blip r:embed="rId2" cstate="print"/>
          <a:stretch>
            <a:fillRect/>
          </a:stretch>
        </p:blipFill>
        <p:spPr>
          <a:xfrm>
            <a:off x="457200" y="2118529"/>
            <a:ext cx="8229600" cy="4022705"/>
          </a:xfrm>
        </p:spPr>
      </p:pic>
      <p:sp>
        <p:nvSpPr>
          <p:cNvPr id="5" name="TextBox 4"/>
          <p:cNvSpPr txBox="1"/>
          <p:nvPr/>
        </p:nvSpPr>
        <p:spPr>
          <a:xfrm>
            <a:off x="1115616" y="764704"/>
            <a:ext cx="7488832" cy="584775"/>
          </a:xfrm>
          <a:prstGeom prst="rect">
            <a:avLst/>
          </a:prstGeom>
          <a:noFill/>
        </p:spPr>
        <p:txBody>
          <a:bodyPr wrap="square" rtlCol="0">
            <a:spAutoFit/>
          </a:bodyPr>
          <a:lstStyle/>
          <a:p>
            <a:pPr algn="ctr"/>
            <a:r>
              <a:rPr lang="en-IN" sz="3200" dirty="0" smtClean="0"/>
              <a:t>Primary Structure</a:t>
            </a:r>
            <a:endParaRPr lang="en-IN" sz="3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IN" dirty="0" smtClean="0"/>
              <a:t>The sequence of a protein is determined by the DNA of the gene that encodes the protein (or that encodes a portion of the protein, for multi-subunit proteins). A change in the gene's DNA sequence may lead to a change in the amino acid sequence of the protein. Even changing just one amino acid in a protein’s sequence can affect the protein’s overall structure and function.</a:t>
            </a:r>
            <a:endParaRPr lang="en-IN"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Secondary Structure</a:t>
            </a:r>
            <a:endParaRPr lang="en-IN" dirty="0"/>
          </a:p>
        </p:txBody>
      </p:sp>
      <p:sp>
        <p:nvSpPr>
          <p:cNvPr id="3" name="Content Placeholder 2"/>
          <p:cNvSpPr>
            <a:spLocks noGrp="1"/>
          </p:cNvSpPr>
          <p:nvPr>
            <p:ph idx="1"/>
          </p:nvPr>
        </p:nvSpPr>
        <p:spPr/>
        <p:txBody>
          <a:bodyPr>
            <a:normAutofit lnSpcReduction="10000"/>
          </a:bodyPr>
          <a:lstStyle/>
          <a:p>
            <a:pPr algn="just"/>
            <a:r>
              <a:rPr lang="en-IN" dirty="0" smtClean="0"/>
              <a:t>The next level of protein structure, </a:t>
            </a:r>
            <a:r>
              <a:rPr lang="en-IN" b="1" dirty="0" smtClean="0"/>
              <a:t>secondary structure</a:t>
            </a:r>
            <a:r>
              <a:rPr lang="en-IN" dirty="0" smtClean="0"/>
              <a:t>, refers to local folded structures that form within a polypeptide due to interactions between atoms of the backbone. (The backbone just refers to the polypeptide chain apart from the R groups – so all we mean here is that secondary structure does not involve R group atoms.) </a:t>
            </a:r>
            <a:r>
              <a:rPr lang="en-IN" b="1" dirty="0" smtClean="0"/>
              <a:t>The most common types of secondary structures are the α helix and the β pleated sheet</a:t>
            </a:r>
            <a:r>
              <a:rPr lang="en-IN" dirty="0" smtClean="0"/>
              <a:t>. Both structures are held in shape by hydrogen bonds, which form between the carbonyl O of one amino acid and the amino H of another.</a:t>
            </a:r>
            <a:endParaRPr lang="en-IN"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econdary.png"/>
          <p:cNvPicPr>
            <a:picLocks noGrp="1" noChangeAspect="1"/>
          </p:cNvPicPr>
          <p:nvPr>
            <p:ph idx="1"/>
          </p:nvPr>
        </p:nvPicPr>
        <p:blipFill>
          <a:blip r:embed="rId2" cstate="print"/>
          <a:stretch>
            <a:fillRect/>
          </a:stretch>
        </p:blipFill>
        <p:spPr>
          <a:xfrm>
            <a:off x="1629582" y="1935163"/>
            <a:ext cx="5884836" cy="4389437"/>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IN" dirty="0" smtClean="0"/>
              <a:t>In an </a:t>
            </a:r>
            <a:r>
              <a:rPr lang="en-IN" b="1" dirty="0" smtClean="0"/>
              <a:t>α helix</a:t>
            </a:r>
            <a:r>
              <a:rPr lang="en-IN" dirty="0" smtClean="0"/>
              <a:t>, the carbonyl (C=O) of one amino acid is hydrogen bonded to the amino H (N-H) of an amino acid that is four down the chain. (E.g., the carbonyl of amino acid 1 would form a hydrogen bond to the N-H of amino acid 5.) This pattern of bonding pulls the polypeptide chain into a helical structure that resembles a curled ribbon, with each turn of the helix containing 3.6 amino acids. The R groups of the amino acids stick outward from the α helix, where they are free to interact.</a:t>
            </a:r>
            <a:endParaRPr lang="en-IN"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r>
              <a:rPr lang="en-IN" dirty="0" smtClean="0"/>
              <a:t>In a </a:t>
            </a:r>
            <a:r>
              <a:rPr lang="en-IN" b="1" dirty="0" smtClean="0"/>
              <a:t>β pleated sheet</a:t>
            </a:r>
            <a:r>
              <a:rPr lang="en-IN" dirty="0" smtClean="0"/>
              <a:t>, two or more segments of a polypeptide chain line up next to each other, forming a sheet-like structure held together by hydrogen bonds. The hydrogen bonds form between carbonyl and amino groups of backbone, while the R groups extend above and below the plane of the sheet. The strands of a β pleated sheet may be </a:t>
            </a:r>
            <a:r>
              <a:rPr lang="en-IN" b="1" dirty="0" smtClean="0"/>
              <a:t>parallel</a:t>
            </a:r>
            <a:r>
              <a:rPr lang="en-IN" dirty="0" smtClean="0"/>
              <a:t>, pointing in the same direction (meaning that their N- and C-termini match up), or </a:t>
            </a:r>
            <a:r>
              <a:rPr lang="en-IN" b="1" dirty="0" err="1" smtClean="0"/>
              <a:t>antiparallel</a:t>
            </a:r>
            <a:r>
              <a:rPr lang="en-IN" dirty="0" smtClean="0"/>
              <a:t>, pointing in opposite directions (meaning that the N-terminus of one strand is positioned next to the C-terminus of the other).</a:t>
            </a:r>
            <a:endParaRPr lang="en-IN"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lstStyle/>
          <a:p>
            <a:pPr algn="ctr"/>
            <a:r>
              <a:rPr lang="en-IN" dirty="0" smtClean="0"/>
              <a:t>Tertiary Structure</a:t>
            </a:r>
            <a:endParaRPr lang="en-IN" dirty="0"/>
          </a:p>
        </p:txBody>
      </p:sp>
      <p:sp>
        <p:nvSpPr>
          <p:cNvPr id="3" name="Content Placeholder 2"/>
          <p:cNvSpPr>
            <a:spLocks noGrp="1"/>
          </p:cNvSpPr>
          <p:nvPr>
            <p:ph idx="1"/>
          </p:nvPr>
        </p:nvSpPr>
        <p:spPr/>
        <p:txBody>
          <a:bodyPr/>
          <a:lstStyle/>
          <a:p>
            <a:pPr algn="just"/>
            <a:r>
              <a:rPr lang="en-IN" dirty="0" smtClean="0"/>
              <a:t>The overall three-dimensional structure of a polypeptide is called its </a:t>
            </a:r>
            <a:r>
              <a:rPr lang="en-IN" b="1" dirty="0" smtClean="0"/>
              <a:t>tertiary structure</a:t>
            </a:r>
            <a:r>
              <a:rPr lang="en-IN" dirty="0" smtClean="0"/>
              <a:t>. The tertiary structure is primarily due to interactions between the R groups of the amino acids that make up the protein.</a:t>
            </a:r>
            <a:endParaRPr lang="en-IN"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a:r>
              <a:rPr lang="en-IN" dirty="0" smtClean="0"/>
              <a:t>R group interactions that contribute to tertiary structure include hydrogen bonding, ionic bonding, dipole-dipole interactions, and London dispersion forces – basically, the whole gamut (the complete range or scope of something) of non-covalent bonds. For example, R groups with like charges repel one another, while those with opposite charges can form an ionic bond. Similarly, polar R groups can form hydrogen bonds and other dipole-dipole interactions. Also important to tertiary structure are </a:t>
            </a:r>
            <a:r>
              <a:rPr lang="en-IN" b="1" dirty="0" smtClean="0"/>
              <a:t>hydrophobic interactions</a:t>
            </a:r>
            <a:r>
              <a:rPr lang="en-IN" dirty="0" smtClean="0"/>
              <a:t>, in which amino acids with non polar, hydrophobic R groups cluster together on the inside of the protein, leaving hydrophilic amino acids on the outside to interact with surrounding water molecules.</a:t>
            </a:r>
            <a:endParaRPr lang="en-IN"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IN" dirty="0" smtClean="0"/>
              <a:t>Finally, there is one special type of covalent bond that can contribute to tertiary structure: the disulfide bond. </a:t>
            </a:r>
            <a:r>
              <a:rPr lang="en-IN" b="1" dirty="0" smtClean="0"/>
              <a:t>Disulfide bonds</a:t>
            </a:r>
            <a:r>
              <a:rPr lang="en-IN" dirty="0" smtClean="0"/>
              <a:t>, covalent linkages between the </a:t>
            </a:r>
            <a:r>
              <a:rPr lang="en-IN" dirty="0" err="1" smtClean="0"/>
              <a:t>sulfur</a:t>
            </a:r>
            <a:r>
              <a:rPr lang="en-IN" dirty="0" smtClean="0"/>
              <a:t>-containing side chains of </a:t>
            </a:r>
            <a:r>
              <a:rPr lang="en-IN" dirty="0" err="1" smtClean="0"/>
              <a:t>cysteine</a:t>
            </a:r>
            <a:r>
              <a:rPr lang="en-IN" dirty="0" smtClean="0"/>
              <a:t>, are much stronger than the other types of bonds that contribute to tertiary structure. They act like molecular "safety pins," keeping parts of the polypeptide firmly attached to one another.</a:t>
            </a:r>
            <a:endParaRPr lang="en-IN"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1143000"/>
          </a:xfrm>
        </p:spPr>
        <p:txBody>
          <a:bodyPr/>
          <a:lstStyle/>
          <a:p>
            <a:pPr algn="ctr"/>
            <a:r>
              <a:rPr lang="en-IN" dirty="0" smtClean="0"/>
              <a:t>Tertiary Structure</a:t>
            </a:r>
            <a:endParaRPr lang="en-IN" dirty="0"/>
          </a:p>
        </p:txBody>
      </p:sp>
      <p:pic>
        <p:nvPicPr>
          <p:cNvPr id="4" name="Content Placeholder 3" descr="tertiary.png"/>
          <p:cNvPicPr>
            <a:picLocks noGrp="1" noChangeAspect="1"/>
          </p:cNvPicPr>
          <p:nvPr>
            <p:ph idx="1"/>
          </p:nvPr>
        </p:nvPicPr>
        <p:blipFill>
          <a:blip r:embed="rId2" cstate="print"/>
          <a:stretch>
            <a:fillRect/>
          </a:stretch>
        </p:blipFill>
        <p:spPr>
          <a:xfrm>
            <a:off x="1046625" y="1935163"/>
            <a:ext cx="7050749" cy="4389437"/>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88640"/>
            <a:ext cx="8229600" cy="1143000"/>
          </a:xfrm>
        </p:spPr>
        <p:txBody>
          <a:bodyPr/>
          <a:lstStyle/>
          <a:p>
            <a:pPr algn="ctr"/>
            <a:r>
              <a:rPr lang="en-IN" dirty="0" smtClean="0"/>
              <a:t>Quaternary Structure</a:t>
            </a:r>
            <a:endParaRPr lang="en-IN" dirty="0"/>
          </a:p>
        </p:txBody>
      </p:sp>
      <p:sp>
        <p:nvSpPr>
          <p:cNvPr id="3" name="Content Placeholder 2"/>
          <p:cNvSpPr>
            <a:spLocks noGrp="1"/>
          </p:cNvSpPr>
          <p:nvPr>
            <p:ph idx="1"/>
          </p:nvPr>
        </p:nvSpPr>
        <p:spPr/>
        <p:txBody>
          <a:bodyPr/>
          <a:lstStyle/>
          <a:p>
            <a:pPr algn="just"/>
            <a:r>
              <a:rPr lang="en-IN" dirty="0" smtClean="0"/>
              <a:t>Many proteins are made up of a single polypeptide chain and have only three levels of structure . However, some proteins are made up of multiple polypeptide chains, also known as subunits. When these subunits come together, they give the protein its </a:t>
            </a:r>
            <a:r>
              <a:rPr lang="en-IN" b="1" dirty="0" smtClean="0"/>
              <a:t>quaternary structure</a:t>
            </a:r>
            <a:r>
              <a:rPr lang="en-IN" dirty="0" smtClean="0"/>
              <a:t>.</a:t>
            </a:r>
            <a:endParaRPr lang="en-IN"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IN" dirty="0" smtClean="0"/>
              <a:t>In general, the same types of interactions that contribute to tertiary structure (mostly weak interactions, such as hydrogen bonding and London dispersion forces) also hold the subunits together to give quaternary structure.</a:t>
            </a:r>
            <a:endParaRPr lang="en-IN"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quartenary.png"/>
          <p:cNvPicPr>
            <a:picLocks noGrp="1" noChangeAspect="1"/>
          </p:cNvPicPr>
          <p:nvPr>
            <p:ph idx="1"/>
          </p:nvPr>
        </p:nvPicPr>
        <p:blipFill>
          <a:blip r:embed="rId2" cstate="print"/>
          <a:stretch>
            <a:fillRect/>
          </a:stretch>
        </p:blipFill>
        <p:spPr>
          <a:xfrm>
            <a:off x="1763688" y="287266"/>
            <a:ext cx="5112567" cy="6510002"/>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1143000"/>
          </a:xfrm>
        </p:spPr>
        <p:txBody>
          <a:bodyPr>
            <a:normAutofit fontScale="90000"/>
          </a:bodyPr>
          <a:lstStyle/>
          <a:p>
            <a:pPr algn="ctr"/>
            <a:r>
              <a:rPr lang="en-IN" dirty="0" smtClean="0"/>
              <a:t>Protein </a:t>
            </a:r>
            <a:r>
              <a:rPr lang="en-IN" dirty="0" err="1" smtClean="0"/>
              <a:t>Denaturation</a:t>
            </a:r>
            <a:r>
              <a:rPr lang="en-IN" dirty="0" smtClean="0"/>
              <a:t> and protein folding</a:t>
            </a:r>
            <a:endParaRPr lang="en-IN" dirty="0"/>
          </a:p>
        </p:txBody>
      </p:sp>
      <p:sp>
        <p:nvSpPr>
          <p:cNvPr id="3" name="Content Placeholder 2"/>
          <p:cNvSpPr>
            <a:spLocks noGrp="1"/>
          </p:cNvSpPr>
          <p:nvPr>
            <p:ph idx="1"/>
          </p:nvPr>
        </p:nvSpPr>
        <p:spPr/>
        <p:txBody>
          <a:bodyPr>
            <a:normAutofit/>
          </a:bodyPr>
          <a:lstStyle/>
          <a:p>
            <a:pPr algn="just"/>
            <a:r>
              <a:rPr lang="en-IN" dirty="0" smtClean="0"/>
              <a:t>Each protein has its own unique shape. If the temperature or pH of a protein's environment is changed, or if it is exposed to chemicals, these interactions may be disrupted, causing the protein to lose its three-dimensional structure and turn back into an unstructured string of amino acids. When a protein loses its higher-order structure, but not its primary sequence, it is said to be </a:t>
            </a:r>
            <a:r>
              <a:rPr lang="en-IN" b="1" dirty="0" smtClean="0"/>
              <a:t>denatured</a:t>
            </a:r>
            <a:r>
              <a:rPr lang="en-IN" dirty="0" smtClean="0"/>
              <a:t>. Denatured proteins are usually non-functional.</a:t>
            </a:r>
            <a:endParaRPr lang="en-IN"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r>
              <a:rPr lang="en-IN" dirty="0" smtClean="0"/>
              <a:t>For some proteins, </a:t>
            </a:r>
            <a:r>
              <a:rPr lang="en-IN" dirty="0" err="1" smtClean="0"/>
              <a:t>denaturation</a:t>
            </a:r>
            <a:r>
              <a:rPr lang="en-IN" dirty="0" smtClean="0"/>
              <a:t> can be reversed. Since the primary structure of the polypeptide is still intact (the amino acids haven’t split up), it may be able to re-fold into its functional form if it's returned to its normal environment. Other times, however, </a:t>
            </a:r>
            <a:r>
              <a:rPr lang="en-IN" dirty="0" err="1" smtClean="0"/>
              <a:t>denaturation</a:t>
            </a:r>
            <a:r>
              <a:rPr lang="en-IN" dirty="0" smtClean="0"/>
              <a:t> is permanent. One example of irreversible protein </a:t>
            </a:r>
            <a:r>
              <a:rPr lang="en-IN" dirty="0" err="1" smtClean="0"/>
              <a:t>denaturation</a:t>
            </a:r>
            <a:r>
              <a:rPr lang="en-IN" dirty="0" smtClean="0"/>
              <a:t> is when an egg is fried. The albumin protein in the liquid egg white becomes opaque and solid as it is denatured by the heat of the stove, and will not return to its original, raw-egg state even when cooled down.</a:t>
            </a:r>
            <a:endParaRPr lang="en-IN"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IN" dirty="0" smtClean="0"/>
              <a:t>Researchers have found that some proteins can re-fold after de </a:t>
            </a:r>
            <a:r>
              <a:rPr lang="en-IN" dirty="0" err="1" smtClean="0"/>
              <a:t>naturation</a:t>
            </a:r>
            <a:r>
              <a:rPr lang="en-IN" dirty="0" smtClean="0"/>
              <a:t> even when they are alone in a test tube. Since these proteins can go from unstructured to folded all by themselves, their amino acid sequences must contain all the information needed for folding. However, not all proteins are able to pull off this trick, and how proteins normally fold in a cell appears to be more complicated. Many proteins don’t fold by themselves, but instead get assistance from </a:t>
            </a:r>
            <a:r>
              <a:rPr lang="en-IN" b="1" dirty="0" smtClean="0"/>
              <a:t>chaperone</a:t>
            </a:r>
            <a:r>
              <a:rPr lang="en-IN" dirty="0" smtClean="0"/>
              <a:t> proteins (</a:t>
            </a:r>
            <a:r>
              <a:rPr lang="en-IN" dirty="0" err="1" smtClean="0"/>
              <a:t>chaperonins</a:t>
            </a:r>
            <a:r>
              <a:rPr lang="en-IN" dirty="0" smtClean="0"/>
              <a:t>).</a:t>
            </a:r>
            <a:endParaRPr lang="en-IN"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smtClean="0"/>
              <a:t>1. </a:t>
            </a:r>
            <a:r>
              <a:rPr lang="en-IN" dirty="0" err="1" smtClean="0"/>
              <a:t>Denaturation</a:t>
            </a:r>
            <a:r>
              <a:rPr lang="en-IN" dirty="0" smtClean="0"/>
              <a:t> at Different Levels of Protein Structure</a:t>
            </a:r>
            <a:endParaRPr lang="en-IN" dirty="0"/>
          </a:p>
        </p:txBody>
      </p:sp>
      <p:sp>
        <p:nvSpPr>
          <p:cNvPr id="3" name="Content Placeholder 2"/>
          <p:cNvSpPr>
            <a:spLocks noGrp="1"/>
          </p:cNvSpPr>
          <p:nvPr>
            <p:ph idx="1"/>
          </p:nvPr>
        </p:nvSpPr>
        <p:spPr/>
        <p:txBody>
          <a:bodyPr>
            <a:normAutofit/>
          </a:bodyPr>
          <a:lstStyle/>
          <a:p>
            <a:r>
              <a:rPr lang="en-IN" dirty="0" err="1" smtClean="0"/>
              <a:t>Denaturation</a:t>
            </a:r>
            <a:r>
              <a:rPr lang="en-IN" dirty="0" smtClean="0"/>
              <a:t> of proteins at different levels occurs as follows :</a:t>
            </a:r>
          </a:p>
          <a:p>
            <a:pPr marL="514350" indent="-514350" algn="just">
              <a:buAutoNum type="alphaLcParenR"/>
            </a:pPr>
            <a:r>
              <a:rPr lang="en-IN" dirty="0" smtClean="0"/>
              <a:t>In </a:t>
            </a:r>
            <a:r>
              <a:rPr lang="en-IN" dirty="0" err="1" smtClean="0"/>
              <a:t>quarternary</a:t>
            </a:r>
            <a:r>
              <a:rPr lang="en-IN" dirty="0" smtClean="0"/>
              <a:t> structure </a:t>
            </a:r>
            <a:r>
              <a:rPr lang="en-IN" dirty="0" err="1" smtClean="0"/>
              <a:t>denaturation</a:t>
            </a:r>
            <a:r>
              <a:rPr lang="en-IN" dirty="0" smtClean="0"/>
              <a:t>, of protein sub-units are dissociated and /or the spatial arrangement of protein sub-units is disrupted</a:t>
            </a:r>
          </a:p>
          <a:p>
            <a:pPr marL="514350" indent="-514350" algn="just">
              <a:buAutoNum type="alphaLcParenR"/>
            </a:pPr>
            <a:r>
              <a:rPr lang="en-IN" dirty="0" smtClean="0"/>
              <a:t>Tertiary structure </a:t>
            </a:r>
            <a:r>
              <a:rPr lang="en-IN" dirty="0" err="1" smtClean="0"/>
              <a:t>denaturation</a:t>
            </a:r>
            <a:r>
              <a:rPr lang="en-IN" dirty="0" smtClean="0"/>
              <a:t> involves the disruption of ( </a:t>
            </a:r>
            <a:r>
              <a:rPr lang="en-IN" dirty="0" err="1" smtClean="0"/>
              <a:t>i</a:t>
            </a:r>
            <a:r>
              <a:rPr lang="en-IN" dirty="0" smtClean="0"/>
              <a:t>) covalent interactions between amino acid side chain (ii) Non-covalent dipole-dipole interactions between polar amino acid side chains</a:t>
            </a:r>
            <a:endParaRPr lang="en-IN"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en-IN" dirty="0" smtClean="0"/>
              <a:t>c) In secondary structure </a:t>
            </a:r>
            <a:r>
              <a:rPr lang="en-IN" dirty="0" err="1" smtClean="0"/>
              <a:t>denaturation</a:t>
            </a:r>
            <a:r>
              <a:rPr lang="en-IN" dirty="0" smtClean="0"/>
              <a:t> , proteins lose all regular repeating patterns such as alpha-helices and beta pleated sheets, and adopt a random coil configuration</a:t>
            </a:r>
          </a:p>
          <a:p>
            <a:pPr algn="just">
              <a:buNone/>
            </a:pPr>
            <a:r>
              <a:rPr lang="en-IN" dirty="0" smtClean="0"/>
              <a:t>d) Primary structure, such as the sequence of amino acids held together by covalent peptide bonds, is not disrupted by </a:t>
            </a:r>
            <a:r>
              <a:rPr lang="en-IN" dirty="0" err="1" smtClean="0"/>
              <a:t>denaturation</a:t>
            </a:r>
            <a:endParaRPr lang="en-IN"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32656"/>
            <a:ext cx="8229600" cy="1143000"/>
          </a:xfrm>
        </p:spPr>
        <p:txBody>
          <a:bodyPr>
            <a:normAutofit fontScale="90000"/>
          </a:bodyPr>
          <a:lstStyle/>
          <a:p>
            <a:pPr algn="ctr"/>
            <a:r>
              <a:rPr lang="en-IN" dirty="0" smtClean="0"/>
              <a:t>2. Loss of Function Due to </a:t>
            </a:r>
            <a:r>
              <a:rPr lang="en-IN" dirty="0" err="1" smtClean="0"/>
              <a:t>Denaturation</a:t>
            </a:r>
            <a:endParaRPr lang="en-IN" dirty="0"/>
          </a:p>
        </p:txBody>
      </p:sp>
      <p:sp>
        <p:nvSpPr>
          <p:cNvPr id="3" name="Content Placeholder 2"/>
          <p:cNvSpPr>
            <a:spLocks noGrp="1"/>
          </p:cNvSpPr>
          <p:nvPr>
            <p:ph idx="1"/>
          </p:nvPr>
        </p:nvSpPr>
        <p:spPr/>
        <p:txBody>
          <a:bodyPr>
            <a:normAutofit/>
          </a:bodyPr>
          <a:lstStyle/>
          <a:p>
            <a:pPr algn="just"/>
            <a:r>
              <a:rPr lang="en-IN" dirty="0" smtClean="0"/>
              <a:t>Most biological substrates lose their biological function when denatured</a:t>
            </a:r>
          </a:p>
          <a:p>
            <a:pPr algn="just"/>
            <a:r>
              <a:rPr lang="en-IN" dirty="0" smtClean="0"/>
              <a:t>For example, enzymes lose their activity, because the substrates can no longer bind to the active site</a:t>
            </a:r>
          </a:p>
          <a:p>
            <a:pPr algn="just"/>
            <a:r>
              <a:rPr lang="en-IN" dirty="0" smtClean="0"/>
              <a:t>The denaturing process and the associated loss of activity can be measured using techniques such as dual polarization </a:t>
            </a:r>
            <a:r>
              <a:rPr lang="en-IN" dirty="0" err="1" smtClean="0"/>
              <a:t>interferometry</a:t>
            </a:r>
            <a:r>
              <a:rPr lang="en-IN" dirty="0" smtClean="0"/>
              <a:t>, CD, QCM-D and MP-SPR</a:t>
            </a:r>
            <a:endParaRPr lang="en-IN"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229600" cy="1143000"/>
          </a:xfrm>
        </p:spPr>
        <p:txBody>
          <a:bodyPr/>
          <a:lstStyle/>
          <a:p>
            <a:pPr algn="ctr"/>
            <a:r>
              <a:rPr lang="en-IN" dirty="0" smtClean="0"/>
              <a:t>3. </a:t>
            </a:r>
            <a:r>
              <a:rPr lang="en-IN" dirty="0" err="1" smtClean="0"/>
              <a:t>Denaturation</a:t>
            </a:r>
            <a:r>
              <a:rPr lang="en-IN" dirty="0" smtClean="0"/>
              <a:t> is Irreversible</a:t>
            </a:r>
            <a:endParaRPr lang="en-IN" dirty="0"/>
          </a:p>
        </p:txBody>
      </p:sp>
      <p:sp>
        <p:nvSpPr>
          <p:cNvPr id="3" name="Content Placeholder 2"/>
          <p:cNvSpPr>
            <a:spLocks noGrp="1"/>
          </p:cNvSpPr>
          <p:nvPr>
            <p:ph idx="1"/>
          </p:nvPr>
        </p:nvSpPr>
        <p:spPr/>
        <p:txBody>
          <a:bodyPr/>
          <a:lstStyle/>
          <a:p>
            <a:pPr algn="just"/>
            <a:r>
              <a:rPr lang="en-IN" dirty="0" smtClean="0"/>
              <a:t>In very few cases, </a:t>
            </a:r>
            <a:r>
              <a:rPr lang="en-IN" dirty="0" err="1" smtClean="0"/>
              <a:t>denaturation</a:t>
            </a:r>
            <a:r>
              <a:rPr lang="en-IN" dirty="0" smtClean="0"/>
              <a:t> is reversible </a:t>
            </a:r>
          </a:p>
          <a:p>
            <a:pPr algn="just"/>
            <a:r>
              <a:rPr lang="en-IN" dirty="0" smtClean="0"/>
              <a:t>This process can be called </a:t>
            </a:r>
            <a:r>
              <a:rPr lang="en-IN" dirty="0" err="1" smtClean="0"/>
              <a:t>renaturation</a:t>
            </a:r>
            <a:endParaRPr lang="en-IN" dirty="0" smtClean="0"/>
          </a:p>
          <a:p>
            <a:pPr algn="just"/>
            <a:r>
              <a:rPr lang="en-IN" dirty="0" smtClean="0"/>
              <a:t>All the information needed for proteins to assume their native state was encoded in the primary structure of the protein, and hence in the DNA that codes for the protein, the so called “ Anfinsen’s thermodynamic hypothesis”</a:t>
            </a:r>
            <a:endParaRPr lang="en-IN"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1143000"/>
          </a:xfrm>
        </p:spPr>
        <p:txBody>
          <a:bodyPr/>
          <a:lstStyle/>
          <a:p>
            <a:pPr algn="ctr"/>
            <a:r>
              <a:rPr lang="en-IN" dirty="0" smtClean="0"/>
              <a:t>Biological Role Of Proteins</a:t>
            </a:r>
            <a:endParaRPr lang="en-IN" dirty="0"/>
          </a:p>
        </p:txBody>
      </p:sp>
      <p:sp>
        <p:nvSpPr>
          <p:cNvPr id="3" name="Content Placeholder 2"/>
          <p:cNvSpPr>
            <a:spLocks noGrp="1"/>
          </p:cNvSpPr>
          <p:nvPr>
            <p:ph idx="1"/>
          </p:nvPr>
        </p:nvSpPr>
        <p:spPr/>
        <p:txBody>
          <a:bodyPr>
            <a:normAutofit/>
          </a:bodyPr>
          <a:lstStyle/>
          <a:p>
            <a:pPr algn="just"/>
            <a:r>
              <a:rPr lang="en-IN" dirty="0" smtClean="0"/>
              <a:t>Proteins play a central role in biological processes</a:t>
            </a:r>
          </a:p>
          <a:p>
            <a:pPr algn="just"/>
            <a:r>
              <a:rPr lang="en-IN" dirty="0" smtClean="0"/>
              <a:t>There are many different types of proteins in our body</a:t>
            </a:r>
          </a:p>
          <a:p>
            <a:pPr algn="just"/>
            <a:r>
              <a:rPr lang="en-IN" dirty="0" smtClean="0"/>
              <a:t>Proteins catalyse reactions in our bodies, transport molecules such as </a:t>
            </a:r>
            <a:r>
              <a:rPr lang="en-IN" b="1" dirty="0" smtClean="0"/>
              <a:t>oxygen</a:t>
            </a:r>
            <a:r>
              <a:rPr lang="en-IN" dirty="0" smtClean="0"/>
              <a:t> and transmit messages from cell to cell</a:t>
            </a:r>
          </a:p>
          <a:p>
            <a:pPr algn="just"/>
            <a:r>
              <a:rPr lang="en-IN" dirty="0" smtClean="0"/>
              <a:t>They serve important roles in growth, development and everyday functioning</a:t>
            </a:r>
            <a:endParaRPr lang="en-IN"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340768"/>
            <a:ext cx="8075240" cy="4983832"/>
          </a:xfrm>
        </p:spPr>
        <p:txBody>
          <a:bodyPr/>
          <a:lstStyle/>
          <a:p>
            <a:pPr>
              <a:buNone/>
            </a:pPr>
            <a:endParaRPr lang="en-IN" dirty="0" smtClean="0"/>
          </a:p>
          <a:p>
            <a:pPr algn="just">
              <a:buNone/>
            </a:pPr>
            <a:r>
              <a:rPr lang="en-IN" dirty="0" err="1" smtClean="0"/>
              <a:t>i</a:t>
            </a:r>
            <a:r>
              <a:rPr lang="en-IN" dirty="0" smtClean="0"/>
              <a:t>) Enzymes are proteins that facilitate </a:t>
            </a:r>
            <a:r>
              <a:rPr lang="en-IN" b="1" dirty="0" smtClean="0"/>
              <a:t>biochemical</a:t>
            </a:r>
            <a:r>
              <a:rPr lang="en-IN" dirty="0" smtClean="0"/>
              <a:t> reactions, for example pepsin is a digestive enzyme in the stomach and helps to break down proteins in food</a:t>
            </a:r>
          </a:p>
          <a:p>
            <a:pPr algn="just">
              <a:buNone/>
            </a:pPr>
            <a:r>
              <a:rPr lang="en-IN" dirty="0" smtClean="0"/>
              <a:t>ii) </a:t>
            </a:r>
            <a:r>
              <a:rPr lang="en-IN" b="1" dirty="0" smtClean="0"/>
              <a:t>Antibodies</a:t>
            </a:r>
            <a:r>
              <a:rPr lang="en-IN" dirty="0" smtClean="0"/>
              <a:t> are proteins produced by the immune system to help remove foreign substances and fight infections</a:t>
            </a:r>
            <a:endParaRPr lang="en-IN" dirty="0"/>
          </a:p>
        </p:txBody>
      </p:sp>
      <p:sp>
        <p:nvSpPr>
          <p:cNvPr id="6" name="TextBox 5"/>
          <p:cNvSpPr txBox="1"/>
          <p:nvPr/>
        </p:nvSpPr>
        <p:spPr>
          <a:xfrm>
            <a:off x="971600" y="332656"/>
            <a:ext cx="6984776" cy="1077218"/>
          </a:xfrm>
          <a:prstGeom prst="rect">
            <a:avLst/>
          </a:prstGeom>
          <a:noFill/>
        </p:spPr>
        <p:txBody>
          <a:bodyPr wrap="square" rtlCol="0">
            <a:spAutoFit/>
          </a:bodyPr>
          <a:lstStyle/>
          <a:p>
            <a:pPr algn="ctr"/>
            <a:r>
              <a:rPr lang="en-IN" sz="3200" dirty="0" smtClean="0"/>
              <a:t>Examples of biological roles of proteins</a:t>
            </a:r>
            <a:endParaRPr lang="en-IN" sz="32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None/>
            </a:pPr>
            <a:r>
              <a:rPr lang="en-IN" dirty="0" smtClean="0"/>
              <a:t>iii) </a:t>
            </a:r>
            <a:r>
              <a:rPr lang="en-IN" b="1" dirty="0" smtClean="0"/>
              <a:t>DNA-associated proteins </a:t>
            </a:r>
            <a:r>
              <a:rPr lang="en-IN" dirty="0" smtClean="0"/>
              <a:t>regulate chromosome structure during cell division and / or play a role in regulating gene expression for example, </a:t>
            </a:r>
            <a:r>
              <a:rPr lang="en-IN" dirty="0" err="1" smtClean="0"/>
              <a:t>histones</a:t>
            </a:r>
            <a:r>
              <a:rPr lang="en-IN" dirty="0" smtClean="0"/>
              <a:t> and cohesion proteins</a:t>
            </a:r>
          </a:p>
          <a:p>
            <a:pPr algn="just">
              <a:buNone/>
            </a:pPr>
            <a:r>
              <a:rPr lang="en-IN" dirty="0" smtClean="0"/>
              <a:t>iv) </a:t>
            </a:r>
            <a:r>
              <a:rPr lang="en-IN" b="1" dirty="0" smtClean="0"/>
              <a:t>Contractile proteins</a:t>
            </a:r>
            <a:r>
              <a:rPr lang="en-IN" dirty="0" smtClean="0"/>
              <a:t> are involved in muscle contraction and movement (</a:t>
            </a:r>
            <a:r>
              <a:rPr lang="en-IN" dirty="0" err="1" smtClean="0"/>
              <a:t>e.g</a:t>
            </a:r>
            <a:r>
              <a:rPr lang="en-IN" dirty="0" smtClean="0"/>
              <a:t>, </a:t>
            </a:r>
            <a:r>
              <a:rPr lang="en-IN" dirty="0" err="1" smtClean="0"/>
              <a:t>actin</a:t>
            </a:r>
            <a:r>
              <a:rPr lang="en-IN" dirty="0" smtClean="0"/>
              <a:t> and myosin)</a:t>
            </a:r>
          </a:p>
          <a:p>
            <a:pPr algn="just">
              <a:buNone/>
            </a:pPr>
            <a:r>
              <a:rPr lang="en-IN" dirty="0" smtClean="0"/>
              <a:t>v) </a:t>
            </a:r>
            <a:r>
              <a:rPr lang="en-IN" b="1" dirty="0" smtClean="0"/>
              <a:t>Structural proteins </a:t>
            </a:r>
            <a:r>
              <a:rPr lang="en-IN" dirty="0" smtClean="0"/>
              <a:t>provide support in our bodies, for example, proteins in our connective tissues, such as collagen and </a:t>
            </a:r>
            <a:r>
              <a:rPr lang="en-IN" b="1" dirty="0" err="1" smtClean="0"/>
              <a:t>elastin</a:t>
            </a:r>
            <a:endParaRPr lang="en-IN" b="1"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en-IN" dirty="0" smtClean="0"/>
              <a:t>vi) </a:t>
            </a:r>
            <a:r>
              <a:rPr lang="en-IN" b="1" dirty="0" smtClean="0"/>
              <a:t>Hormone proteins </a:t>
            </a:r>
            <a:r>
              <a:rPr lang="en-IN" dirty="0" smtClean="0"/>
              <a:t>co-ordinate bodily functions, for example</a:t>
            </a:r>
            <a:r>
              <a:rPr lang="en-IN" b="1" dirty="0" smtClean="0"/>
              <a:t>, insulin </a:t>
            </a:r>
            <a:r>
              <a:rPr lang="en-IN" dirty="0" smtClean="0"/>
              <a:t>controls our blood sugar concentration by regulating the uptake of </a:t>
            </a:r>
            <a:r>
              <a:rPr lang="en-IN" b="1" dirty="0" smtClean="0"/>
              <a:t>glucose</a:t>
            </a:r>
            <a:r>
              <a:rPr lang="en-IN" dirty="0" smtClean="0"/>
              <a:t> into cells</a:t>
            </a:r>
          </a:p>
          <a:p>
            <a:pPr algn="just">
              <a:buNone/>
            </a:pPr>
            <a:r>
              <a:rPr lang="en-IN" dirty="0" smtClean="0"/>
              <a:t>vii) </a:t>
            </a:r>
            <a:r>
              <a:rPr lang="en-IN" b="1" dirty="0" smtClean="0"/>
              <a:t>Transport proteins </a:t>
            </a:r>
            <a:r>
              <a:rPr lang="en-IN" dirty="0" smtClean="0"/>
              <a:t>move molecules around our bodies, for example </a:t>
            </a:r>
            <a:r>
              <a:rPr lang="en-IN" b="1" dirty="0" smtClean="0"/>
              <a:t>haemoglobin</a:t>
            </a:r>
            <a:r>
              <a:rPr lang="en-IN" dirty="0" smtClean="0"/>
              <a:t> transports oxygen through blood</a:t>
            </a:r>
            <a:endParaRPr lang="en-IN"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IN" sz="11500" dirty="0" smtClean="0">
                <a:solidFill>
                  <a:srgbClr val="00B050"/>
                </a:solidFill>
                <a:latin typeface="AR BERKLEY" pitchFamily="2" charset="0"/>
                <a:cs typeface="Aparajita" pitchFamily="34" charset="0"/>
              </a:rPr>
              <a:t>THANK YOU</a:t>
            </a:r>
            <a:endParaRPr lang="en-IN" sz="11500" dirty="0">
              <a:solidFill>
                <a:srgbClr val="00B050"/>
              </a:solidFill>
              <a:latin typeface="AR BERKLEY" pitchFamily="2" charset="0"/>
              <a:cs typeface="Aparajita"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6831</TotalTime>
  <Words>1437</Words>
  <Application>Microsoft Office PowerPoint</Application>
  <PresentationFormat>On-screen Show (4:3)</PresentationFormat>
  <Paragraphs>124</Paragraphs>
  <Slides>45</Slides>
  <Notes>1</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Flow</vt:lpstr>
      <vt:lpstr>Proteins (Structure and classification of proteins)</vt:lpstr>
      <vt:lpstr>Proteins (Structure and classification of proteins)</vt:lpstr>
      <vt:lpstr>Slide 3</vt:lpstr>
      <vt:lpstr>Characteristic features of Proteins</vt:lpstr>
      <vt:lpstr>Slide 5</vt:lpstr>
      <vt:lpstr>Protein content of the plant</vt:lpstr>
      <vt:lpstr>Slide 7</vt:lpstr>
      <vt:lpstr>Classification Of Proteins</vt:lpstr>
      <vt:lpstr>1. Simple proteins</vt:lpstr>
      <vt:lpstr>2. Conjugated Proteins</vt:lpstr>
      <vt:lpstr>Slide 11</vt:lpstr>
      <vt:lpstr>Slide 12</vt:lpstr>
      <vt:lpstr>Slide 13</vt:lpstr>
      <vt:lpstr>Slide 14</vt:lpstr>
      <vt:lpstr>Slide 15</vt:lpstr>
      <vt:lpstr>3. Derived Proteins</vt:lpstr>
      <vt:lpstr>Slide 17</vt:lpstr>
      <vt:lpstr>Slide 18</vt:lpstr>
      <vt:lpstr>Levels of Protein structure </vt:lpstr>
      <vt:lpstr>Primary Structure</vt:lpstr>
      <vt:lpstr>Slide 21</vt:lpstr>
      <vt:lpstr>Slide 22</vt:lpstr>
      <vt:lpstr>Secondary Structure</vt:lpstr>
      <vt:lpstr>Slide 24</vt:lpstr>
      <vt:lpstr>Slide 25</vt:lpstr>
      <vt:lpstr>Slide 26</vt:lpstr>
      <vt:lpstr>Tertiary Structure</vt:lpstr>
      <vt:lpstr>Slide 28</vt:lpstr>
      <vt:lpstr>Slide 29</vt:lpstr>
      <vt:lpstr>Tertiary Structure</vt:lpstr>
      <vt:lpstr>Quaternary Structure</vt:lpstr>
      <vt:lpstr>Slide 32</vt:lpstr>
      <vt:lpstr>Slide 33</vt:lpstr>
      <vt:lpstr>Protein Denaturation and protein folding</vt:lpstr>
      <vt:lpstr>Slide 35</vt:lpstr>
      <vt:lpstr>Slide 36</vt:lpstr>
      <vt:lpstr>1. Denaturation at Different Levels of Protein Structure</vt:lpstr>
      <vt:lpstr>Slide 38</vt:lpstr>
      <vt:lpstr>2. Loss of Function Due to Denaturation</vt:lpstr>
      <vt:lpstr>3. Denaturation is Irreversible</vt:lpstr>
      <vt:lpstr>Biological Role Of Proteins</vt:lpstr>
      <vt:lpstr>Slide 42</vt:lpstr>
      <vt:lpstr>Slide 43</vt:lpstr>
      <vt:lpstr>Slide 44</vt:lpstr>
      <vt:lpstr>Slide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Proteins (Structure and classification of proteins)</dc:title>
  <dc:creator>anusha hazarika</dc:creator>
  <cp:lastModifiedBy>anusha hazarika</cp:lastModifiedBy>
  <cp:revision>56</cp:revision>
  <dcterms:created xsi:type="dcterms:W3CDTF">2020-12-11T05:29:07Z</dcterms:created>
  <dcterms:modified xsi:type="dcterms:W3CDTF">2026-02-20T04:04:13Z</dcterms:modified>
</cp:coreProperties>
</file>