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49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E5A43-6876-5339-295F-723B2E427F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B18188C-3C88-F4FC-B11F-0BF13E1600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9214960-2489-02BF-A2C1-AA93FFC7E95D}"/>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5" name="Footer Placeholder 4">
            <a:extLst>
              <a:ext uri="{FF2B5EF4-FFF2-40B4-BE49-F238E27FC236}">
                <a16:creationId xmlns:a16="http://schemas.microsoft.com/office/drawing/2014/main" id="{2821F7BC-CB6D-8016-6428-ADEECDDCCA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9E1DD84-A101-EE0E-F580-8F149EAFA0B1}"/>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102490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5707A-C8E5-E819-2821-82EA3C15DCA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57A0579-1646-EF9A-B848-F530B448FB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F1BE410-D7EC-AF58-F8BA-2F64B93E9235}"/>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5" name="Footer Placeholder 4">
            <a:extLst>
              <a:ext uri="{FF2B5EF4-FFF2-40B4-BE49-F238E27FC236}">
                <a16:creationId xmlns:a16="http://schemas.microsoft.com/office/drawing/2014/main" id="{1A654D00-3947-4321-BF3F-2CA2D9EFE26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C3BFAF5-216A-EAD4-40E1-72257325B015}"/>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2363120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25CF-C574-D8AD-2F50-AC25340EB5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EEB4856-1BA7-10F5-9951-39A6EEB472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7CC753-3AE4-4EB1-0669-777C8F469532}"/>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5" name="Footer Placeholder 4">
            <a:extLst>
              <a:ext uri="{FF2B5EF4-FFF2-40B4-BE49-F238E27FC236}">
                <a16:creationId xmlns:a16="http://schemas.microsoft.com/office/drawing/2014/main" id="{9460F2B9-F564-ACE3-882F-9C8F640F319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0B66375-3935-F3C6-9A42-1BC65CBADD85}"/>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3939537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59B8-0713-3C16-034D-50861E765C3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7C0168-4D88-2C67-FDA2-D6D793AD1E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6055879-B2C3-49F7-EACF-2585680820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B7944BF-D8FC-CBEB-DA78-F4C09B4E71CE}"/>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6" name="Footer Placeholder 5">
            <a:extLst>
              <a:ext uri="{FF2B5EF4-FFF2-40B4-BE49-F238E27FC236}">
                <a16:creationId xmlns:a16="http://schemas.microsoft.com/office/drawing/2014/main" id="{A74ACF63-5C40-4B24-2B11-6793E7B0187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E4ECBCA-B2E8-0EAE-2B1C-FA2BBF08ECF4}"/>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396360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0BBCC-05D8-1F94-2B1F-86FF018B00A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6845C6F-627C-E1A9-9ED7-0422595AFD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8218A6-C0FE-3351-CBC9-8D7E757E25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FACD302-F7F0-21EB-EB46-8027AB94F2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C6379E-4C17-7BDD-6B95-2177F2DA57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9EA4DA2-0AD9-40F9-B7FC-E747C95FCEEC}"/>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8" name="Footer Placeholder 7">
            <a:extLst>
              <a:ext uri="{FF2B5EF4-FFF2-40B4-BE49-F238E27FC236}">
                <a16:creationId xmlns:a16="http://schemas.microsoft.com/office/drawing/2014/main" id="{F8F9D7A4-E7FB-EBDF-3A18-FEF2B6C9315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B4B1B79-C1DC-0F14-270D-E30928B0B24A}"/>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301234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1256A-A7A7-F88A-4C07-40279E909D9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14C39CE-4ECE-5661-A47F-ECBC3F1695F6}"/>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4" name="Footer Placeholder 3">
            <a:extLst>
              <a:ext uri="{FF2B5EF4-FFF2-40B4-BE49-F238E27FC236}">
                <a16:creationId xmlns:a16="http://schemas.microsoft.com/office/drawing/2014/main" id="{43CF8944-0305-B0BE-F7FC-F029859644D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BF87815-D876-A4AB-8372-F33F6AF22E98}"/>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116736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C2775D-C05C-8615-BA40-BF5C99B098B5}"/>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3" name="Footer Placeholder 2">
            <a:extLst>
              <a:ext uri="{FF2B5EF4-FFF2-40B4-BE49-F238E27FC236}">
                <a16:creationId xmlns:a16="http://schemas.microsoft.com/office/drawing/2014/main" id="{E3713A81-EE23-B748-AF5C-2A9066109AD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16F6863-5CB1-4685-3244-8789CAE92512}"/>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424277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2048-8F82-DAD4-897F-D37AC9AD6F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D7B7B6A-E0C9-D1EB-DFFE-EFAB90A303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58D0ED7-E0FC-509C-C765-B73B20075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581AC5-870A-8B6B-EFAD-471085924948}"/>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6" name="Footer Placeholder 5">
            <a:extLst>
              <a:ext uri="{FF2B5EF4-FFF2-40B4-BE49-F238E27FC236}">
                <a16:creationId xmlns:a16="http://schemas.microsoft.com/office/drawing/2014/main" id="{0FB56AC9-407B-7FE5-3975-7AF2C11D39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9271C9B-ED39-A47D-C555-39CF2DF69DB7}"/>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891451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BEB6C-9C15-11EF-81C4-435D8A6E75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3FEE58B-788F-54B5-A00C-89D0E45E0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1EA4B52-8D2A-75B6-1B9D-BF6EA927B9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742157-A176-8451-BDF5-C98B5490E8BD}"/>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6" name="Footer Placeholder 5">
            <a:extLst>
              <a:ext uri="{FF2B5EF4-FFF2-40B4-BE49-F238E27FC236}">
                <a16:creationId xmlns:a16="http://schemas.microsoft.com/office/drawing/2014/main" id="{26A429D3-577A-F0D8-99FE-3E35CE48895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3D1226E-A85C-3738-A0D0-45E43832BCFF}"/>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3974221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15959-4BA3-A99F-EBD7-EB250085678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32B248C-8642-1443-76B3-7881EC9E9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A1D6D0-87B2-D55F-EE1E-92BEF9597FFB}"/>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5" name="Footer Placeholder 4">
            <a:extLst>
              <a:ext uri="{FF2B5EF4-FFF2-40B4-BE49-F238E27FC236}">
                <a16:creationId xmlns:a16="http://schemas.microsoft.com/office/drawing/2014/main" id="{1B7A15AD-7D05-9194-348A-E5796DB9BD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26FC71D-ACFB-1C0B-BEE2-60D756729216}"/>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171596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ECD525-FFA7-141A-E879-7EE640494C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48B1A6D-D670-B2A4-B742-6697CEAEB0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ECF071-8F68-19BB-4EBA-4964A5D89F92}"/>
              </a:ext>
            </a:extLst>
          </p:cNvPr>
          <p:cNvSpPr>
            <a:spLocks noGrp="1"/>
          </p:cNvSpPr>
          <p:nvPr>
            <p:ph type="dt" sz="half" idx="10"/>
          </p:nvPr>
        </p:nvSpPr>
        <p:spPr/>
        <p:txBody>
          <a:bodyPr/>
          <a:lstStyle/>
          <a:p>
            <a:fld id="{6CA68C4D-F74E-44CE-A3D6-7BE98DDF95D9}" type="datetimeFigureOut">
              <a:rPr lang="en-IN" smtClean="0"/>
              <a:t>12-02-2025</a:t>
            </a:fld>
            <a:endParaRPr lang="en-IN"/>
          </a:p>
        </p:txBody>
      </p:sp>
      <p:sp>
        <p:nvSpPr>
          <p:cNvPr id="5" name="Footer Placeholder 4">
            <a:extLst>
              <a:ext uri="{FF2B5EF4-FFF2-40B4-BE49-F238E27FC236}">
                <a16:creationId xmlns:a16="http://schemas.microsoft.com/office/drawing/2014/main" id="{486BA6CA-E9B5-60C8-F31A-FCED61B896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C044639-2393-4255-ADD2-242D83D3A1D8}"/>
              </a:ext>
            </a:extLst>
          </p:cNvPr>
          <p:cNvSpPr>
            <a:spLocks noGrp="1"/>
          </p:cNvSpPr>
          <p:nvPr>
            <p:ph type="sldNum" sz="quarter" idx="12"/>
          </p:nvPr>
        </p:nvSpPr>
        <p:spPr/>
        <p:txBody>
          <a:bodyPr/>
          <a:lstStyle/>
          <a:p>
            <a:fld id="{5B8CA8A9-6926-42A6-BEB0-0BADECAFFA75}" type="slidenum">
              <a:rPr lang="en-IN" smtClean="0"/>
              <a:t>‹#›</a:t>
            </a:fld>
            <a:endParaRPr lang="en-IN"/>
          </a:p>
        </p:txBody>
      </p:sp>
    </p:spTree>
    <p:extLst>
      <p:ext uri="{BB962C8B-B14F-4D97-AF65-F5344CB8AC3E}">
        <p14:creationId xmlns:p14="http://schemas.microsoft.com/office/powerpoint/2010/main" val="2627000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58E9E1-9A75-3F44-A4BB-ABE35EAADA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FDCD687-A1EF-94BA-D816-44212167B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D4A1FD-9EA4-8B9C-33F6-76BCEBB971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A68C4D-F74E-44CE-A3D6-7BE98DDF95D9}" type="datetimeFigureOut">
              <a:rPr lang="en-IN" smtClean="0"/>
              <a:t>12-02-2025</a:t>
            </a:fld>
            <a:endParaRPr lang="en-IN"/>
          </a:p>
        </p:txBody>
      </p:sp>
      <p:sp>
        <p:nvSpPr>
          <p:cNvPr id="5" name="Footer Placeholder 4">
            <a:extLst>
              <a:ext uri="{FF2B5EF4-FFF2-40B4-BE49-F238E27FC236}">
                <a16:creationId xmlns:a16="http://schemas.microsoft.com/office/drawing/2014/main" id="{6487C85B-E1AE-FF91-8FF6-CB91BA6128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6AA4851-5608-0909-569C-90B3FED038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CA8A9-6926-42A6-BEB0-0BADECAFFA75}" type="slidenum">
              <a:rPr lang="en-IN" smtClean="0"/>
              <a:t>‹#›</a:t>
            </a:fld>
            <a:endParaRPr lang="en-IN"/>
          </a:p>
        </p:txBody>
      </p:sp>
    </p:spTree>
    <p:extLst>
      <p:ext uri="{BB962C8B-B14F-4D97-AF65-F5344CB8AC3E}">
        <p14:creationId xmlns:p14="http://schemas.microsoft.com/office/powerpoint/2010/main" val="1276469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03636-D5C5-87FD-1321-2B895B96E790}"/>
              </a:ext>
            </a:extLst>
          </p:cNvPr>
          <p:cNvSpPr>
            <a:spLocks noGrp="1"/>
          </p:cNvSpPr>
          <p:nvPr>
            <p:ph type="ctrTitle"/>
          </p:nvPr>
        </p:nvSpPr>
        <p:spPr>
          <a:xfrm>
            <a:off x="298580" y="1716833"/>
            <a:ext cx="11532636" cy="1793130"/>
          </a:xfrm>
        </p:spPr>
        <p:txBody>
          <a:bodyPr>
            <a:noAutofit/>
          </a:bodyPr>
          <a:lstStyle/>
          <a:p>
            <a:r>
              <a:rPr lang="en-US" sz="6500" b="1" i="0" u="none" strike="noStrike" baseline="0" dirty="0">
                <a:solidFill>
                  <a:schemeClr val="bg1"/>
                </a:solidFill>
                <a:latin typeface="Times New Roman" panose="02020603050405020304" pitchFamily="18" charset="0"/>
              </a:rPr>
              <a:t>Koch’s </a:t>
            </a:r>
            <a:r>
              <a:rPr lang="en-US" sz="6500" b="1" i="0" u="none" strike="noStrike" baseline="0" dirty="0" err="1">
                <a:solidFill>
                  <a:schemeClr val="bg1"/>
                </a:solidFill>
                <a:latin typeface="Times New Roman" panose="02020603050405020304" pitchFamily="18" charset="0"/>
              </a:rPr>
              <a:t>Postulats</a:t>
            </a:r>
            <a:br>
              <a:rPr lang="en-US" sz="6500" b="1" dirty="0">
                <a:solidFill>
                  <a:schemeClr val="bg1"/>
                </a:solidFill>
                <a:latin typeface="Times New Roman" panose="02020603050405020304" pitchFamily="18" charset="0"/>
              </a:rPr>
            </a:br>
            <a:r>
              <a:rPr lang="en-US" sz="6500" b="1" dirty="0">
                <a:solidFill>
                  <a:schemeClr val="bg1"/>
                </a:solidFill>
                <a:latin typeface="Times New Roman" panose="02020603050405020304" pitchFamily="18" charset="0"/>
              </a:rPr>
              <a:t>(</a:t>
            </a:r>
            <a:r>
              <a:rPr lang="en-US" sz="6500" b="1" i="0" u="none" strike="noStrike" baseline="0" dirty="0">
                <a:solidFill>
                  <a:schemeClr val="bg1"/>
                </a:solidFill>
                <a:latin typeface="Times New Roman" panose="02020603050405020304" pitchFamily="18" charset="0"/>
              </a:rPr>
              <a:t>The </a:t>
            </a:r>
            <a:r>
              <a:rPr lang="en-US" sz="6500" b="1" i="0" u="none" strike="noStrike" baseline="0" dirty="0" err="1">
                <a:solidFill>
                  <a:schemeClr val="bg1"/>
                </a:solidFill>
                <a:latin typeface="Times New Roman" panose="02020603050405020304" pitchFamily="18" charset="0"/>
              </a:rPr>
              <a:t>Pathogenecity</a:t>
            </a:r>
            <a:r>
              <a:rPr lang="en-US" sz="6500" b="1" i="0" u="none" strike="noStrike" baseline="0" dirty="0">
                <a:solidFill>
                  <a:schemeClr val="bg1"/>
                </a:solidFill>
                <a:latin typeface="Times New Roman" panose="02020603050405020304" pitchFamily="18" charset="0"/>
              </a:rPr>
              <a:t> Test)</a:t>
            </a:r>
            <a:endParaRPr lang="en-IN" sz="6500" dirty="0">
              <a:solidFill>
                <a:schemeClr val="bg1"/>
              </a:solidFill>
            </a:endParaRPr>
          </a:p>
        </p:txBody>
      </p:sp>
    </p:spTree>
    <p:extLst>
      <p:ext uri="{BB962C8B-B14F-4D97-AF65-F5344CB8AC3E}">
        <p14:creationId xmlns:p14="http://schemas.microsoft.com/office/powerpoint/2010/main" val="277757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935FF1-5E42-3882-F788-15C6E4BF05DD}"/>
              </a:ext>
            </a:extLst>
          </p:cNvPr>
          <p:cNvSpPr>
            <a:spLocks noGrp="1"/>
          </p:cNvSpPr>
          <p:nvPr>
            <p:ph idx="1"/>
          </p:nvPr>
        </p:nvSpPr>
        <p:spPr>
          <a:xfrm>
            <a:off x="297025" y="351387"/>
            <a:ext cx="11571514" cy="4631159"/>
          </a:xfrm>
        </p:spPr>
        <p:txBody>
          <a:bodyPr>
            <a:noAutofit/>
          </a:bodyPr>
          <a:lstStyle/>
          <a:p>
            <a:pPr algn="justLow"/>
            <a:r>
              <a:rPr lang="en-US" b="0" i="0" u="none" strike="noStrike" baseline="0" dirty="0" err="1">
                <a:solidFill>
                  <a:schemeClr val="bg1"/>
                </a:solidFill>
                <a:latin typeface="Times New Roman" panose="02020603050405020304" pitchFamily="18" charset="0"/>
              </a:rPr>
              <a:t>Roert</a:t>
            </a:r>
            <a:r>
              <a:rPr lang="en-US" b="0" i="0" u="none" strike="noStrike" baseline="0" dirty="0">
                <a:solidFill>
                  <a:schemeClr val="bg1"/>
                </a:solidFill>
                <a:latin typeface="Times New Roman" panose="02020603050405020304" pitchFamily="18" charset="0"/>
              </a:rPr>
              <a:t> Koch was a German Physician who confirmed the germ theory of disease and formulated four postulates known as Koch’s Postulates.</a:t>
            </a:r>
          </a:p>
          <a:p>
            <a:pPr algn="justLow"/>
            <a:r>
              <a:rPr lang="en-US" b="0" i="0" u="none" strike="noStrike" baseline="0" dirty="0">
                <a:solidFill>
                  <a:schemeClr val="bg1"/>
                </a:solidFill>
                <a:latin typeface="Times New Roman" panose="02020603050405020304" pitchFamily="18" charset="0"/>
              </a:rPr>
              <a:t>These postulates are four criteria designed to establish relationship between a microbe and disease.</a:t>
            </a:r>
          </a:p>
          <a:p>
            <a:pPr algn="justLow"/>
            <a:r>
              <a:rPr lang="en-US" b="0" i="0" u="none" strike="noStrike" baseline="0" dirty="0">
                <a:solidFill>
                  <a:schemeClr val="bg1"/>
                </a:solidFill>
                <a:latin typeface="Times New Roman" panose="02020603050405020304" pitchFamily="18" charset="0"/>
              </a:rPr>
              <a:t>Koch’s postulates have been critically important in establishing the criteria where by the scientific community agrees that a microorganism causes a disease. </a:t>
            </a:r>
          </a:p>
          <a:p>
            <a:pPr algn="justLow"/>
            <a:r>
              <a:rPr lang="en-US" b="0" i="0" u="none" strike="noStrike" baseline="0" dirty="0">
                <a:solidFill>
                  <a:schemeClr val="bg1"/>
                </a:solidFill>
                <a:latin typeface="Times New Roman" panose="02020603050405020304" pitchFamily="18" charset="0"/>
              </a:rPr>
              <a:t>Koch first laid down in 1882 a three step series which he said, must be fulfilled before the organism can be confirmed as the real cause of the disease.</a:t>
            </a:r>
          </a:p>
          <a:p>
            <a:pPr algn="justLow"/>
            <a:r>
              <a:rPr lang="en-US" b="0" i="0" u="none" strike="noStrike" baseline="0" dirty="0">
                <a:solidFill>
                  <a:schemeClr val="bg1"/>
                </a:solidFill>
                <a:latin typeface="Times New Roman" panose="02020603050405020304" pitchFamily="18" charset="0"/>
              </a:rPr>
              <a:t>Later on a fourth step was appended to Koch’s series of conditions by E.F. Smith in 1905.</a:t>
            </a:r>
          </a:p>
          <a:p>
            <a:pPr algn="justLow"/>
            <a:r>
              <a:rPr lang="en-US" b="0" i="0" u="none" strike="noStrike" baseline="0" dirty="0">
                <a:solidFill>
                  <a:schemeClr val="bg1"/>
                </a:solidFill>
                <a:latin typeface="Times New Roman" panose="02020603050405020304" pitchFamily="18" charset="0"/>
              </a:rPr>
              <a:t>These four conditions are four postulates known as Koch’s Postulates universally accepted to establish a relationship between microorganism and disease. These postulates are as fallows: </a:t>
            </a:r>
            <a:endParaRPr lang="en-IN" dirty="0">
              <a:solidFill>
                <a:schemeClr val="bg1"/>
              </a:solidFill>
            </a:endParaRPr>
          </a:p>
        </p:txBody>
      </p:sp>
    </p:spTree>
    <p:extLst>
      <p:ext uri="{BB962C8B-B14F-4D97-AF65-F5344CB8AC3E}">
        <p14:creationId xmlns:p14="http://schemas.microsoft.com/office/powerpoint/2010/main" val="1413189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C827A2-B19A-662A-705A-D224C4FA06CC}"/>
              </a:ext>
            </a:extLst>
          </p:cNvPr>
          <p:cNvSpPr>
            <a:spLocks noGrp="1"/>
          </p:cNvSpPr>
          <p:nvPr>
            <p:ph idx="1"/>
          </p:nvPr>
        </p:nvSpPr>
        <p:spPr>
          <a:xfrm>
            <a:off x="334346" y="314065"/>
            <a:ext cx="11590175" cy="6198701"/>
          </a:xfrm>
        </p:spPr>
        <p:txBody>
          <a:bodyPr>
            <a:normAutofit/>
          </a:bodyPr>
          <a:lstStyle/>
          <a:p>
            <a:pPr marL="0" indent="0">
              <a:buNone/>
            </a:pPr>
            <a:r>
              <a:rPr lang="en-US" b="0" i="0" u="none" strike="noStrike" baseline="0" dirty="0">
                <a:solidFill>
                  <a:schemeClr val="bg1"/>
                </a:solidFill>
                <a:latin typeface="Times New Roman" panose="02020603050405020304" pitchFamily="18" charset="0"/>
              </a:rPr>
              <a:t>1.The organism must be found associated with the disease in all the diseased host examined. </a:t>
            </a:r>
          </a:p>
          <a:p>
            <a:pPr marL="0" indent="0">
              <a:buNone/>
            </a:pPr>
            <a:r>
              <a:rPr lang="en-US" b="0" i="0" u="none" strike="noStrike" baseline="0" dirty="0">
                <a:solidFill>
                  <a:schemeClr val="bg1"/>
                </a:solidFill>
                <a:latin typeface="Times New Roman" panose="02020603050405020304" pitchFamily="18" charset="0"/>
              </a:rPr>
              <a:t>2. The organisms must be successfully isolated and grown in pure culture on nutrient media. Its growth characteristics be recorded. </a:t>
            </a:r>
          </a:p>
          <a:p>
            <a:pPr marL="0" indent="0">
              <a:buNone/>
            </a:pPr>
            <a:r>
              <a:rPr lang="en-US" b="0" i="0" u="none" strike="noStrike" baseline="0" dirty="0">
                <a:solidFill>
                  <a:schemeClr val="bg1"/>
                </a:solidFill>
                <a:latin typeface="Times New Roman" panose="02020603050405020304" pitchFamily="18" charset="0"/>
              </a:rPr>
              <a:t>3. The organisms should be isolated from pure culture and must be isolated on the healthy host on which the disease appears and it must cause the same disease on the inoculated healthy host. </a:t>
            </a:r>
          </a:p>
          <a:p>
            <a:pPr marL="0" indent="0">
              <a:buNone/>
            </a:pPr>
            <a:r>
              <a:rPr lang="en-US" b="0" i="0" u="none" strike="noStrike" baseline="0" dirty="0">
                <a:solidFill>
                  <a:schemeClr val="bg1"/>
                </a:solidFill>
                <a:latin typeface="Times New Roman" panose="02020603050405020304" pitchFamily="18" charset="0"/>
              </a:rPr>
              <a:t>4. The organism must be isolated from experimentally diseased host during the step 3 and grown in pure culture again, the organism grown in pure culture must show exactly the same characteristics of its growth which it showed during the step 2. </a:t>
            </a:r>
          </a:p>
          <a:p>
            <a:pPr marL="0" indent="0">
              <a:buNone/>
            </a:pPr>
            <a:r>
              <a:rPr lang="en-US" b="0" i="0" u="none" strike="noStrike" baseline="0" dirty="0">
                <a:solidFill>
                  <a:schemeClr val="bg1"/>
                </a:solidFill>
                <a:latin typeface="Times New Roman" panose="02020603050405020304" pitchFamily="18" charset="0"/>
              </a:rPr>
              <a:t>	</a:t>
            </a:r>
            <a:r>
              <a:rPr lang="en-US" b="0" i="0" u="none" strike="noStrike" baseline="0" dirty="0">
                <a:solidFill>
                  <a:srgbClr val="FFFF00"/>
                </a:solidFill>
                <a:latin typeface="Times New Roman" panose="02020603050405020304" pitchFamily="18" charset="0"/>
              </a:rPr>
              <a:t>If all above steps of Koch’s Postulates are proved to be true, the isolated organism is identified as the real pathogen responsible for the disease. </a:t>
            </a:r>
            <a:endParaRPr lang="en-IN" dirty="0">
              <a:solidFill>
                <a:srgbClr val="FFFF00"/>
              </a:solidFill>
            </a:endParaRPr>
          </a:p>
        </p:txBody>
      </p:sp>
    </p:spTree>
    <p:extLst>
      <p:ext uri="{BB962C8B-B14F-4D97-AF65-F5344CB8AC3E}">
        <p14:creationId xmlns:p14="http://schemas.microsoft.com/office/powerpoint/2010/main" val="3179574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297</Words>
  <Application>Microsoft Office PowerPoint</Application>
  <PresentationFormat>Widescreen</PresentationFormat>
  <Paragraphs>12</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Koch’s Postulats (The Pathogenecity Test)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Sadiqul Ahmed</dc:creator>
  <cp:lastModifiedBy>Sadiqul Ahmed</cp:lastModifiedBy>
  <cp:revision>2</cp:revision>
  <dcterms:created xsi:type="dcterms:W3CDTF">2025-01-30T17:27:59Z</dcterms:created>
  <dcterms:modified xsi:type="dcterms:W3CDTF">2025-02-12T15:13:40Z</dcterms:modified>
</cp:coreProperties>
</file>