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57" r:id="rId4"/>
    <p:sldId id="270" r:id="rId5"/>
    <p:sldId id="258" r:id="rId6"/>
    <p:sldId id="266" r:id="rId7"/>
    <p:sldId id="267" r:id="rId8"/>
    <p:sldId id="259" r:id="rId9"/>
    <p:sldId id="271" r:id="rId10"/>
    <p:sldId id="269" r:id="rId11"/>
    <p:sldId id="272" r:id="rId12"/>
    <p:sldId id="273" r:id="rId13"/>
    <p:sldId id="274" r:id="rId14"/>
    <p:sldId id="275" r:id="rId15"/>
    <p:sldId id="276" r:id="rId16"/>
    <p:sldId id="277" r:id="rId17"/>
    <p:sldId id="278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60" userDrawn="1">
          <p15:clr>
            <a:srgbClr val="A4A3A4"/>
          </p15:clr>
        </p15:guide>
        <p15:guide id="4" pos="29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994" y="43"/>
      </p:cViewPr>
      <p:guideLst>
        <p:guide orient="horz" pos="2160"/>
        <p:guide pos="2880"/>
        <p:guide orient="horz" pos="2260"/>
        <p:guide pos="29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75656" y="2667000"/>
            <a:ext cx="7500258" cy="141514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Triple Alliance (1882): A Defensive Pact in a Divided Europe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6FDC5-68A4-6A26-CFEC-1F2D4BC05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0544"/>
          </a:xfrm>
        </p:spPr>
        <p:txBody>
          <a:bodyPr>
            <a:normAutofit fontScale="90000"/>
          </a:bodyPr>
          <a:lstStyle/>
          <a:p>
            <a:r>
              <a:rPr lang="en-US" sz="2800" u="sng" dirty="0"/>
              <a:t>Overview of European Politics Post-1870</a:t>
            </a:r>
            <a:br>
              <a:rPr lang="en-US" sz="2800" dirty="0"/>
            </a:br>
            <a:endParaRPr lang="en-IN" sz="2800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6EFA4F4-1150-8383-B6AB-568885630F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862360"/>
            <a:ext cx="7881257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Ongoing Franco-German hostility after the Franco-Prussian War (1870-1871) and Treaty of Frankfurt (1871), where France ceded Alsace-Lorraine to Germany.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This rivalry split Europe into two blocs: Triple Alliance vs. Triple Entente (France, Russia, Britain by 1907).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Bismarck's goal: Isolate France to prevent revanchism (revenge for lost territories).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Additional info: The "Scramble for Africa" influenced alliances, as colonial rivalries (e.g., France's Tunis conquest in 1881) pushed Italy toward Germany. </a:t>
            </a:r>
          </a:p>
        </p:txBody>
      </p:sp>
    </p:spTree>
    <p:extLst>
      <p:ext uri="{BB962C8B-B14F-4D97-AF65-F5344CB8AC3E}">
        <p14:creationId xmlns:p14="http://schemas.microsoft.com/office/powerpoint/2010/main" val="3848163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FECE542-0C37-70A7-D328-DE887B5E5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15" y="293914"/>
            <a:ext cx="8577942" cy="557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12018F-A224-68EF-9413-ADC4109EAF29}"/>
              </a:ext>
            </a:extLst>
          </p:cNvPr>
          <p:cNvSpPr txBox="1"/>
          <p:nvPr/>
        </p:nvSpPr>
        <p:spPr>
          <a:xfrm>
            <a:off x="566057" y="5968157"/>
            <a:ext cx="8077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/>
              </a:rPr>
              <a:t>File:Alsace-Lorraine in the German Reich (1871).</a:t>
            </a:r>
            <a:r>
              <a:rPr lang="en-US" dirty="0" err="1">
                <a:effectLst/>
              </a:rPr>
              <a:t>svg</a:t>
            </a:r>
            <a:r>
              <a:rPr lang="en-US" dirty="0">
                <a:effectLst/>
              </a:rPr>
              <a:t> - Wikimedia Commons </a:t>
            </a:r>
            <a:r>
              <a:rPr lang="en-US" i="1" dirty="0">
                <a:effectLst/>
              </a:rPr>
              <a:t>(</a:t>
            </a:r>
            <a:r>
              <a:rPr lang="en-US" i="1" dirty="0"/>
              <a:t>Bismarck's strategy was short-term success but long-term failure?)</a:t>
            </a:r>
          </a:p>
          <a:p>
            <a:pPr>
              <a:buNone/>
            </a:pPr>
            <a:endParaRPr lang="en-US" dirty="0"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86EF3-7253-2F8B-1781-FC3621CB2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2118"/>
            <a:ext cx="8229599" cy="750325"/>
          </a:xfrm>
        </p:spPr>
        <p:txBody>
          <a:bodyPr>
            <a:noAutofit/>
          </a:bodyPr>
          <a:lstStyle/>
          <a:p>
            <a:r>
              <a:rPr lang="en-IN" sz="2800" dirty="0"/>
              <a:t>Bismarck's Foreign Policy Objectives</a:t>
            </a:r>
            <a:br>
              <a:rPr lang="en-IN" sz="2800" dirty="0"/>
            </a:br>
            <a:endParaRPr lang="en-IN" sz="28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E7D11E6-0D84-988D-EC11-9A1C95B2F2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1" y="1352122"/>
            <a:ext cx="8229598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Primary aim: Protect Germany's unification gains and maintain European peace.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Tactics: Encourage French colonial expansion (e.g., supporting Tunis takeover) to distract from Alsace-Lorraine; form alliances to encircle potential threats.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Initial reluctance toward Italy: Viewed as "selfish and unreliable," but fears of Franco-Italian alliance and Austria's vulnerabilities changed his mind.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Bismarck orchestrated the Dual Alliance (Germany-Austria, 1879) as a precursor, aiming for a "League of Peace" to counter Russian Balkan ambitions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3232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IN" sz="3600" dirty="0"/>
              <a:t> </a:t>
            </a:r>
            <a:endParaRPr lang="en-IN" sz="36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37457" y="587375"/>
            <a:ext cx="8806543" cy="5889625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•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dirty="0"/>
          </a:p>
        </p:txBody>
      </p:sp>
      <p:pic>
        <p:nvPicPr>
          <p:cNvPr id="3076" name="Picture 4" descr="Otto von Bismarck - Biography, World Wars &amp; Facts | HISTORY">
            <a:extLst>
              <a:ext uri="{FF2B5EF4-FFF2-40B4-BE49-F238E27FC236}">
                <a16:creationId xmlns:a16="http://schemas.microsoft.com/office/drawing/2014/main" id="{04952FD9-4445-971A-4693-71DC42E52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663"/>
            <a:ext cx="8349343" cy="555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2B5D5-A09B-A639-372C-B01E0FD97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4286"/>
            <a:ext cx="8229600" cy="522514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Formation of the Triple Alliance</a:t>
            </a:r>
            <a:br>
              <a:rPr lang="en-US" dirty="0"/>
            </a:br>
            <a:endParaRPr lang="en-IN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E0CD0D8-2203-339D-523E-DD549DE7C4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199" y="1462525"/>
            <a:ext cx="8229601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Built on Dual Alliance (Germany-Austria, 1879); Italy joined on May 20, 1882, after "Slap of Tunis" (France's 1881 conquest alienated Italy).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Reasons for Italy's inclusion: Counter Franco-Italian alliance; relieve Austria's encirclement (tensions with Russia and Italy).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Member states: German Empire (led by Wilhelm I, Bismarck as Chancellor), Austria-Hungary (Emperor Franz Joseph I), Kingdom of Italy (King Umberto I).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Romania secretly joined in 1883 due to Hohenzollern ties and anti-Russian fears, making it a "Quadruple Alliance" in practice. </a:t>
            </a:r>
          </a:p>
        </p:txBody>
      </p:sp>
    </p:spTree>
    <p:extLst>
      <p:ext uri="{BB962C8B-B14F-4D97-AF65-F5344CB8AC3E}">
        <p14:creationId xmlns:p14="http://schemas.microsoft.com/office/powerpoint/2010/main" val="167024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3517F-F821-CC5E-4A1E-D04A09784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B4581-89E9-AA6B-1907-EC35726D1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9"/>
            <a:ext cx="4040188" cy="628876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Emperor Franz Joseph of Austria and Empress Elizabeth</a:t>
            </a:r>
            <a:endParaRPr lang="en-IN" dirty="0"/>
          </a:p>
        </p:txBody>
      </p:sp>
      <p:pic>
        <p:nvPicPr>
          <p:cNvPr id="6146" name="Picture 2" descr="Austrian School, 19th Century | Portrait of Emperor Franz Joseph of Austria  (1830-1916) half-length; and portrait of Empress Elizabeth of Austria  (1837-1898), half-length | MutualArt">
            <a:extLst>
              <a:ext uri="{FF2B5EF4-FFF2-40B4-BE49-F238E27FC236}">
                <a16:creationId xmlns:a16="http://schemas.microsoft.com/office/drawing/2014/main" id="{7A49EFD7-A468-09CF-A223-0BE2188FA03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7457" y="1099458"/>
            <a:ext cx="4040188" cy="462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6B4C1D-9405-ABA0-DAF5-204B41B03B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424544"/>
            <a:ext cx="4041775" cy="32657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Umberto I of Italy</a:t>
            </a:r>
            <a:endParaRPr lang="en-IN" dirty="0"/>
          </a:p>
        </p:txBody>
      </p:sp>
      <p:pic>
        <p:nvPicPr>
          <p:cNvPr id="6148" name="Picture 4" descr="Umberto I of Italy: Monarch in an Age of Change and Turmoil">
            <a:extLst>
              <a:ext uri="{FF2B5EF4-FFF2-40B4-BE49-F238E27FC236}">
                <a16:creationId xmlns:a16="http://schemas.microsoft.com/office/drawing/2014/main" id="{37F6BF1B-5EB2-4740-5C46-2FC3E7AC15E5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1240971"/>
            <a:ext cx="4237718" cy="436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176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5848"/>
          </a:xfrm>
        </p:spPr>
        <p:txBody>
          <a:bodyPr>
            <a:noAutofit/>
          </a:bodyPr>
          <a:lstStyle/>
          <a:p>
            <a:r>
              <a:rPr lang="en-IN" sz="2400" dirty="0"/>
              <a:t>Map of Triple Alliance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442835"/>
          </a:xfrm>
        </p:spPr>
        <p:txBody>
          <a:bodyPr/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dirty="0"/>
              <a:t>•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7170" name="Picture 2" descr="The Triple Alliance as opposed to the Triple Entente in 1914">
            <a:extLst>
              <a:ext uri="{FF2B5EF4-FFF2-40B4-BE49-F238E27FC236}">
                <a16:creationId xmlns:a16="http://schemas.microsoft.com/office/drawing/2014/main" id="{0851FCAB-61D1-108D-C895-76CF0F949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57" y="720725"/>
            <a:ext cx="8806544" cy="586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C1CE7-130F-64AD-8BF3-219D1DABE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6" y="299355"/>
            <a:ext cx="8229600" cy="664030"/>
          </a:xfrm>
        </p:spPr>
        <p:txBody>
          <a:bodyPr>
            <a:normAutofit fontScale="90000"/>
          </a:bodyPr>
          <a:lstStyle/>
          <a:p>
            <a:r>
              <a:rPr lang="en-IN" sz="3100" dirty="0"/>
              <a:t>Geospatial analysis</a:t>
            </a:r>
            <a:br>
              <a:rPr lang="en-IN" dirty="0"/>
            </a:b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BABFDD3-7960-683F-777D-F54F12E292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199" y="961247"/>
            <a:ext cx="8262257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Geographical context: Alliance controlled Central Europe, from the Baltic to the Mediterranean.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Highlighted regions: Germany (unified core), Austria-Hungary (multi-ethnic empire in Balkans), Italy (peninsular power with African aspirations).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Contrasted with emerging Triple Entente; alliance aimed to maintain Balkan status quo but failed amid Slavic nationalism. </a:t>
            </a:r>
          </a:p>
        </p:txBody>
      </p:sp>
    </p:spTree>
    <p:extLst>
      <p:ext uri="{BB962C8B-B14F-4D97-AF65-F5344CB8AC3E}">
        <p14:creationId xmlns:p14="http://schemas.microsoft.com/office/powerpoint/2010/main" val="1764423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DD034-75EB-E0E7-F36D-4259230C6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245" y="274638"/>
            <a:ext cx="5943600" cy="743671"/>
          </a:xfrm>
        </p:spPr>
        <p:txBody>
          <a:bodyPr>
            <a:normAutofit/>
          </a:bodyPr>
          <a:lstStyle/>
          <a:p>
            <a:r>
              <a:rPr lang="en-US" sz="2400" u="sng" dirty="0"/>
              <a:t>Chief Provisions of the Treaty</a:t>
            </a:r>
            <a:endParaRPr lang="en-US" sz="2400" u="sng" dirty="0">
              <a:effectLst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6DF127D-5DBE-E18A-1DCB-3F19316B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8310"/>
            <a:ext cx="8229600" cy="5371604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IN" sz="2400" dirty="0"/>
              <a:t>Mutual </a:t>
            </a:r>
            <a:r>
              <a:rPr lang="en-IN" sz="2400" dirty="0" err="1"/>
              <a:t>Defense</a:t>
            </a:r>
            <a:r>
              <a:rPr lang="en-IN" sz="2400" dirty="0"/>
              <a:t> vs. France: 	 </a:t>
            </a:r>
            <a:r>
              <a:rPr lang="en-IN" sz="2800" dirty="0"/>
              <a:t>If Italy attacked by France </a:t>
            </a:r>
            <a:r>
              <a:rPr lang="en-IN" sz="2400" dirty="0"/>
              <a:t>Germany/Austria aid Italy; Italy aids Germany vs. France</a:t>
            </a:r>
            <a:r>
              <a:rPr lang="en-IN" sz="2000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2400" dirty="0"/>
              <a:t>Neutrality vs. Russia</a:t>
            </a:r>
            <a:r>
              <a:rPr lang="en-IN" sz="2800" dirty="0"/>
              <a:t>: Italy remains neutral if Russia attacks Germany/Austria alone</a:t>
            </a:r>
            <a:r>
              <a:rPr lang="en-IN" sz="2400" dirty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2400" dirty="0"/>
              <a:t>Aid if Russia + France Attack: </a:t>
            </a:r>
            <a:r>
              <a:rPr lang="en-IN" sz="2800" dirty="0"/>
              <a:t>Italy assists if Russia attacks with French help.</a:t>
            </a:r>
            <a:endParaRPr lang="en-IN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IN" sz="2400" dirty="0"/>
              <a:t>Duration and Secrecy: </a:t>
            </a:r>
            <a:r>
              <a:rPr lang="en-IN" sz="2800" dirty="0"/>
              <a:t>Signed for 5 years (renewed multiple times: 1887, 1891, 1902, 1912); kept secret.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2400" dirty="0"/>
              <a:t>Exclusions: </a:t>
            </a:r>
            <a:r>
              <a:rPr lang="en-IN" sz="2800" dirty="0"/>
              <a:t>Not to be used against Britain; focused on defensive scenarios.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sz="2800" dirty="0"/>
          </a:p>
          <a:p>
            <a:r>
              <a:rPr lang="en-US" sz="2200" u="sng" dirty="0"/>
              <a:t>Additional info: 1887 renewal added German support for Italian North African claims; 1902 included Balkan consultation clauses.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9985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CC114-1FD5-D3B5-FCD4-E4D2EC6FD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87828"/>
            <a:ext cx="8229600" cy="261257"/>
          </a:xfrm>
        </p:spPr>
        <p:txBody>
          <a:bodyPr>
            <a:noAutofit/>
          </a:bodyPr>
          <a:lstStyle/>
          <a:p>
            <a:r>
              <a:rPr lang="en-IN" sz="3200" dirty="0"/>
              <a:t>Renewals and Evolutions</a:t>
            </a:r>
            <a:br>
              <a:rPr lang="en-IN" sz="3200" dirty="0"/>
            </a:br>
            <a:endParaRPr lang="en-IN" sz="32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9EB99A7-413E-41D5-C579-0E5BABCAF0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662579"/>
            <a:ext cx="8403772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1887: Italy gains colonial promises; Austria agrees to Balkan consultations.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1891: Failed attempt to include Britain.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1902: Italy secretly guarantees neutrality to France, weakening the pact.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1912: Compensation clauses for Balkan changes (post-Balkan Wars).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 1912, alliance attended the Conference of Ambassadors, but internal distrust grew (e.g., Austria's preemptive plans against Italy by 1911). </a:t>
            </a:r>
          </a:p>
        </p:txBody>
      </p:sp>
    </p:spTree>
    <p:extLst>
      <p:ext uri="{BB962C8B-B14F-4D97-AF65-F5344CB8AC3E}">
        <p14:creationId xmlns:p14="http://schemas.microsoft.com/office/powerpoint/2010/main" val="2882245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D429F-D985-1A8A-F73D-33A78E09E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9248"/>
          </a:xfrm>
        </p:spPr>
        <p:txBody>
          <a:bodyPr>
            <a:noAutofit/>
          </a:bodyPr>
          <a:lstStyle/>
          <a:p>
            <a:r>
              <a:rPr lang="en-IN" sz="3200" dirty="0"/>
              <a:t>Caricature illustrating alliance tensions.</a:t>
            </a:r>
            <a:br>
              <a:rPr lang="en-IN" sz="3200" dirty="0"/>
            </a:br>
            <a:endParaRPr lang="en-IN" sz="3200" dirty="0"/>
          </a:p>
        </p:txBody>
      </p:sp>
      <p:pic>
        <p:nvPicPr>
          <p:cNvPr id="12290" name="Picture 2" descr="Italy, 19th century. Trinity meeting. Caricature of the Triple... News  Photo - Getty Images">
            <a:extLst>
              <a:ext uri="{FF2B5EF4-FFF2-40B4-BE49-F238E27FC236}">
                <a16:creationId xmlns:a16="http://schemas.microsoft.com/office/drawing/2014/main" id="{2F9375D0-3CE0-2387-983F-AF58E65DFC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8229599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364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FA76C-A4FB-D094-09C5-35C5EAC47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219"/>
          </a:xfrm>
        </p:spPr>
        <p:txBody>
          <a:bodyPr>
            <a:normAutofit fontScale="90000"/>
          </a:bodyPr>
          <a:lstStyle/>
          <a:p>
            <a:br>
              <a:rPr lang="en-IN" dirty="0"/>
            </a:br>
            <a:r>
              <a:rPr lang="en-IN" sz="2700" dirty="0"/>
              <a:t>Strains Within the Alliance</a:t>
            </a: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6E8D0AE-CAD9-6F6A-ABE3-ED99140A17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199" y="1831858"/>
            <a:ext cx="8382001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Italy-Austria tensions: Competing claims over Albania, "unredeemed Italy" (Trentino, Istria—Italian-speaking areas under Austria).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Germany-Italy issues: Germany's Turkish ties clashed with Italy's 1911-1912 Italo-Turkish War (seizure of Tripoli/Libya).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Broader distrust: Bismarck's skepticism of Italy proved prescient; mutual suspicions led to fortified borders.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Austria's Chief of Staff Franz Conrad von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Hötzendorf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advocated war against Italy from 1903, highlighting ideological rifts (monarchies vs. Italy's liberal leanings). </a:t>
            </a:r>
          </a:p>
        </p:txBody>
      </p:sp>
    </p:spTree>
    <p:extLst>
      <p:ext uri="{BB962C8B-B14F-4D97-AF65-F5344CB8AC3E}">
        <p14:creationId xmlns:p14="http://schemas.microsoft.com/office/powerpoint/2010/main" val="3003905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0812F-4BCF-9B1A-B67A-40FBF66EF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8556"/>
          </a:xfrm>
        </p:spPr>
        <p:txBody>
          <a:bodyPr>
            <a:noAutofit/>
          </a:bodyPr>
          <a:lstStyle/>
          <a:p>
            <a:r>
              <a:rPr lang="en-IN" sz="3200" u="sng" dirty="0"/>
              <a:t>Italy's Role and "Betrayal"</a:t>
            </a:r>
            <a:br>
              <a:rPr lang="en-IN" sz="3200" u="sng" dirty="0"/>
            </a:br>
            <a:endParaRPr lang="en-IN" sz="3200" u="sng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F642FC2-D656-3411-3B52-0EF4ECBB48E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093194"/>
            <a:ext cx="813163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Initial enthusiasm: Italy sought security against France.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WWI outbreak (1914): Italy declares neutrality, citing Austria's aggression (no consultation on Sarajevo crisis).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Defection: Signs Treaty of London (1915) with Entente; joins Allies, declaring war on Austria-Hungary.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Additional info: Romania follows suit in 1916; alliance dissolves, succeeded by Central Powers (Germany, Austria-Hungary, Ottoman Empire, Bulgaria). </a:t>
            </a:r>
          </a:p>
        </p:txBody>
      </p:sp>
    </p:spTree>
    <p:extLst>
      <p:ext uri="{BB962C8B-B14F-4D97-AF65-F5344CB8AC3E}">
        <p14:creationId xmlns:p14="http://schemas.microsoft.com/office/powerpoint/2010/main" val="2696262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36004-3E53-3744-BA86-760BACA72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Impact on European Politics and WWI</a:t>
            </a:r>
            <a:br>
              <a:rPr lang="en-US" dirty="0"/>
            </a:b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56C66DB-A365-EC9F-AED1-898AE1F4E1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524080"/>
            <a:ext cx="8229600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Divided Europe into blocs, escalating tensions (e.g., arms races, Moroccan Crises 1905-1911).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Successes: Isolated France temporarily; prevented major wars until 1914.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Failures: Failed to contain Balkan nationalism; Italy/Romania's defection weakened Central Powers.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Additional info: Contributed to "balance of power" collapse; alliance system turned local conflicts (e.g., Archduke assassination) global. </a:t>
            </a:r>
          </a:p>
        </p:txBody>
      </p:sp>
    </p:spTree>
    <p:extLst>
      <p:ext uri="{BB962C8B-B14F-4D97-AF65-F5344CB8AC3E}">
        <p14:creationId xmlns:p14="http://schemas.microsoft.com/office/powerpoint/2010/main" val="514792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520E-EAF1-81CB-B4D4-AA3DFBF25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16429"/>
            <a:ext cx="8229600" cy="119742"/>
          </a:xfrm>
        </p:spPr>
        <p:txBody>
          <a:bodyPr>
            <a:normAutofit fontScale="90000"/>
          </a:bodyPr>
          <a:lstStyle/>
          <a:p>
            <a:r>
              <a:rPr lang="en-IN" sz="3100" dirty="0"/>
              <a:t>Conclusion</a:t>
            </a:r>
            <a:br>
              <a:rPr lang="en-IN" dirty="0"/>
            </a:b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A5332E9-749B-B21A-F1B8-8695B2C5A0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199" y="1570247"/>
            <a:ext cx="8229601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Triple Alliance was a Bismarckian masterpiece of diplomacy but unraveled due to internal contradictions and shifting national priorities.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Legacy: Exemplifies how alliances can deter yet provoke wars; key precursor to WWI's alliance entanglements.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Discussion question: Could stronger provisions have prevented Italy's defection? </a:t>
            </a:r>
          </a:p>
        </p:txBody>
      </p:sp>
    </p:spTree>
    <p:extLst>
      <p:ext uri="{BB962C8B-B14F-4D97-AF65-F5344CB8AC3E}">
        <p14:creationId xmlns:p14="http://schemas.microsoft.com/office/powerpoint/2010/main" val="3124021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3FB62-2CEF-0DE3-59F3-E24FDFAD1A7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15685" y="435429"/>
            <a:ext cx="8643257" cy="5889171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Bismarck's isolation of France effective, or did it accelerate arms races?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How did geography influence alliance dynamics (e.g., Austria's Balkan exposure)?</a:t>
            </a:r>
          </a:p>
          <a:p>
            <a:pPr algn="just"/>
            <a:endParaRPr lang="en-IN" dirty="0"/>
          </a:p>
          <a:p>
            <a:pPr algn="just"/>
            <a:r>
              <a:rPr lang="en-US" dirty="0"/>
              <a:t>Emphasize the defensive nature, but note how ambiguities (e.g., no clear aggression definition) led to Italy's 1914 neutrality.</a:t>
            </a:r>
          </a:p>
          <a:p>
            <a:pPr algn="just"/>
            <a:endParaRPr lang="en-IN" dirty="0"/>
          </a:p>
          <a:p>
            <a:pPr algn="just"/>
            <a:r>
              <a:rPr lang="en-US" dirty="0"/>
              <a:t>Analyze renewals as signs of fragility—Italy's dual dealings with France foreshadowed defection.</a:t>
            </a:r>
          </a:p>
          <a:p>
            <a:pPr algn="just"/>
            <a:endParaRPr lang="en-IN" dirty="0"/>
          </a:p>
          <a:p>
            <a:pPr algn="just"/>
            <a:r>
              <a:rPr lang="en-US" dirty="0"/>
              <a:t>Discuss how national interests overrode alliance loyalty, a key theme in realist IR theory.</a:t>
            </a:r>
          </a:p>
          <a:p>
            <a:pPr algn="just"/>
            <a:endParaRPr lang="en-IN" dirty="0"/>
          </a:p>
          <a:p>
            <a:pPr algn="just"/>
            <a:endParaRPr lang="en-IN" dirty="0"/>
          </a:p>
          <a:p>
            <a:pPr algn="just"/>
            <a:r>
              <a:rPr lang="en-US" dirty="0"/>
              <a:t>Was Italy's switch opportunistic or justified by treaty loopholes? Link to Versailles Treaty outcomes (Italy's "mutilated victory").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0996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1029</Words>
  <Application>Microsoft Office PowerPoint</Application>
  <PresentationFormat>On-screen Show (4:3)</PresentationFormat>
  <Paragraphs>83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Office Theme</vt:lpstr>
      <vt:lpstr>PowerPoint Presentation</vt:lpstr>
      <vt:lpstr>Overview of European Politics Post-1870 </vt:lpstr>
      <vt:lpstr>PowerPoint Presentation</vt:lpstr>
      <vt:lpstr>Bismarck's Foreign Policy Objectives </vt:lpstr>
      <vt:lpstr> </vt:lpstr>
      <vt:lpstr>Formation of the Triple Alliance </vt:lpstr>
      <vt:lpstr> </vt:lpstr>
      <vt:lpstr>Map of Triple Alliance</vt:lpstr>
      <vt:lpstr>Geospatial analysis </vt:lpstr>
      <vt:lpstr>Chief Provisions of the Treaty</vt:lpstr>
      <vt:lpstr>Renewals and Evolutions </vt:lpstr>
      <vt:lpstr>Caricature illustrating alliance tensions. </vt:lpstr>
      <vt:lpstr> Strains Within the Alliance</vt:lpstr>
      <vt:lpstr>Italy's Role and "Betrayal" </vt:lpstr>
      <vt:lpstr>Impact on European Politics and WWI </vt:lpstr>
      <vt:lpstr>Conclusion 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MY PC</dc:creator>
  <cp:keywords/>
  <dc:description>generated using python-pptx</dc:description>
  <cp:lastModifiedBy>Binoy Nath</cp:lastModifiedBy>
  <cp:revision>11</cp:revision>
  <dcterms:created xsi:type="dcterms:W3CDTF">2013-01-27T09:14:16Z</dcterms:created>
  <dcterms:modified xsi:type="dcterms:W3CDTF">2026-03-06T17:38:00Z</dcterms:modified>
  <cp:category/>
</cp:coreProperties>
</file>