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66" r:id="rId6"/>
    <p:sldId id="267" r:id="rId7"/>
    <p:sldId id="259" r:id="rId8"/>
    <p:sldId id="260" r:id="rId9"/>
    <p:sldId id="269" r:id="rId10"/>
    <p:sldId id="261" r:id="rId11"/>
    <p:sldId id="262" r:id="rId12"/>
    <p:sldId id="270" r:id="rId13"/>
    <p:sldId id="263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714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129" y="261257"/>
            <a:ext cx="8212270" cy="555172"/>
          </a:xfrm>
        </p:spPr>
        <p:txBody>
          <a:bodyPr>
            <a:normAutofit fontScale="90000"/>
          </a:bodyPr>
          <a:lstStyle/>
          <a:p>
            <a:br>
              <a:rPr lang="en-US" sz="3200" u="sng" dirty="0"/>
            </a:br>
            <a:br>
              <a:rPr lang="en-US" sz="3200" u="sng" dirty="0"/>
            </a:br>
            <a:r>
              <a:rPr lang="en-IN" sz="3200" dirty="0"/>
              <a:t>The Balkan Wars (1912–1913):</a:t>
            </a:r>
            <a:br>
              <a:rPr lang="en-IN" sz="3200" dirty="0"/>
            </a:br>
            <a:br>
              <a:rPr lang="en-IN" sz="3200" dirty="0"/>
            </a:br>
            <a:endParaRPr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129" y="706582"/>
            <a:ext cx="7900544" cy="579358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/>
              <a:t> </a:t>
            </a:r>
            <a:endParaRPr sz="40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8064D6-57FE-8FE9-56B7-49ABB3E2A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Treaty shattered Greater Bulgaria from San Stefano; created autonomous Bulgaria &amp; Eastern Rumelia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Ottoman losses fueled nationalist aspirations among Serbs, Greeks, Bulgarians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Great Powers (Russia, Austria-Hungary, Britain, Germany) redrew map to balance influence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 stage for irredentism &amp; ethnic tensions in multi-ethnic Ottoman Europe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6FDC5-68A4-6A26-CFEC-1F2D4BC0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0544"/>
          </a:xfrm>
        </p:spPr>
        <p:txBody>
          <a:bodyPr>
            <a:normAutofit/>
          </a:bodyPr>
          <a:lstStyle/>
          <a:p>
            <a:r>
              <a:rPr lang="en-US" sz="2800" b="1" u="sng" dirty="0"/>
              <a:t>Background – Decline of the Ottoman Empire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BCF9F0-2A4E-E7D6-6EB7-015D0EA87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5914"/>
            <a:ext cx="8229600" cy="530134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Mid-19th century: Ottoman Empire called the "Sick Man of Europe"</a:t>
            </a:r>
          </a:p>
          <a:p>
            <a:pPr algn="just"/>
            <a:r>
              <a:rPr lang="en-US" dirty="0"/>
              <a:t>Multi-ethnic, multi-lingual empire in serious decline</a:t>
            </a:r>
          </a:p>
          <a:p>
            <a:pPr algn="just"/>
            <a:r>
              <a:rPr lang="en-US" dirty="0"/>
              <a:t>European powers planned to divide the weakened empire</a:t>
            </a:r>
          </a:p>
          <a:p>
            <a:pPr algn="just"/>
            <a:r>
              <a:rPr lang="en-US" dirty="0"/>
              <a:t>Turks unhappy with the Sultan due to foreign influence &amp; corruption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816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9228" y="274638"/>
            <a:ext cx="7870371" cy="378505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82576" y="2713038"/>
            <a:ext cx="7947023" cy="34131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dirty="0"/>
          </a:p>
        </p:txBody>
      </p:sp>
      <p:pic>
        <p:nvPicPr>
          <p:cNvPr id="2050" name="Picture 2" descr="Abdul hamid ii 1842 1918 hi-res stock photography and images - Alamy">
            <a:extLst>
              <a:ext uri="{FF2B5EF4-FFF2-40B4-BE49-F238E27FC236}">
                <a16:creationId xmlns:a16="http://schemas.microsoft.com/office/drawing/2014/main" id="{CC7CE5CF-7F35-7C5D-BAEC-A83A7DDEA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4" y="881743"/>
            <a:ext cx="8088537" cy="570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DE255A-2B3E-5A6F-0C58-3FB35E65D1D7}"/>
              </a:ext>
            </a:extLst>
          </p:cNvPr>
          <p:cNvSpPr txBox="1"/>
          <p:nvPr/>
        </p:nvSpPr>
        <p:spPr>
          <a:xfrm>
            <a:off x="1088571" y="339041"/>
            <a:ext cx="670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dirty="0">
                <a:effectLst/>
              </a:rPr>
              <a:t>Portrait of Sultan Abdul Hamid II (autocratic ruler).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448"/>
          </a:xfrm>
        </p:spPr>
        <p:txBody>
          <a:bodyPr>
            <a:normAutofit fontScale="90000"/>
          </a:bodyPr>
          <a:lstStyle/>
          <a:p>
            <a:r>
              <a:rPr lang="en-IN" sz="3200" u="sng" dirty="0"/>
              <a:t>Causes of the Movement</a:t>
            </a:r>
            <a:endParaRPr lang="en-IN" sz="3200" u="sng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7943"/>
            <a:ext cx="8229600" cy="5168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Sultan Abdul Hamid II (r. 1876): Autocratic rule; briefly introduced 1876 Constitution but suspended it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Treaty of Berlin (1878): Major territorial losses → increased foreign influence &amp; chaos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Growing Balkan nationalism: Bulgarians, Serbians, Romanians, Greeks demanded freedom 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reaty of Berlin (1878) - Simple English Wikipedia, the free encyclopedia">
            <a:extLst>
              <a:ext uri="{FF2B5EF4-FFF2-40B4-BE49-F238E27FC236}">
                <a16:creationId xmlns:a16="http://schemas.microsoft.com/office/drawing/2014/main" id="{61E49B50-BF8D-FE60-3E58-5301866CB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8" y="511630"/>
            <a:ext cx="8784771" cy="613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CDA39A8-EC2B-0D76-3655-705812164E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14338"/>
            <a:ext cx="8229600" cy="217487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 Treaty of Berlin (1878) – shows lost territories &amp; new autonomous/independent states</a:t>
            </a:r>
            <a:r>
              <a:rPr lang="en-US" dirty="0"/>
              <a:t>.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02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517F-F821-CC5E-4A1E-D04A09784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7591"/>
            <a:ext cx="8229600" cy="57743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b="1" u="sng" dirty="0"/>
              <a:t>Formation of the Young Turks</a:t>
            </a:r>
            <a:br>
              <a:rPr lang="en-US" dirty="0"/>
            </a:br>
            <a:r>
              <a:rPr lang="en-US" b="1" dirty="0"/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E5C6B-E3E3-EC6D-E303-1CCB2120D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2744"/>
            <a:ext cx="8229600" cy="4724400"/>
          </a:xfrm>
        </p:spPr>
        <p:txBody>
          <a:bodyPr/>
          <a:lstStyle/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Began in 1891 in Geneva (exiled reformers)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Blamed decline on Abdul Hamid’s corrupt &amp; oppressive rule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Demanded constitutional government; inspired by liberty, equality, fraternity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Operated secretly → formed Committee of Union and Progress (CUP)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Key leaders: Niyazi Bey, Enver Bey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317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Niyazi Bey with companions (1908 revolutionary group)</a:t>
            </a:r>
            <a:endParaRPr lang="en-US" sz="2800" dirty="0">
              <a:effectLst/>
            </a:endParaRPr>
          </a:p>
        </p:txBody>
      </p:sp>
      <p:pic>
        <p:nvPicPr>
          <p:cNvPr id="6146" name="Picture 2" descr="Young Turk Revolution of 1908 Stock Photo - Alamy">
            <a:extLst>
              <a:ext uri="{FF2B5EF4-FFF2-40B4-BE49-F238E27FC236}">
                <a16:creationId xmlns:a16="http://schemas.microsoft.com/office/drawing/2014/main" id="{B841371B-D2F9-D209-837B-5B44BCBA83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7" y="1417638"/>
            <a:ext cx="7717971" cy="500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/>
              <a:t>The Revolution of 1908</a:t>
            </a:r>
            <a:r>
              <a:rPr lang="en-US" sz="2800" u="sng" dirty="0"/>
              <a:t> </a:t>
            </a:r>
            <a:endParaRPr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64162"/>
          </a:xfrm>
        </p:spPr>
        <p:txBody>
          <a:bodyPr>
            <a:normAutofit/>
          </a:bodyPr>
          <a:lstStyle/>
          <a:p>
            <a:pPr algn="just"/>
            <a:r>
              <a:rPr lang="en-IN" dirty="0"/>
              <a:t>July 3, 1908: Niyazi Bey uprising in Macedonia demands restoration of 1876 Constitution</a:t>
            </a:r>
          </a:p>
          <a:p>
            <a:pPr algn="just"/>
            <a:r>
              <a:rPr lang="en-IN" dirty="0"/>
              <a:t>July 23–24, 1908: Abdul Hamid yields → Constitution reinstated</a:t>
            </a:r>
          </a:p>
          <a:p>
            <a:pPr algn="just"/>
            <a:r>
              <a:rPr lang="en-IN" dirty="0"/>
              <a:t>April 1909: Counter-revolution by Sultan → crushed by CUP troops from Salonica &amp; Adrianople</a:t>
            </a:r>
          </a:p>
          <a:p>
            <a:pPr algn="just"/>
            <a:r>
              <a:rPr lang="en-IN" dirty="0"/>
              <a:t>Abdul Hamid deposed; brother Mehmet V becomes Sultan</a:t>
            </a:r>
          </a:p>
          <a:p>
            <a:pPr algn="just"/>
            <a:r>
              <a:rPr lang="en-IN" dirty="0"/>
              <a:t>Young Turks (CUP) rule effectively 1908–1918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D034-75EB-E0E7-F36D-4259230C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0" y="274638"/>
            <a:ext cx="7674429" cy="743671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Crowd celebrating the proclamation of the Constitution in Constantinople (July 1908).</a:t>
            </a:r>
            <a:br>
              <a:rPr lang="en-US" sz="2400" dirty="0"/>
            </a:br>
            <a:r>
              <a:rPr lang="en-IN" sz="2400" u="sng" dirty="0"/>
              <a:t> </a:t>
            </a:r>
            <a:endParaRPr lang="en-IN" sz="2400" dirty="0"/>
          </a:p>
        </p:txBody>
      </p:sp>
      <p:pic>
        <p:nvPicPr>
          <p:cNvPr id="7170" name="Picture 2" descr="Young Turks | History, Ottoman Empire, &amp; Significance | Britannica">
            <a:extLst>
              <a:ext uri="{FF2B5EF4-FFF2-40B4-BE49-F238E27FC236}">
                <a16:creationId xmlns:a16="http://schemas.microsoft.com/office/drawing/2014/main" id="{CBE5EED6-98A7-4627-F83D-369A458DBC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9" y="1018309"/>
            <a:ext cx="8218714" cy="540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98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933"/>
          </a:xfrm>
        </p:spPr>
        <p:txBody>
          <a:bodyPr>
            <a:normAutofit/>
          </a:bodyPr>
          <a:lstStyle/>
          <a:p>
            <a:r>
              <a:rPr lang="en-US" sz="2800" u="sng" dirty="0"/>
              <a:t>Immediate Impact of the Movement</a:t>
            </a:r>
            <a:endParaRPr lang="en-US" sz="2800" u="sng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4514"/>
            <a:ext cx="8414331" cy="5233535"/>
          </a:xfrm>
        </p:spPr>
        <p:txBody>
          <a:bodyPr>
            <a:normAutofit/>
          </a:bodyPr>
          <a:lstStyle/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Turkification: Promoted Turkish language &amp; culture to unify empire → alarmed non-Turkish groups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Inspired Balkan independence movements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Bulgaria declared full independence (1908)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 Austria annexed Bosnia and Herzegovina (1908)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Centralization &amp; minority suppression → revolts in Macedonia &amp; Albania by 1910 </a:t>
            </a:r>
          </a:p>
          <a:p>
            <a:pPr marL="0" lvl="0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sz="3600" dirty="0"/>
              <a:t>Opposition to San Stefano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89050"/>
            <a:ext cx="8229600" cy="51530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Britain</a:t>
            </a:r>
          </a:p>
          <a:p>
            <a:r>
              <a:rPr lang="en-US" dirty="0"/>
              <a:t>Feared Russian control of Constantinople.</a:t>
            </a:r>
          </a:p>
          <a:p>
            <a:r>
              <a:rPr lang="en-US" dirty="0"/>
              <a:t>Threat to Mediterranean routes.</a:t>
            </a:r>
          </a:p>
          <a:p>
            <a:r>
              <a:rPr lang="en-US" b="1" dirty="0"/>
              <a:t>Austria-Hungary</a:t>
            </a:r>
          </a:p>
          <a:p>
            <a:r>
              <a:rPr lang="en-US" dirty="0"/>
              <a:t>Opposed large Bulgaria.</a:t>
            </a:r>
          </a:p>
          <a:p>
            <a:r>
              <a:rPr lang="en-US" dirty="0"/>
              <a:t>Feared Slavic nationalism within its empire.</a:t>
            </a:r>
          </a:p>
          <a:p>
            <a:r>
              <a:rPr lang="en-US" b="1" dirty="0"/>
              <a:t>Germany</a:t>
            </a:r>
          </a:p>
          <a:p>
            <a:r>
              <a:rPr lang="en-US" dirty="0"/>
              <a:t>Otto von Bismarck feared Austro-Russian war.</a:t>
            </a:r>
          </a:p>
          <a:p>
            <a:r>
              <a:rPr lang="en-US" dirty="0"/>
              <a:t>Wanted to preserve League of Three Emperors.</a:t>
            </a:r>
          </a:p>
          <a:p>
            <a:r>
              <a:rPr lang="en-US" b="1" dirty="0"/>
              <a:t>Others</a:t>
            </a:r>
          </a:p>
          <a:p>
            <a:r>
              <a:rPr lang="en-US" dirty="0"/>
              <a:t>Greece, Serbia, Romania dissatisfied.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93F59-06FB-4690-117E-EA7BBBD2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1717"/>
          </a:xfrm>
        </p:spPr>
        <p:txBody>
          <a:bodyPr>
            <a:normAutofit fontScale="90000"/>
          </a:bodyPr>
          <a:lstStyle/>
          <a:p>
            <a:r>
              <a:rPr lang="en-US" dirty="0"/>
              <a:t>Congress of Berlin </a:t>
            </a:r>
            <a:endParaRPr lang="en-IN" dirty="0"/>
          </a:p>
        </p:txBody>
      </p:sp>
      <p:pic>
        <p:nvPicPr>
          <p:cNvPr id="4098" name="Picture 2" descr="Otto von Bismarck meets European Dignitaries at Berlin Congress, Germany,  to Sign Peace Treaty after Russo-Turkish War, 19th Century Word History">
            <a:extLst>
              <a:ext uri="{FF2B5EF4-FFF2-40B4-BE49-F238E27FC236}">
                <a16:creationId xmlns:a16="http://schemas.microsoft.com/office/drawing/2014/main" id="{95C4F141-89F5-8C1F-78BC-FD018C7EC7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" y="1174173"/>
            <a:ext cx="8063345" cy="529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332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800" u="sng" dirty="0"/>
              <a:t>Congress of Berlin (1878)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Held in Berlin, July 1878.</a:t>
            </a:r>
          </a:p>
          <a:p>
            <a:r>
              <a:rPr lang="en-IN" dirty="0"/>
              <a:t>President: Otto von Bismarck (“Honest Broker”).</a:t>
            </a:r>
          </a:p>
          <a:p>
            <a:r>
              <a:rPr lang="en-IN" dirty="0"/>
              <a:t>Participants: Britain, France, Germany, Austria-Hungary, Russia, Italy, Turkey.</a:t>
            </a:r>
          </a:p>
          <a:p>
            <a:r>
              <a:rPr lang="en-IN" dirty="0"/>
              <a:t>Result: Treaty of Berlin (13 July 1878).</a:t>
            </a:r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  <a:p>
            <a:r>
              <a:rPr lang="en-IN" b="1" dirty="0"/>
              <a:t>Treaty of Berlin </a:t>
            </a:r>
          </a:p>
          <a:p>
            <a:r>
              <a:rPr lang="en-IN" dirty="0"/>
              <a:t>Greater Bulgaria divided into three parts.</a:t>
            </a:r>
          </a:p>
          <a:p>
            <a:r>
              <a:rPr lang="en-IN" dirty="0"/>
              <a:t>Macedonia returned to Turkey.</a:t>
            </a:r>
          </a:p>
          <a:p>
            <a:r>
              <a:rPr lang="en-IN" dirty="0"/>
              <a:t>Serbia, Montenegro, Romania independent.</a:t>
            </a:r>
          </a:p>
          <a:p>
            <a:r>
              <a:rPr lang="en-IN" dirty="0"/>
              <a:t>Austria administered Bosnia &amp; Herzegovina.</a:t>
            </a:r>
          </a:p>
          <a:p>
            <a:r>
              <a:rPr lang="en-IN" dirty="0"/>
              <a:t>Britain acquired Cyprus.</a:t>
            </a:r>
          </a:p>
          <a:p>
            <a:r>
              <a:rPr lang="en-IN" dirty="0"/>
              <a:t>Russia retained Bessarabia, </a:t>
            </a:r>
            <a:r>
              <a:rPr lang="en-IN" dirty="0" err="1"/>
              <a:t>Batoum</a:t>
            </a:r>
            <a:r>
              <a:rPr lang="en-IN" dirty="0"/>
              <a:t>, Kars.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u="sng" dirty="0"/>
              <a:t>Long-Term 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8864"/>
            <a:ext cx="8229600" cy="5284498"/>
          </a:xfrm>
        </p:spPr>
        <p:txBody>
          <a:bodyPr>
            <a:normAutofit/>
          </a:bodyPr>
          <a:lstStyle/>
          <a:p>
            <a:r>
              <a:rPr lang="en-IN" dirty="0"/>
              <a:t>Compromise, not permanent settlement.</a:t>
            </a:r>
          </a:p>
          <a:p>
            <a:r>
              <a:rPr lang="en-IN" dirty="0"/>
              <a:t>Ignored nationalist aspirations.</a:t>
            </a:r>
          </a:p>
          <a:p>
            <a:pPr algn="just"/>
            <a:r>
              <a:rPr lang="en-IN" dirty="0"/>
              <a:t>Created dissatisfaction in:</a:t>
            </a:r>
          </a:p>
          <a:p>
            <a:pPr lvl="1"/>
            <a:r>
              <a:rPr lang="en-IN" dirty="0"/>
              <a:t>Bulgaria</a:t>
            </a:r>
          </a:p>
          <a:p>
            <a:pPr lvl="1"/>
            <a:r>
              <a:rPr lang="en-IN" dirty="0"/>
              <a:t>Serbia</a:t>
            </a:r>
          </a:p>
          <a:p>
            <a:pPr lvl="1"/>
            <a:r>
              <a:rPr lang="en-IN" dirty="0"/>
              <a:t>Greece</a:t>
            </a:r>
          </a:p>
          <a:p>
            <a:pPr lvl="1"/>
            <a:r>
              <a:rPr lang="en-IN" dirty="0"/>
              <a:t>Macedonia</a:t>
            </a:r>
          </a:p>
          <a:p>
            <a:r>
              <a:rPr lang="en-IN" dirty="0"/>
              <a:t>Macedonia left under Turkish rule.</a:t>
            </a:r>
          </a:p>
          <a:p>
            <a:r>
              <a:rPr lang="en-IN" dirty="0"/>
              <a:t>Bosnia issue led to Austro-Serbian rivalry.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564</Words>
  <Application>Microsoft Office PowerPoint</Application>
  <PresentationFormat>On-screen Show (4:3)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  The Balkan Wars (1912–1913):  </vt:lpstr>
      <vt:lpstr>Background – Decline of the Ottoman Empire</vt:lpstr>
      <vt:lpstr> </vt:lpstr>
      <vt:lpstr>Causes of the Movement</vt:lpstr>
      <vt:lpstr> Treaty of Berlin (1878) – shows lost territories &amp; new autonomous/independent states. </vt:lpstr>
      <vt:lpstr> Formation of the Young Turks  </vt:lpstr>
      <vt:lpstr>Niyazi Bey with companions (1908 revolutionary group)</vt:lpstr>
      <vt:lpstr>The Revolution of 1908 </vt:lpstr>
      <vt:lpstr>Crowd celebrating the proclamation of the Constitution in Constantinople (July 1908).  </vt:lpstr>
      <vt:lpstr>Immediate Impact of the Movement</vt:lpstr>
      <vt:lpstr>Opposition to San Stefano</vt:lpstr>
      <vt:lpstr>Congress of Berlin </vt:lpstr>
      <vt:lpstr>Congress of Berlin (1878)</vt:lpstr>
      <vt:lpstr>Long-Term Consequences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MY PC</dc:creator>
  <cp:keywords/>
  <dc:description>generated using python-pptx</dc:description>
  <cp:lastModifiedBy>Binoy Nath</cp:lastModifiedBy>
  <cp:revision>6</cp:revision>
  <dcterms:created xsi:type="dcterms:W3CDTF">2013-01-27T09:14:16Z</dcterms:created>
  <dcterms:modified xsi:type="dcterms:W3CDTF">2026-02-17T09:15:24Z</dcterms:modified>
  <cp:category/>
</cp:coreProperties>
</file>