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8" r:id="rId3"/>
    <p:sldId id="266" r:id="rId4"/>
    <p:sldId id="271" r:id="rId5"/>
    <p:sldId id="259" r:id="rId6"/>
    <p:sldId id="272" r:id="rId7"/>
    <p:sldId id="273" r:id="rId8"/>
    <p:sldId id="274" r:id="rId9"/>
    <p:sldId id="269" r:id="rId10"/>
    <p:sldId id="275" r:id="rId11"/>
    <p:sldId id="262" r:id="rId12"/>
    <p:sldId id="270" r:id="rId13"/>
    <p:sldId id="263" r:id="rId14"/>
    <p:sldId id="277" r:id="rId15"/>
    <p:sldId id="276" r:id="rId16"/>
    <p:sldId id="265" r:id="rId17"/>
    <p:sldId id="278" r:id="rId18"/>
    <p:sldId id="279" r:id="rId19"/>
    <p:sldId id="280" r:id="rId20"/>
    <p:sldId id="281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1714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sz="3200" dirty="0"/>
            </a:br>
            <a:br>
              <a:rPr lang="en-US" sz="3200" dirty="0"/>
            </a:br>
            <a:r>
              <a:rPr lang="en-US" sz="3200" dirty="0"/>
              <a:t>Historical Context – Congress of Berlin (1878)</a:t>
            </a:r>
            <a:br>
              <a:rPr lang="en-US" sz="3200" dirty="0"/>
            </a:br>
            <a:br>
              <a:rPr lang="en-US" sz="3200" u="sng" dirty="0"/>
            </a:br>
            <a:r>
              <a:rPr lang="en-US" sz="3200" u="sng" dirty="0"/>
              <a:t> </a:t>
            </a:r>
            <a:endParaRPr sz="32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9873"/>
            <a:ext cx="8229600" cy="5066291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1200" dirty="0">
                <a:latin typeface="Arial" panose="020B0604020202020204" pitchFamily="34" charset="0"/>
              </a:rPr>
              <a:t>Treaty shattered Greater Bulgaria from San Stefano; created autonomous Bulgaria &amp; Eastern Rumelia </a:t>
            </a: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1200" dirty="0">
                <a:latin typeface="Arial" panose="020B0604020202020204" pitchFamily="34" charset="0"/>
              </a:rPr>
              <a:t>Ottoman losses fueled nationalist aspirations among Serbs, Greeks, Bulgarians </a:t>
            </a: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1200" dirty="0">
                <a:latin typeface="Arial" panose="020B0604020202020204" pitchFamily="34" charset="0"/>
              </a:rPr>
              <a:t>Great Powers (Russia, Austria-Hungary, Britain, Germany) redrew map to balance influence </a:t>
            </a: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1200" dirty="0">
                <a:latin typeface="Arial" panose="020B0604020202020204" pitchFamily="34" charset="0"/>
              </a:rPr>
              <a:t>Set stage for irredentism &amp; ethnic tensions in multi-ethnic Ottoman Europe 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r>
              <a:rPr lang="en-US" sz="4000" dirty="0"/>
              <a:t> </a:t>
            </a:r>
            <a:endParaRPr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6FDC5-68A4-6A26-CFEC-1F2D4BC05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60544"/>
          </a:xfrm>
        </p:spPr>
        <p:txBody>
          <a:bodyPr>
            <a:normAutofit fontScale="90000"/>
          </a:bodyPr>
          <a:lstStyle/>
          <a:p>
            <a:r>
              <a:rPr lang="en-US" sz="2200" dirty="0"/>
              <a:t>Balkans after Congress of Berlin (1878) – shows reduced Bulgaria, Ottoman territories, Austria's occupation of Bosnia-Herzegovina</a:t>
            </a:r>
            <a:r>
              <a:rPr lang="en-US" sz="2800" dirty="0"/>
              <a:t>.</a:t>
            </a:r>
            <a:br>
              <a:rPr lang="en-US" sz="2800" dirty="0"/>
            </a:br>
            <a:r>
              <a:rPr lang="en-US" sz="2800" b="1" u="sng" dirty="0"/>
              <a:t>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EBCF9F0-2A4E-E7D6-6EB7-015D0EA874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80655"/>
            <a:ext cx="8458200" cy="605143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/>
              <a:t> </a:t>
            </a:r>
          </a:p>
          <a:p>
            <a:endParaRPr lang="en-IN" dirty="0"/>
          </a:p>
        </p:txBody>
      </p:sp>
      <p:pic>
        <p:nvPicPr>
          <p:cNvPr id="2050" name="Picture 2" descr="Congress of Berlin (1878) - Owlcation">
            <a:extLst>
              <a:ext uri="{FF2B5EF4-FFF2-40B4-BE49-F238E27FC236}">
                <a16:creationId xmlns:a16="http://schemas.microsoft.com/office/drawing/2014/main" id="{6250A8BF-B564-5A94-0041-C561C63C72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5701" y="1420524"/>
            <a:ext cx="6784181" cy="5032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8163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Treaty of Berlin (1878) - Simple English Wikipedia, the free encyclopedia">
            <a:extLst>
              <a:ext uri="{FF2B5EF4-FFF2-40B4-BE49-F238E27FC236}">
                <a16:creationId xmlns:a16="http://schemas.microsoft.com/office/drawing/2014/main" id="{61E49B50-BF8D-FE60-3E58-5301866CB1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828" y="511630"/>
            <a:ext cx="8784771" cy="6135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3CDA39A8-EC2B-0D76-3655-705812164EF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414338"/>
            <a:ext cx="8229600" cy="217487"/>
          </a:xfrm>
        </p:spPr>
        <p:txBody>
          <a:bodyPr>
            <a:normAutofit fontScale="90000"/>
          </a:bodyPr>
          <a:lstStyle/>
          <a:p>
            <a:r>
              <a:rPr lang="en-US" sz="1800" dirty="0"/>
              <a:t> Treaty of Berlin (1878) – shows lost territories &amp; new autonomous/independent states</a:t>
            </a:r>
            <a:r>
              <a:rPr lang="en-US" dirty="0"/>
              <a:t>.</a:t>
            </a:r>
            <a:br>
              <a:rPr lang="en-US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70245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845BF-2F0F-974D-1DCD-5D9DDBA6AE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09548"/>
            <a:ext cx="8229600" cy="419151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Rise of Nationalism &amp; Young Turk Policies</a:t>
            </a:r>
            <a:br>
              <a:rPr lang="en-US" dirty="0"/>
            </a:br>
            <a:endParaRPr lang="en-IN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7CF35A0C-04A4-07B5-10A3-0509C888C71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7200" y="1588247"/>
            <a:ext cx="8229600" cy="433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Ethnic groups sought unification (e.g., Serbs in Bosnia/Novi Pazar, Greeks in Macedonia/Crete)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Young Turks (1908): Turkification → centralization, Turkish language/culture promotion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Discrimination &amp; atrocities (Armenian massacres, suppression of Greeks/Macedonians) → revenge motive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Balkan states united despite rivalries against common Ottoman enemy </a:t>
            </a:r>
          </a:p>
        </p:txBody>
      </p:sp>
    </p:spTree>
    <p:extLst>
      <p:ext uri="{BB962C8B-B14F-4D97-AF65-F5344CB8AC3E}">
        <p14:creationId xmlns:p14="http://schemas.microsoft.com/office/powerpoint/2010/main" val="943729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800" dirty="0"/>
              <a:t>Bulgarian soldiers (Balkan League era) – historical group portrait of troops.</a:t>
            </a:r>
            <a:br>
              <a:rPr lang="en-US" sz="2800" dirty="0"/>
            </a:br>
            <a:endParaRPr lang="en-US" sz="2800" dirty="0">
              <a:effectLst/>
            </a:endParaRPr>
          </a:p>
        </p:txBody>
      </p:sp>
      <p:pic>
        <p:nvPicPr>
          <p:cNvPr id="4" name="Picture 2" descr="Balkan League | Balkan Wars, Serbia, Bulgaria | Britannica">
            <a:extLst>
              <a:ext uri="{FF2B5EF4-FFF2-40B4-BE49-F238E27FC236}">
                <a16:creationId xmlns:a16="http://schemas.microsoft.com/office/drawing/2014/main" id="{A0C72F31-E7EB-2996-921B-2EFB475856E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44086" y="1600200"/>
            <a:ext cx="6655827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E9F45-8D4D-E890-5F87-30593A425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99535"/>
          </a:xfrm>
        </p:spPr>
        <p:txBody>
          <a:bodyPr>
            <a:normAutofit fontScale="90000"/>
          </a:bodyPr>
          <a:lstStyle/>
          <a:p>
            <a:r>
              <a:rPr lang="en-US" dirty="0"/>
              <a:t>Formation of the Balkan League (1912)</a:t>
            </a:r>
            <a:br>
              <a:rPr lang="en-US" dirty="0"/>
            </a:br>
            <a:endParaRPr lang="en-IN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79F93E00-5C95-1C33-DC08-71C4C80865C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7200" y="1847247"/>
            <a:ext cx="8323117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Secret treaties: Serbia-Bulgaria (Feb 1912), Greece-Bulgaria, Montenegro joins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Goal: Expel Ottomans from Europe &amp; divide territories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Enabled by Ottoman weakness (Italian-Turkish War 1911) &amp; Russian encouragement </a:t>
            </a:r>
          </a:p>
        </p:txBody>
      </p:sp>
    </p:spTree>
    <p:extLst>
      <p:ext uri="{BB962C8B-B14F-4D97-AF65-F5344CB8AC3E}">
        <p14:creationId xmlns:p14="http://schemas.microsoft.com/office/powerpoint/2010/main" val="5552307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398DA-A574-01F7-E360-B3A061DCC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51489"/>
          </a:xfrm>
        </p:spPr>
        <p:txBody>
          <a:bodyPr>
            <a:noAutofit/>
          </a:bodyPr>
          <a:lstStyle/>
          <a:p>
            <a:r>
              <a:rPr lang="en-US" sz="2400" dirty="0"/>
              <a:t>Territorial aspirations of Balkan states pre-1912 – shows overlapping claims in Macedonia.</a:t>
            </a:r>
            <a:br>
              <a:rPr lang="en-US" sz="2400" dirty="0"/>
            </a:br>
            <a:endParaRPr lang="en-IN" sz="2400" dirty="0"/>
          </a:p>
        </p:txBody>
      </p:sp>
      <p:pic>
        <p:nvPicPr>
          <p:cNvPr id="9218" name="Picture 2" descr="Balkan Wars 1912 – 1913 – Sklithro-Zelenich-Sebalći">
            <a:extLst>
              <a:ext uri="{FF2B5EF4-FFF2-40B4-BE49-F238E27FC236}">
                <a16:creationId xmlns:a16="http://schemas.microsoft.com/office/drawing/2014/main" id="{A617D19D-6F3A-CA95-AF74-3C4BA61DE07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01437"/>
            <a:ext cx="8229599" cy="5481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07848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B723F-CB33-54AB-F0FD-C18C1B83F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3053"/>
          </a:xfrm>
        </p:spPr>
        <p:txBody>
          <a:bodyPr>
            <a:noAutofit/>
          </a:bodyPr>
          <a:lstStyle/>
          <a:p>
            <a:r>
              <a:rPr lang="en-US" sz="2800" dirty="0"/>
              <a:t>Causes of the Balkan Wars – Summary</a:t>
            </a:r>
            <a:br>
              <a:rPr lang="en-US" sz="2800" dirty="0"/>
            </a:br>
            <a:endParaRPr lang="en-IN" sz="2800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A1D0DE9E-8C68-2504-C2AE-D9D6D1B9CF6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7200" y="1170136"/>
            <a:ext cx="8229600" cy="5386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Ottoman decline &amp; minority oppression under Young Turks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Nationalist irredentism (Serbia: South Slav union; Greece: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Megali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Idea; Bulgaria: San Stefano borders)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Atrocities &amp; desire for revenge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Great Power rivalries (Russia pro-Slav; Austria anti-Serb expansion; Germany/Austria alliance)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Opportunity: Weakened Ottoman military </a:t>
            </a:r>
          </a:p>
        </p:txBody>
      </p:sp>
    </p:spTree>
    <p:extLst>
      <p:ext uri="{BB962C8B-B14F-4D97-AF65-F5344CB8AC3E}">
        <p14:creationId xmlns:p14="http://schemas.microsoft.com/office/powerpoint/2010/main" val="10083983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DD034-75EB-E0E7-F36D-4259230C6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33280"/>
          </a:xfrm>
        </p:spPr>
        <p:txBody>
          <a:bodyPr>
            <a:normAutofit/>
          </a:bodyPr>
          <a:lstStyle/>
          <a:p>
            <a:r>
              <a:rPr lang="en-US" sz="2800" dirty="0"/>
              <a:t>Battle scene from First Balkan War</a:t>
            </a:r>
            <a:endParaRPr lang="en-US" sz="2800" dirty="0">
              <a:effectLst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1DA53AA-B5B2-EEA1-21F4-8F06A748E4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11266" name="Picture 2" descr="Balkan Wars - Wikipedia">
            <a:extLst>
              <a:ext uri="{FF2B5EF4-FFF2-40B4-BE49-F238E27FC236}">
                <a16:creationId xmlns:a16="http://schemas.microsoft.com/office/drawing/2014/main" id="{C1A20CDC-889F-4BCB-5E36-DC81A78EAA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84565"/>
            <a:ext cx="8229599" cy="5398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99850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86ECB-0CD4-C836-E5A8-259A37A2D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31272"/>
            <a:ext cx="8229600" cy="586365"/>
          </a:xfrm>
        </p:spPr>
        <p:txBody>
          <a:bodyPr>
            <a:noAutofit/>
          </a:bodyPr>
          <a:lstStyle/>
          <a:p>
            <a:r>
              <a:rPr lang="en-US" sz="2800" dirty="0"/>
              <a:t>The First Balkan War (Oct 1912 – May 1913)</a:t>
            </a:r>
            <a:br>
              <a:rPr lang="en-US" sz="2800" dirty="0"/>
            </a:br>
            <a:endParaRPr lang="en-IN" sz="2800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AB528502-68E8-746F-D309-C9F68623E00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7200" y="1385583"/>
            <a:ext cx="8427027" cy="49552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Oct 1912: Declaration of war by Balkan League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Key victories: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Kumanovo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(Serbia), Kirk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Kilisse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/Lule Burgas (Bulgaria), Greek advance to Salonika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Ottomans reduced to Constantinople environs + Adrianople/Janina/Scutari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Dec 1912: Failed peace talks; war resumes March 1913 </a:t>
            </a:r>
          </a:p>
        </p:txBody>
      </p:sp>
    </p:spTree>
    <p:extLst>
      <p:ext uri="{BB962C8B-B14F-4D97-AF65-F5344CB8AC3E}">
        <p14:creationId xmlns:p14="http://schemas.microsoft.com/office/powerpoint/2010/main" val="8880601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02672" y="274638"/>
            <a:ext cx="7626927" cy="1143000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 Treaty of London (May 30, 1913)</a:t>
            </a:r>
            <a:br>
              <a:rPr lang="en-US" sz="3600" dirty="0"/>
            </a:br>
            <a:endParaRPr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36418" y="1289050"/>
            <a:ext cx="8229600" cy="515302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n-US" b="1" dirty="0"/>
          </a:p>
          <a:p>
            <a:pPr algn="just"/>
            <a:r>
              <a:rPr lang="en-US" b="1" dirty="0"/>
              <a:t>Main provisions</a:t>
            </a:r>
            <a:r>
              <a:rPr lang="en-US" dirty="0"/>
              <a:t>:</a:t>
            </a:r>
          </a:p>
          <a:p>
            <a:pPr algn="just"/>
            <a:r>
              <a:rPr lang="en-US" dirty="0"/>
              <a:t>Ottomans cede European territories west of Enos-Midia line (except Albania)</a:t>
            </a:r>
          </a:p>
          <a:p>
            <a:pPr algn="just"/>
            <a:r>
              <a:rPr lang="en-US" dirty="0"/>
              <a:t>Crete to Balkan League; Aegean islands &amp; Albania status to Great Powers</a:t>
            </a:r>
          </a:p>
          <a:p>
            <a:pPr algn="just"/>
            <a:r>
              <a:rPr lang="en-US" dirty="0"/>
              <a:t>No specific division among victors → seeds of Second War</a:t>
            </a:r>
          </a:p>
          <a:p>
            <a:pPr marL="0" indent="0" algn="just">
              <a:buNone/>
            </a:pPr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A93F59-06FB-4690-117E-EA7BBBD28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91717"/>
          </a:xfrm>
        </p:spPr>
        <p:txBody>
          <a:bodyPr>
            <a:normAutofit fontScale="90000"/>
          </a:bodyPr>
          <a:lstStyle/>
          <a:p>
            <a:r>
              <a:rPr lang="en-US" dirty="0"/>
              <a:t> </a:t>
            </a:r>
            <a:endParaRPr lang="en-IN" dirty="0"/>
          </a:p>
        </p:txBody>
      </p:sp>
      <p:pic>
        <p:nvPicPr>
          <p:cNvPr id="14338" name="Picture 2" descr="OnThisDay in 1912 the 1st Balkan War started between the Balkan League &amp;  the Ottoman Empire. 👇🏽 Maps before and after the war.">
            <a:extLst>
              <a:ext uri="{FF2B5EF4-FFF2-40B4-BE49-F238E27FC236}">
                <a16:creationId xmlns:a16="http://schemas.microsoft.com/office/drawing/2014/main" id="{AD3041BC-3125-CCCF-D45C-E2E2D3526A2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63782"/>
            <a:ext cx="8104909" cy="5507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53325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46244"/>
          </a:xfrm>
        </p:spPr>
        <p:txBody>
          <a:bodyPr>
            <a:normAutofit fontScale="90000"/>
          </a:bodyPr>
          <a:lstStyle/>
          <a:p>
            <a:r>
              <a:rPr lang="en-US" sz="2800" dirty="0"/>
              <a:t>Europe July 31, 1913 (post-Second War) – shows final territorial changes.</a:t>
            </a:r>
            <a:br>
              <a:rPr lang="en-US" sz="2800" dirty="0"/>
            </a:br>
            <a:r>
              <a:rPr lang="en-US" sz="2800" b="1" dirty="0"/>
              <a:t> </a:t>
            </a:r>
            <a:endParaRPr lang="en-US" sz="2800" b="1" dirty="0">
              <a:effectLst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02407C22-9EEA-1B6B-B22A-6310B52E9D9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50718" y="1602077"/>
            <a:ext cx="8032173" cy="433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Greece, Romania, Ottoman Empire join against Bulgaria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Rapid defeats: Romania takes Southern Dobruja; Ottomans retake Adrianople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Bulgaria surrenders after multi-front war 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5364" name="Picture 4" descr="Second Balkan War | Historical Atlas of Europe (31 July 1913) | Omniatlas">
            <a:extLst>
              <a:ext uri="{FF2B5EF4-FFF2-40B4-BE49-F238E27FC236}">
                <a16:creationId xmlns:a16="http://schemas.microsoft.com/office/drawing/2014/main" id="{1181E0E6-D4CC-AC1C-E39C-01A5DC2400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916273"/>
            <a:ext cx="8572500" cy="5465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4002C-19BD-EED1-E7C2-981C23AE6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u="sng" dirty="0"/>
              <a:t>The Second Balkan War (June–August 1913)</a:t>
            </a:r>
            <a:br>
              <a:rPr lang="en-US" sz="3200" u="sng" dirty="0"/>
            </a:br>
            <a:endParaRPr lang="en-IN" sz="3200" u="sng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2935FE50-DFDE-FC9D-42A2-04275066D33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7200" y="1324028"/>
            <a:ext cx="8395855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Bulgaria attacks Serbia (June 29, 1913) over Macedonia division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Greece, Romania, Ottoman Empire join against Bulgaria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Rapid defeats: Romania takes Southern Dobruja; Ottomans retake Adrianople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Bulgaria surrenders after multi-front war </a:t>
            </a:r>
          </a:p>
        </p:txBody>
      </p:sp>
    </p:spTree>
    <p:extLst>
      <p:ext uri="{BB962C8B-B14F-4D97-AF65-F5344CB8AC3E}">
        <p14:creationId xmlns:p14="http://schemas.microsoft.com/office/powerpoint/2010/main" val="16556430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2A457-2470-5684-15BD-7BCCCB24F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u="sng" dirty="0"/>
              <a:t>Treaty of Bucharest (August 10, 1913)</a:t>
            </a:r>
            <a:br>
              <a:rPr lang="en-US" sz="3200" u="sng" dirty="0"/>
            </a:br>
            <a:endParaRPr lang="en-IN" sz="3200" u="sng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87A80F59-F8EE-FD38-BB80-FE2196D8C7B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7201" y="1047027"/>
            <a:ext cx="8229600" cy="563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Bulgaria loses Macedonia (mostly to Serbia/Greece), Southern Dobruja to Romania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Gains small Aegean access (</a:t>
            </a:r>
            <a:r>
              <a:rPr kumimoji="0" lang="en-US" altLang="en-US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Dedeagach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Serbia dominant in Macedonia; Greece gains Salonika region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Ottomans retain Adrianople &amp; eastern Thrace </a:t>
            </a:r>
          </a:p>
        </p:txBody>
      </p:sp>
    </p:spTree>
    <p:extLst>
      <p:ext uri="{BB962C8B-B14F-4D97-AF65-F5344CB8AC3E}">
        <p14:creationId xmlns:p14="http://schemas.microsoft.com/office/powerpoint/2010/main" val="32673532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 </a:t>
            </a:r>
            <a:endParaRPr lang="en-US" sz="3200" dirty="0">
              <a:effectLst/>
            </a:endParaRPr>
          </a:p>
        </p:txBody>
      </p:sp>
      <p:pic>
        <p:nvPicPr>
          <p:cNvPr id="16387" name="Picture 3" descr="The Balkan Peninsula, 1912-1913 [1200 x895] : r/MapPorn">
            <a:extLst>
              <a:ext uri="{FF2B5EF4-FFF2-40B4-BE49-F238E27FC236}">
                <a16:creationId xmlns:a16="http://schemas.microsoft.com/office/drawing/2014/main" id="{88A17523-CE89-6788-B4DE-138EF42AA0D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464" y="274638"/>
            <a:ext cx="8302336" cy="6406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7E609-6935-6038-8087-8B671D935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sz="3600" u="sng" dirty="0"/>
              <a:t>Results &amp; Geopolitical Consequences</a:t>
            </a:r>
            <a:br>
              <a:rPr lang="en-IN" dirty="0"/>
            </a:br>
            <a:endParaRPr lang="en-IN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6FB1A4FE-D57D-8021-3DE8-481F5936FFA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7200" y="1108581"/>
            <a:ext cx="8229600" cy="550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Ottoman Europe largely eliminated → major power shift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Serbia emerges strongest (gains Macedonia, blocks Austria to Adriatic)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Bulgaria resentful → later allies with Central Powers in WWI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Heightened Austria-Serbia rivalry → Sarajevo 1914 trigger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Russia backs Serbia; Germany/Austria align → alliance blocs solidify </a:t>
            </a:r>
          </a:p>
        </p:txBody>
      </p:sp>
    </p:spTree>
    <p:extLst>
      <p:ext uri="{BB962C8B-B14F-4D97-AF65-F5344CB8AC3E}">
        <p14:creationId xmlns:p14="http://schemas.microsoft.com/office/powerpoint/2010/main" val="23587393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C84F2-9A32-5359-97BA-5DAF98621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27364"/>
            <a:ext cx="8229600" cy="1194954"/>
          </a:xfrm>
        </p:spPr>
        <p:txBody>
          <a:bodyPr>
            <a:noAutofit/>
          </a:bodyPr>
          <a:lstStyle/>
          <a:p>
            <a:r>
              <a:rPr lang="en-IN" sz="2800" dirty="0"/>
              <a:t>Ottoman/Balkan soldiers in trench (</a:t>
            </a:r>
            <a:r>
              <a:rPr lang="en-IN" sz="2800" dirty="0" err="1"/>
              <a:t>Catalca</a:t>
            </a:r>
            <a:r>
              <a:rPr lang="en-IN" sz="2800" dirty="0"/>
              <a:t> Lines, 1912–13)</a:t>
            </a:r>
            <a:br>
              <a:rPr lang="en-IN" sz="2800" dirty="0"/>
            </a:br>
            <a:endParaRPr lang="en-IN" sz="2800" dirty="0"/>
          </a:p>
        </p:txBody>
      </p:sp>
      <p:pic>
        <p:nvPicPr>
          <p:cNvPr id="20482" name="Picture 2" descr="First balkan war 1912 1913 hi-res stock photography and images - Alamy">
            <a:extLst>
              <a:ext uri="{FF2B5EF4-FFF2-40B4-BE49-F238E27FC236}">
                <a16:creationId xmlns:a16="http://schemas.microsoft.com/office/drawing/2014/main" id="{FC47FE84-5A5D-F535-B510-37D95147769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1724890"/>
            <a:ext cx="8364682" cy="4883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80586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59808-D893-4F38-53BD-C133298F7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2282"/>
            <a:ext cx="8229600" cy="550718"/>
          </a:xfrm>
        </p:spPr>
        <p:txBody>
          <a:bodyPr>
            <a:noAutofit/>
          </a:bodyPr>
          <a:lstStyle/>
          <a:p>
            <a:r>
              <a:rPr lang="en-US" sz="2800" u="sng" dirty="0"/>
              <a:t>The Balkan Wars as Prelude to WWI</a:t>
            </a:r>
            <a:br>
              <a:rPr lang="en-US" sz="2800" dirty="0"/>
            </a:br>
            <a:endParaRPr lang="en-IN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EC070A-B547-4C9C-D5DA-1CA1839366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/>
          </a:bodyPr>
          <a:lstStyle/>
          <a:p>
            <a:pPr algn="just"/>
            <a:r>
              <a:rPr lang="en-IN" dirty="0"/>
              <a:t>Created unstable borders &amp; revanchism (esp. Bulgaria)</a:t>
            </a:r>
          </a:p>
          <a:p>
            <a:pPr algn="just"/>
            <a:r>
              <a:rPr lang="en-IN" dirty="0"/>
              <a:t>Intensified Great Power proxy conflicts in Balkans</a:t>
            </a:r>
          </a:p>
          <a:p>
            <a:pPr algn="just"/>
            <a:r>
              <a:rPr lang="en-IN" dirty="0"/>
              <a:t>Serbia's rise threatened Austria-Hungary → Franz Ferdinand assassination (1914)</a:t>
            </a:r>
          </a:p>
          <a:p>
            <a:pPr algn="just"/>
            <a:r>
              <a:rPr lang="en-IN" dirty="0"/>
              <a:t>Shifted balance: Weakened Ottomans, strengthened Serbia/Russia axis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274535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OnThisDay in 1912 the 1st Balkan War started between the Balkan League &amp;  the Ottoman Empire. 👇🏽 Maps before and after the war.">
            <a:extLst>
              <a:ext uri="{FF2B5EF4-FFF2-40B4-BE49-F238E27FC236}">
                <a16:creationId xmlns:a16="http://schemas.microsoft.com/office/drawing/2014/main" id="{FFC3D455-A728-3698-A1E1-9106231DB7CA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464" y="405533"/>
            <a:ext cx="8343900" cy="6213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96078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394</TotalTime>
  <Words>681</Words>
  <Application>Microsoft Office PowerPoint</Application>
  <PresentationFormat>On-screen Show (4:3)</PresentationFormat>
  <Paragraphs>80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  Historical Context – Congress of Berlin (1878)   </vt:lpstr>
      <vt:lpstr>Balkans after Congress of Berlin (1878) – shows reduced Bulgaria, Ottoman territories, Austria's occupation of Bosnia-Herzegovina.  </vt:lpstr>
      <vt:lpstr> Treaty of Berlin (1878) – shows lost territories &amp; new autonomous/independent states. </vt:lpstr>
      <vt:lpstr>Rise of Nationalism &amp; Young Turk Policies </vt:lpstr>
      <vt:lpstr>Bulgarian soldiers (Balkan League era) – historical group portrait of troops. </vt:lpstr>
      <vt:lpstr>Formation of the Balkan League (1912) </vt:lpstr>
      <vt:lpstr>Territorial aspirations of Balkan states pre-1912 – shows overlapping claims in Macedonia. </vt:lpstr>
      <vt:lpstr>Causes of the Balkan Wars – Summary </vt:lpstr>
      <vt:lpstr>Battle scene from First Balkan War</vt:lpstr>
      <vt:lpstr>The First Balkan War (Oct 1912 – May 1913) </vt:lpstr>
      <vt:lpstr> Treaty of London (May 30, 1913) </vt:lpstr>
      <vt:lpstr> </vt:lpstr>
      <vt:lpstr>Europe July 31, 1913 (post-Second War) – shows final territorial changes.  </vt:lpstr>
      <vt:lpstr>The Second Balkan War (June–August 1913) </vt:lpstr>
      <vt:lpstr>Treaty of Bucharest (August 10, 1913) </vt:lpstr>
      <vt:lpstr> </vt:lpstr>
      <vt:lpstr>Results &amp; Geopolitical Consequences </vt:lpstr>
      <vt:lpstr>Ottoman/Balkan soldiers in trench (Catalca Lines, 1912–13) </vt:lpstr>
      <vt:lpstr>The Balkan Wars as Prelude to WWI 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MY PC</dc:creator>
  <cp:keywords/>
  <dc:description>generated using python-pptx</dc:description>
  <cp:lastModifiedBy>Binoy Nath</cp:lastModifiedBy>
  <cp:revision>10</cp:revision>
  <dcterms:created xsi:type="dcterms:W3CDTF">2013-01-27T09:14:16Z</dcterms:created>
  <dcterms:modified xsi:type="dcterms:W3CDTF">2026-02-24T05:17:08Z</dcterms:modified>
  <cp:category/>
</cp:coreProperties>
</file>