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2" r:id="rId4"/>
    <p:sldId id="260" r:id="rId5"/>
    <p:sldId id="263" r:id="rId6"/>
    <p:sldId id="264" r:id="rId7"/>
    <p:sldId id="261" r:id="rId8"/>
    <p:sldId id="25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EDFA-41F4-D5E8-F644-E92D82116E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824CDF5-1DC2-D9F2-9E39-810E37E49B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017B22D-388D-3EBD-FB9F-94021B1AD507}"/>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5" name="Footer Placeholder 4">
            <a:extLst>
              <a:ext uri="{FF2B5EF4-FFF2-40B4-BE49-F238E27FC236}">
                <a16:creationId xmlns:a16="http://schemas.microsoft.com/office/drawing/2014/main" id="{C2D19440-43FE-F9CF-CBED-668542D7D05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905E3A-9013-3F5D-D42F-FD756414325C}"/>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108845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E8A5-522A-0A72-F345-C1A84AD5FB4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93BBCF5-1170-E216-EA37-12A57A3E19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258AFBC-E26D-C906-C83D-4D0F1BAE7217}"/>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5" name="Footer Placeholder 4">
            <a:extLst>
              <a:ext uri="{FF2B5EF4-FFF2-40B4-BE49-F238E27FC236}">
                <a16:creationId xmlns:a16="http://schemas.microsoft.com/office/drawing/2014/main" id="{2CC06502-370A-F086-EA10-CAA05FEAF03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FF54B3-640C-056C-6EFE-BCD74B123A3B}"/>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237723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7341-8D0A-6BB5-C329-79D599DAC1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9811CB2-BF47-1998-33AD-275015BEF0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D3E808-5C92-ECDC-BE34-3DADEB587C18}"/>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5" name="Footer Placeholder 4">
            <a:extLst>
              <a:ext uri="{FF2B5EF4-FFF2-40B4-BE49-F238E27FC236}">
                <a16:creationId xmlns:a16="http://schemas.microsoft.com/office/drawing/2014/main" id="{FB709BE7-58F1-84F5-7DAC-F1769847CF6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9939DF-8856-29B5-EEF6-0D5F84ABAABB}"/>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2431366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AE810-122C-2457-D737-542C276AC6B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9745452-7F0C-C37D-AC36-C692647193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0577A62-F4B3-5CC2-0001-A2CFCFE62E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80EDEE1-3BDC-10D5-A32A-1519782B10C4}"/>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6" name="Footer Placeholder 5">
            <a:extLst>
              <a:ext uri="{FF2B5EF4-FFF2-40B4-BE49-F238E27FC236}">
                <a16:creationId xmlns:a16="http://schemas.microsoft.com/office/drawing/2014/main" id="{4B40B446-37B9-5C8B-6E46-91D99C43600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A358616-BB2C-830F-D6D2-4DCD897B529C}"/>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3262403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6988-C6ED-4ADC-AAD7-0AA55A04822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DE5967-07F2-E831-40EC-0EEF50D87A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800435-3430-E975-90A2-5A8B7C8A16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6085F3C-141F-A9BB-3AE4-9229E7CE99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2390EE-7796-B061-B601-24B94BD7AC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AA8A9FD-F278-82E2-1DF3-B354050066DC}"/>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8" name="Footer Placeholder 7">
            <a:extLst>
              <a:ext uri="{FF2B5EF4-FFF2-40B4-BE49-F238E27FC236}">
                <a16:creationId xmlns:a16="http://schemas.microsoft.com/office/drawing/2014/main" id="{8E40EAEE-EEC5-09D8-D6E7-AE897695632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B9A59B0-A370-6778-C2C9-62EFA7F9C613}"/>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1951049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DF943-8412-793A-0E39-7E202B13C42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659691B-C741-E34F-5597-80085F06E1DA}"/>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4" name="Footer Placeholder 3">
            <a:extLst>
              <a:ext uri="{FF2B5EF4-FFF2-40B4-BE49-F238E27FC236}">
                <a16:creationId xmlns:a16="http://schemas.microsoft.com/office/drawing/2014/main" id="{64A50C69-25A5-8714-435B-D7E3FE91444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82740A5-FC91-219D-64C8-2BED24098015}"/>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1362510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FE22EB-2659-624A-662D-27447795B3C1}"/>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3" name="Footer Placeholder 2">
            <a:extLst>
              <a:ext uri="{FF2B5EF4-FFF2-40B4-BE49-F238E27FC236}">
                <a16:creationId xmlns:a16="http://schemas.microsoft.com/office/drawing/2014/main" id="{446CEA17-B66D-23AD-F7A6-9FAD9A3ACDE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C322734-FE92-64F3-6DCB-8D9F0FBEEE38}"/>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3040205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E2C3-A018-FFC5-26D6-2BF7DAB985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B15F117-BCFF-9B20-8A93-5385D79950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FCD25D2-24EE-C990-5827-770152012A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886A4E-AA41-5DE5-9156-F25F6FABA994}"/>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6" name="Footer Placeholder 5">
            <a:extLst>
              <a:ext uri="{FF2B5EF4-FFF2-40B4-BE49-F238E27FC236}">
                <a16:creationId xmlns:a16="http://schemas.microsoft.com/office/drawing/2014/main" id="{92F48E9B-6D4E-D754-AC63-64AB159CA98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B09E260-C77C-8FB6-E657-84FD0A3D31D5}"/>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1616251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8282-E387-C65C-B898-6F0542FE56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80F7D25-8F54-4191-0BA1-89C11F0EEF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FB1025E-DED4-7DEA-14BF-DD1790C6E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E92E48-09CE-D1B0-8F80-419208521F26}"/>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6" name="Footer Placeholder 5">
            <a:extLst>
              <a:ext uri="{FF2B5EF4-FFF2-40B4-BE49-F238E27FC236}">
                <a16:creationId xmlns:a16="http://schemas.microsoft.com/office/drawing/2014/main" id="{19080606-2C29-84D4-9D50-0560595A9A8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72AF704-6E3B-5097-66B3-B8A946ECBE8B}"/>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257855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3CD86-7FE8-060C-3F3C-4BCA1687BC2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09A637F-D7ED-A96C-FF90-01A13567F8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0A2C80-5873-7F2A-4A68-E99A5DCE7B84}"/>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5" name="Footer Placeholder 4">
            <a:extLst>
              <a:ext uri="{FF2B5EF4-FFF2-40B4-BE49-F238E27FC236}">
                <a16:creationId xmlns:a16="http://schemas.microsoft.com/office/drawing/2014/main" id="{5A830004-77F2-F5C3-0F86-DE7AFB0872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F632CF-75C3-CD73-9839-3393250E064C}"/>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3469935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53AD39-C5FB-72C7-C7AB-6A794428CA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6651440-DDB3-3FA7-5AAA-B782FC535D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77636D1-B56B-1436-5401-399B6DF1D883}"/>
              </a:ext>
            </a:extLst>
          </p:cNvPr>
          <p:cNvSpPr>
            <a:spLocks noGrp="1"/>
          </p:cNvSpPr>
          <p:nvPr>
            <p:ph type="dt" sz="half" idx="10"/>
          </p:nvPr>
        </p:nvSpPr>
        <p:spPr/>
        <p:txBody>
          <a:bodyPr/>
          <a:lstStyle/>
          <a:p>
            <a:fld id="{BF34A526-564C-41B1-9B63-67DDA2CB088D}" type="datetimeFigureOut">
              <a:rPr lang="en-IN" smtClean="0"/>
              <a:t>23-03-2026</a:t>
            </a:fld>
            <a:endParaRPr lang="en-IN"/>
          </a:p>
        </p:txBody>
      </p:sp>
      <p:sp>
        <p:nvSpPr>
          <p:cNvPr id="5" name="Footer Placeholder 4">
            <a:extLst>
              <a:ext uri="{FF2B5EF4-FFF2-40B4-BE49-F238E27FC236}">
                <a16:creationId xmlns:a16="http://schemas.microsoft.com/office/drawing/2014/main" id="{489E8231-4157-5F54-95C0-B4749108F0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401203-4982-14B1-867B-6D7B0F2571C6}"/>
              </a:ext>
            </a:extLst>
          </p:cNvPr>
          <p:cNvSpPr>
            <a:spLocks noGrp="1"/>
          </p:cNvSpPr>
          <p:nvPr>
            <p:ph type="sldNum" sz="quarter" idx="12"/>
          </p:nvPr>
        </p:nvSpPr>
        <p:spPr/>
        <p:txBody>
          <a:bodyPr/>
          <a:lstStyle/>
          <a:p>
            <a:fld id="{FF76B7C9-E0FB-4E28-B4FC-2B46A1BE0E81}" type="slidenum">
              <a:rPr lang="en-IN" smtClean="0"/>
              <a:t>‹#›</a:t>
            </a:fld>
            <a:endParaRPr lang="en-IN"/>
          </a:p>
        </p:txBody>
      </p:sp>
    </p:spTree>
    <p:extLst>
      <p:ext uri="{BB962C8B-B14F-4D97-AF65-F5344CB8AC3E}">
        <p14:creationId xmlns:p14="http://schemas.microsoft.com/office/powerpoint/2010/main" val="42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27A460-0588-B349-783F-E7D3ED211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8393CB-1214-02D5-2B85-AAA5574645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2A1E7E-1C4C-ECE6-3DA3-81AFEF610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4A526-564C-41B1-9B63-67DDA2CB088D}" type="datetimeFigureOut">
              <a:rPr lang="en-IN" smtClean="0"/>
              <a:t>23-03-2026</a:t>
            </a:fld>
            <a:endParaRPr lang="en-IN"/>
          </a:p>
        </p:txBody>
      </p:sp>
      <p:sp>
        <p:nvSpPr>
          <p:cNvPr id="5" name="Footer Placeholder 4">
            <a:extLst>
              <a:ext uri="{FF2B5EF4-FFF2-40B4-BE49-F238E27FC236}">
                <a16:creationId xmlns:a16="http://schemas.microsoft.com/office/drawing/2014/main" id="{7A19134B-6BDA-0192-26AA-2588A55F01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36932F8-2946-DCEA-CDF6-B3DCCA6304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6B7C9-E0FB-4E28-B4FC-2B46A1BE0E81}" type="slidenum">
              <a:rPr lang="en-IN" smtClean="0"/>
              <a:t>‹#›</a:t>
            </a:fld>
            <a:endParaRPr lang="en-IN"/>
          </a:p>
        </p:txBody>
      </p:sp>
    </p:spTree>
    <p:extLst>
      <p:ext uri="{BB962C8B-B14F-4D97-AF65-F5344CB8AC3E}">
        <p14:creationId xmlns:p14="http://schemas.microsoft.com/office/powerpoint/2010/main" val="1463255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7127FF-F118-67E1-2C02-312E26F39D1D}"/>
              </a:ext>
            </a:extLst>
          </p:cNvPr>
          <p:cNvSpPr>
            <a:spLocks noGrp="1"/>
          </p:cNvSpPr>
          <p:nvPr>
            <p:ph type="ctrTitle"/>
          </p:nvPr>
        </p:nvSpPr>
        <p:spPr>
          <a:xfrm>
            <a:off x="1445342" y="-981741"/>
            <a:ext cx="9144000" cy="2387600"/>
          </a:xfrm>
        </p:spPr>
        <p:txBody>
          <a:bodyPr>
            <a:normAutofit/>
          </a:bodyPr>
          <a:lstStyle/>
          <a:p>
            <a:r>
              <a:rPr lang="en-IN" sz="6600" b="1" dirty="0"/>
              <a:t>UNIT :4</a:t>
            </a:r>
          </a:p>
        </p:txBody>
      </p:sp>
      <p:sp>
        <p:nvSpPr>
          <p:cNvPr id="5" name="Subtitle 4">
            <a:extLst>
              <a:ext uri="{FF2B5EF4-FFF2-40B4-BE49-F238E27FC236}">
                <a16:creationId xmlns:a16="http://schemas.microsoft.com/office/drawing/2014/main" id="{E20CF098-73FB-F03B-4905-FC6FDAE19215}"/>
              </a:ext>
            </a:extLst>
          </p:cNvPr>
          <p:cNvSpPr>
            <a:spLocks noGrp="1"/>
          </p:cNvSpPr>
          <p:nvPr>
            <p:ph type="subTitle" idx="1"/>
          </p:nvPr>
        </p:nvSpPr>
        <p:spPr>
          <a:xfrm>
            <a:off x="1524000" y="1405859"/>
            <a:ext cx="9144000" cy="1655762"/>
          </a:xfrm>
        </p:spPr>
        <p:txBody>
          <a:bodyPr>
            <a:normAutofit/>
          </a:bodyPr>
          <a:lstStyle/>
          <a:p>
            <a:r>
              <a:rPr lang="en-IN" sz="4400" b="1" dirty="0"/>
              <a:t>TREATMENT OF PSYCHOLOGICAL DISORDER:YOGA THERAPY  </a:t>
            </a:r>
          </a:p>
        </p:txBody>
      </p:sp>
      <p:pic>
        <p:nvPicPr>
          <p:cNvPr id="2050" name="Picture 2">
            <a:extLst>
              <a:ext uri="{FF2B5EF4-FFF2-40B4-BE49-F238E27FC236}">
                <a16:creationId xmlns:a16="http://schemas.microsoft.com/office/drawing/2014/main" id="{3CF7D437-4DDD-1319-8868-D6E88B499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74375"/>
            <a:ext cx="12192000" cy="4301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65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E553-5049-078C-597C-783452CD9503}"/>
              </a:ext>
            </a:extLst>
          </p:cNvPr>
          <p:cNvSpPr>
            <a:spLocks noGrp="1"/>
          </p:cNvSpPr>
          <p:nvPr>
            <p:ph type="title"/>
          </p:nvPr>
        </p:nvSpPr>
        <p:spPr/>
        <p:txBody>
          <a:bodyPr/>
          <a:lstStyle/>
          <a:p>
            <a:pPr algn="ctr"/>
            <a:r>
              <a:rPr lang="en-IN" b="1" u="sng" dirty="0"/>
              <a:t>YOGA THERAPY</a:t>
            </a:r>
          </a:p>
        </p:txBody>
      </p:sp>
      <p:sp>
        <p:nvSpPr>
          <p:cNvPr id="3" name="Content Placeholder 2">
            <a:extLst>
              <a:ext uri="{FF2B5EF4-FFF2-40B4-BE49-F238E27FC236}">
                <a16:creationId xmlns:a16="http://schemas.microsoft.com/office/drawing/2014/main" id="{EA19AACB-F87E-507D-2377-20D85308C4E5}"/>
              </a:ext>
            </a:extLst>
          </p:cNvPr>
          <p:cNvSpPr>
            <a:spLocks noGrp="1"/>
          </p:cNvSpPr>
          <p:nvPr>
            <p:ph idx="1"/>
          </p:nvPr>
        </p:nvSpPr>
        <p:spPr/>
        <p:txBody>
          <a:bodyPr/>
          <a:lstStyle/>
          <a:p>
            <a:r>
              <a:rPr lang="en-US" b="1" dirty="0"/>
              <a:t>Yoga therapy</a:t>
            </a:r>
            <a:r>
              <a:rPr lang="en-US" dirty="0"/>
              <a:t> is a type of therapy that uses yoga postures, breathing exercises, meditation, and guided imagery to improve mental and physical health. The holistic focus of yoga therapy encourages the integration of mind, body, and spirit. Modern yoga therapy covers a broad range of therapeutic modalities, incorporating elements from both physical therapy and psychotherapy.</a:t>
            </a:r>
          </a:p>
          <a:p>
            <a:r>
              <a:rPr lang="en-US" dirty="0"/>
              <a:t>Yoga therapy is a type of therapy that focuses on the integration of mind and body to enhance mental health.</a:t>
            </a:r>
            <a:endParaRPr lang="en-IN" dirty="0"/>
          </a:p>
        </p:txBody>
      </p:sp>
    </p:spTree>
    <p:extLst>
      <p:ext uri="{BB962C8B-B14F-4D97-AF65-F5344CB8AC3E}">
        <p14:creationId xmlns:p14="http://schemas.microsoft.com/office/powerpoint/2010/main" val="3488888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911C-CCD2-8FCF-6288-6F08BE4E229B}"/>
              </a:ext>
            </a:extLst>
          </p:cNvPr>
          <p:cNvSpPr>
            <a:spLocks noGrp="1"/>
          </p:cNvSpPr>
          <p:nvPr>
            <p:ph type="title"/>
          </p:nvPr>
        </p:nvSpPr>
        <p:spPr/>
        <p:txBody>
          <a:bodyPr/>
          <a:lstStyle/>
          <a:p>
            <a:pPr algn="ctr"/>
            <a:r>
              <a:rPr lang="en-IN" b="1" cap="all" dirty="0"/>
              <a:t>History of Yoga Therapy</a:t>
            </a:r>
            <a:br>
              <a:rPr lang="en-IN" b="1" cap="all" dirty="0"/>
            </a:br>
            <a:endParaRPr lang="en-IN" dirty="0"/>
          </a:p>
        </p:txBody>
      </p:sp>
      <p:sp>
        <p:nvSpPr>
          <p:cNvPr id="3" name="Content Placeholder 2">
            <a:extLst>
              <a:ext uri="{FF2B5EF4-FFF2-40B4-BE49-F238E27FC236}">
                <a16:creationId xmlns:a16="http://schemas.microsoft.com/office/drawing/2014/main" id="{34E765A2-7282-2BE1-060E-780AE0BEC229}"/>
              </a:ext>
            </a:extLst>
          </p:cNvPr>
          <p:cNvSpPr>
            <a:spLocks noGrp="1"/>
          </p:cNvSpPr>
          <p:nvPr>
            <p:ph idx="1"/>
          </p:nvPr>
        </p:nvSpPr>
        <p:spPr>
          <a:xfrm>
            <a:off x="838200" y="1366684"/>
            <a:ext cx="10515600" cy="5397910"/>
          </a:xfrm>
        </p:spPr>
        <p:txBody>
          <a:bodyPr>
            <a:normAutofit fontScale="92500" lnSpcReduction="20000"/>
          </a:bodyPr>
          <a:lstStyle/>
          <a:p>
            <a:pPr fontAlgn="base"/>
            <a:r>
              <a:rPr lang="en-US" dirty="0"/>
              <a:t>Yoga therapy is rooted in the ancient practice of yoga, which originated thousands of years ago in India. Yoga made its way to the United States in the late 1800s, but yoga therapy emerged in a formal manner in the 1980s as the result of a study conducted by Dr. Dean Ornish. The study illustrated how the implementation of a healthy lifestyle program could reverse heart disease. Ornish’s program included therapeutic yoga and was the first of its kind to highlight the benefits of using yoga in this way. This program for treating heart disease was approved for insurance coverage in 1990 and it marked the beginning of the medical field's acceptance of yoga as a treatment option.</a:t>
            </a:r>
          </a:p>
          <a:p>
            <a:pPr fontAlgn="base"/>
            <a:r>
              <a:rPr lang="en-US" dirty="0"/>
              <a:t>In 1983, the Biomedical Yoga Trust was founded to further develop and standardize the field of yoga therapy. The International Association of Yoga Therapists (IAYT) was founded in 1989 and has since hosted yoga conferences, published the Journal of the International Association of Yoga Therapists, and contributed to the creation of yoga therapy training standards. Both organizations have facilitated research to explore the extent of yoga therapy's potential.</a:t>
            </a:r>
          </a:p>
          <a:p>
            <a:endParaRPr lang="en-IN" dirty="0"/>
          </a:p>
        </p:txBody>
      </p:sp>
    </p:spTree>
    <p:extLst>
      <p:ext uri="{BB962C8B-B14F-4D97-AF65-F5344CB8AC3E}">
        <p14:creationId xmlns:p14="http://schemas.microsoft.com/office/powerpoint/2010/main" val="4211428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A4C2-B98B-F8B2-B623-5CB7D351A99F}"/>
              </a:ext>
            </a:extLst>
          </p:cNvPr>
          <p:cNvSpPr>
            <a:spLocks noGrp="1"/>
          </p:cNvSpPr>
          <p:nvPr>
            <p:ph type="title"/>
          </p:nvPr>
        </p:nvSpPr>
        <p:spPr/>
        <p:txBody>
          <a:bodyPr/>
          <a:lstStyle/>
          <a:p>
            <a:r>
              <a:rPr lang="en-US" b="1" cap="all" dirty="0"/>
              <a:t>Issues Treated by Yoga Therapy</a:t>
            </a:r>
            <a:br>
              <a:rPr lang="en-US" b="1" cap="all" dirty="0"/>
            </a:br>
            <a:endParaRPr lang="en-IN" dirty="0"/>
          </a:p>
        </p:txBody>
      </p:sp>
      <p:sp>
        <p:nvSpPr>
          <p:cNvPr id="3" name="Content Placeholder 2">
            <a:extLst>
              <a:ext uri="{FF2B5EF4-FFF2-40B4-BE49-F238E27FC236}">
                <a16:creationId xmlns:a16="http://schemas.microsoft.com/office/drawing/2014/main" id="{52D66132-6A34-A0B7-1980-B519C3AAAE51}"/>
              </a:ext>
            </a:extLst>
          </p:cNvPr>
          <p:cNvSpPr>
            <a:spLocks noGrp="1"/>
          </p:cNvSpPr>
          <p:nvPr>
            <p:ph idx="1"/>
          </p:nvPr>
        </p:nvSpPr>
        <p:spPr>
          <a:xfrm>
            <a:off x="0" y="1238864"/>
            <a:ext cx="12192000" cy="5619135"/>
          </a:xfrm>
        </p:spPr>
        <p:txBody>
          <a:bodyPr>
            <a:normAutofit fontScale="85000" lnSpcReduction="20000"/>
          </a:bodyPr>
          <a:lstStyle/>
          <a:p>
            <a:pPr fontAlgn="base"/>
            <a:r>
              <a:rPr lang="en-US" dirty="0"/>
              <a:t>Yoga therapy is a growing field and scientific evidence has begun to emphasize its efficacy. It is </a:t>
            </a:r>
            <a:r>
              <a:rPr lang="en-US" b="1" dirty="0"/>
              <a:t>used to treat existing mental and physical health issues, </a:t>
            </a:r>
            <a:r>
              <a:rPr lang="en-US" dirty="0"/>
              <a:t>but can also be used as a self-care strategy for prevention and maintenance.</a:t>
            </a:r>
          </a:p>
          <a:p>
            <a:pPr fontAlgn="base"/>
            <a:r>
              <a:rPr lang="en-US" dirty="0"/>
              <a:t>Yoga therapy is well established as a treatment for depression and anxiety. A meta-analysis cited in the </a:t>
            </a:r>
            <a:r>
              <a:rPr lang="en-US" i="1" dirty="0"/>
              <a:t>Primary Care Companion for CNS Disorders</a:t>
            </a:r>
            <a:r>
              <a:rPr lang="en-US" dirty="0"/>
              <a:t> found that yoga therapy also shows promise for the treatment of posttraumatic stress (PTSD) and schizophrenia. Additionally, yoga therapists have begun to develop treatment modalities to suit children with autism. The book Yoga Therapy for Children with Autism and Special Needs, written in 2013 by yoga teacher Louise Goldberg, is already considered a critical text for novice and experienced yoga therapists alike.</a:t>
            </a:r>
          </a:p>
          <a:p>
            <a:pPr fontAlgn="base"/>
            <a:r>
              <a:rPr lang="en-US" dirty="0"/>
              <a:t>According to a 2012 article in </a:t>
            </a:r>
            <a:r>
              <a:rPr lang="en-US" i="1" dirty="0"/>
              <a:t>Social Work Today</a:t>
            </a:r>
            <a:r>
              <a:rPr lang="en-US" dirty="0"/>
              <a:t> magazine, yoga therapy is also emerging as an effective treatment for substance abuse issues. Mental health professionals point out the way yoga positively impacts the parts of the mind and body susceptible to addiction. Studies have shown that yoga boosts the neurotransmitter GABA (gamma-aminobutyric acid), which is important because GABA levels are statistically low in people who experience substance abuse, anxiety, and depression.</a:t>
            </a:r>
          </a:p>
          <a:p>
            <a:pPr fontAlgn="base"/>
            <a:r>
              <a:rPr lang="en-US" dirty="0"/>
              <a:t>Because of its concentration on mind and body integration, yoga therapy is also used to address many physical health issues. It has been effectively used to treat back pain, heart conditions, asthma, chronic fatigue, hypertension, multiple sclerosis, and side effects of chemotherapy.</a:t>
            </a:r>
          </a:p>
          <a:p>
            <a:endParaRPr lang="en-IN" dirty="0"/>
          </a:p>
        </p:txBody>
      </p:sp>
    </p:spTree>
    <p:extLst>
      <p:ext uri="{BB962C8B-B14F-4D97-AF65-F5344CB8AC3E}">
        <p14:creationId xmlns:p14="http://schemas.microsoft.com/office/powerpoint/2010/main" val="160367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4466-37C3-23D4-B1E6-EB9A6204116C}"/>
              </a:ext>
            </a:extLst>
          </p:cNvPr>
          <p:cNvSpPr>
            <a:spLocks noGrp="1"/>
          </p:cNvSpPr>
          <p:nvPr>
            <p:ph type="title"/>
          </p:nvPr>
        </p:nvSpPr>
        <p:spPr>
          <a:xfrm>
            <a:off x="570271" y="365125"/>
            <a:ext cx="10783529" cy="1325563"/>
          </a:xfrm>
        </p:spPr>
        <p:txBody>
          <a:bodyPr>
            <a:normAutofit fontScale="90000"/>
          </a:bodyPr>
          <a:lstStyle/>
          <a:p>
            <a:r>
              <a:rPr lang="en-US" b="1" dirty="0"/>
              <a:t>The application of Yoga therapy has  three perspectives:</a:t>
            </a:r>
            <a:br>
              <a:rPr lang="en-US" b="1" dirty="0"/>
            </a:br>
            <a:endParaRPr lang="en-IN" b="1" dirty="0"/>
          </a:p>
        </p:txBody>
      </p:sp>
      <p:sp>
        <p:nvSpPr>
          <p:cNvPr id="3" name="Content Placeholder 2">
            <a:extLst>
              <a:ext uri="{FF2B5EF4-FFF2-40B4-BE49-F238E27FC236}">
                <a16:creationId xmlns:a16="http://schemas.microsoft.com/office/drawing/2014/main" id="{728AB434-E1F3-7980-0100-6841912CE6F1}"/>
              </a:ext>
            </a:extLst>
          </p:cNvPr>
          <p:cNvSpPr>
            <a:spLocks noGrp="1"/>
          </p:cNvSpPr>
          <p:nvPr>
            <p:ph idx="1"/>
          </p:nvPr>
        </p:nvSpPr>
        <p:spPr/>
        <p:txBody>
          <a:bodyPr>
            <a:normAutofit fontScale="85000" lnSpcReduction="20000"/>
          </a:bodyPr>
          <a:lstStyle/>
          <a:p>
            <a:r>
              <a:rPr lang="en-US" dirty="0"/>
              <a:t>1. The use of Yoga to gain a sense of power, i.e., to develop muscular power, the power to concentrate, the power to do difficult postures, the ability to work over and extended period of time, etc. This is called the application of </a:t>
            </a:r>
            <a:r>
              <a:rPr lang="en-US" i="1" dirty="0"/>
              <a:t>shakti-krama</a:t>
            </a:r>
            <a:r>
              <a:rPr lang="en-US" dirty="0"/>
              <a:t>.</a:t>
            </a:r>
          </a:p>
          <a:p>
            <a:r>
              <a:rPr lang="en-US" dirty="0"/>
              <a:t>2. The use of Yoga to heal specific problems, such as eliminating impurities in the organs (</a:t>
            </a:r>
            <a:r>
              <a:rPr lang="en-US" i="1" dirty="0"/>
              <a:t>doshas</a:t>
            </a:r>
            <a:r>
              <a:rPr lang="en-US" dirty="0"/>
              <a:t>) or energy centers (</a:t>
            </a:r>
            <a:r>
              <a:rPr lang="en-US" i="1" dirty="0"/>
              <a:t>chakras</a:t>
            </a:r>
            <a:r>
              <a:rPr lang="en-US" dirty="0"/>
              <a:t>) and channels (</a:t>
            </a:r>
            <a:r>
              <a:rPr lang="en-US" i="1" dirty="0" err="1"/>
              <a:t>nâdîs</a:t>
            </a:r>
            <a:r>
              <a:rPr lang="en-US" dirty="0"/>
              <a:t>) of the body. This is </a:t>
            </a:r>
            <a:r>
              <a:rPr lang="en-US" i="1" dirty="0" err="1"/>
              <a:t>chikitsâ</a:t>
            </a:r>
            <a:r>
              <a:rPr lang="en-US" i="1" dirty="0"/>
              <a:t>-krama</a:t>
            </a:r>
            <a:r>
              <a:rPr lang="en-US" dirty="0"/>
              <a:t>.</a:t>
            </a:r>
          </a:p>
          <a:p>
            <a:r>
              <a:rPr lang="en-US" dirty="0"/>
              <a:t>If sickness is present, it needs to be cured</a:t>
            </a:r>
            <a:r>
              <a:rPr lang="en-US" i="1" dirty="0"/>
              <a:t> (</a:t>
            </a:r>
            <a:r>
              <a:rPr lang="en-US" i="1" dirty="0" err="1"/>
              <a:t>chikitsâ</a:t>
            </a:r>
            <a:r>
              <a:rPr lang="en-US" dirty="0"/>
              <a:t>).</a:t>
            </a:r>
          </a:p>
          <a:p>
            <a:r>
              <a:rPr lang="en-US" dirty="0"/>
              <a:t>If sickness is not present, protection is necessary (</a:t>
            </a:r>
            <a:r>
              <a:rPr lang="en-US" i="1" dirty="0" err="1"/>
              <a:t>rakshana</a:t>
            </a:r>
            <a:r>
              <a:rPr lang="en-US" dirty="0"/>
              <a:t>).</a:t>
            </a:r>
          </a:p>
          <a:p>
            <a:r>
              <a:rPr lang="en-US" dirty="0"/>
              <a:t>If sickness is not present and one has learned how to protect oneself, training is necessary (</a:t>
            </a:r>
            <a:r>
              <a:rPr lang="en-US" i="1" dirty="0" err="1"/>
              <a:t>shikshana</a:t>
            </a:r>
            <a:r>
              <a:rPr lang="en-US" dirty="0"/>
              <a:t>).</a:t>
            </a:r>
          </a:p>
          <a:p>
            <a:r>
              <a:rPr lang="en-US" dirty="0"/>
              <a:t>3. The use of Yoga to go beyond the physical to understand what is beyond the limited sense of self; to know one’s true self as unchanging Witnessing Presence (</a:t>
            </a:r>
            <a:r>
              <a:rPr lang="en-US" i="1" dirty="0"/>
              <a:t>Purusha</a:t>
            </a:r>
            <a:r>
              <a:rPr lang="en-US" dirty="0"/>
              <a:t>) of all that is changing (</a:t>
            </a:r>
            <a:r>
              <a:rPr lang="en-US" i="1" dirty="0"/>
              <a:t>prakriti</a:t>
            </a:r>
            <a:r>
              <a:rPr lang="en-US" dirty="0"/>
              <a:t>). This is called the application of </a:t>
            </a:r>
            <a:r>
              <a:rPr lang="en-US" i="1" dirty="0" err="1"/>
              <a:t>âdhyâtmika</a:t>
            </a:r>
            <a:r>
              <a:rPr lang="en-US" i="1" dirty="0"/>
              <a:t>-krama</a:t>
            </a:r>
            <a:r>
              <a:rPr lang="en-US" dirty="0"/>
              <a:t>.</a:t>
            </a:r>
          </a:p>
          <a:p>
            <a:endParaRPr lang="en-IN" dirty="0"/>
          </a:p>
        </p:txBody>
      </p:sp>
    </p:spTree>
    <p:extLst>
      <p:ext uri="{BB962C8B-B14F-4D97-AF65-F5344CB8AC3E}">
        <p14:creationId xmlns:p14="http://schemas.microsoft.com/office/powerpoint/2010/main" val="3259939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C08A3-4809-D056-B66C-EAFE635D9C58}"/>
              </a:ext>
            </a:extLst>
          </p:cNvPr>
          <p:cNvSpPr>
            <a:spLocks noGrp="1"/>
          </p:cNvSpPr>
          <p:nvPr>
            <p:ph type="title"/>
          </p:nvPr>
        </p:nvSpPr>
        <p:spPr/>
        <p:txBody>
          <a:bodyPr/>
          <a:lstStyle/>
          <a:p>
            <a:r>
              <a:rPr lang="en-US" b="1" dirty="0"/>
              <a:t>The main principles of this form of Yoga therapy are:</a:t>
            </a:r>
            <a:endParaRPr lang="en-IN" b="1" dirty="0"/>
          </a:p>
        </p:txBody>
      </p:sp>
      <p:sp>
        <p:nvSpPr>
          <p:cNvPr id="3" name="Content Placeholder 2">
            <a:extLst>
              <a:ext uri="{FF2B5EF4-FFF2-40B4-BE49-F238E27FC236}">
                <a16:creationId xmlns:a16="http://schemas.microsoft.com/office/drawing/2014/main" id="{676C5168-D803-FF77-5867-A9F8DF949CA4}"/>
              </a:ext>
            </a:extLst>
          </p:cNvPr>
          <p:cNvSpPr>
            <a:spLocks noGrp="1"/>
          </p:cNvSpPr>
          <p:nvPr>
            <p:ph idx="1"/>
          </p:nvPr>
        </p:nvSpPr>
        <p:spPr>
          <a:xfrm>
            <a:off x="0" y="1779638"/>
            <a:ext cx="12103510" cy="5078361"/>
          </a:xfrm>
        </p:spPr>
        <p:txBody>
          <a:bodyPr>
            <a:normAutofit fontScale="92500" lnSpcReduction="20000"/>
          </a:bodyPr>
          <a:lstStyle/>
          <a:p>
            <a:r>
              <a:rPr lang="en-US" dirty="0"/>
              <a:t>1. Teach what is appropriate to the individual (</a:t>
            </a:r>
            <a:r>
              <a:rPr lang="en-US" dirty="0" err="1"/>
              <a:t>y</a:t>
            </a:r>
            <a:r>
              <a:rPr lang="en-US" i="1" dirty="0" err="1"/>
              <a:t>ukta-shiksana</a:t>
            </a:r>
            <a:r>
              <a:rPr lang="en-US" dirty="0"/>
              <a:t>).</a:t>
            </a:r>
          </a:p>
          <a:p>
            <a:r>
              <a:rPr lang="en-US" dirty="0"/>
              <a:t>2. Differences in different people must be respected (</a:t>
            </a:r>
            <a:r>
              <a:rPr lang="en-US" i="1" dirty="0" err="1"/>
              <a:t>bheda</a:t>
            </a:r>
            <a:r>
              <a:rPr lang="en-US" dirty="0"/>
              <a:t>).</a:t>
            </a:r>
          </a:p>
          <a:p>
            <a:r>
              <a:rPr lang="en-US" dirty="0"/>
              <a:t>3.  Teachings must consider the situation, place, or country from which the student comes (</a:t>
            </a:r>
            <a:r>
              <a:rPr lang="en-US" i="1" dirty="0" err="1"/>
              <a:t>desha</a:t>
            </a:r>
            <a:r>
              <a:rPr lang="en-US" dirty="0"/>
              <a:t>).</a:t>
            </a:r>
          </a:p>
          <a:p>
            <a:r>
              <a:rPr lang="en-US" dirty="0"/>
              <a:t>4.  Each person needs to be taught according to his or her individual constitution, age, disposition, etc.(i.e., obese, lean, young, old, etc.) (</a:t>
            </a:r>
            <a:r>
              <a:rPr lang="en-US" i="1" dirty="0" err="1"/>
              <a:t>deha</a:t>
            </a:r>
            <a:r>
              <a:rPr lang="en-US" dirty="0"/>
              <a:t>).</a:t>
            </a:r>
          </a:p>
          <a:p>
            <a:r>
              <a:rPr lang="en-US" dirty="0"/>
              <a:t>5.  The method of instruction depends on the time of year, the seasons, etc. (</a:t>
            </a:r>
            <a:r>
              <a:rPr lang="en-US" i="1" dirty="0" err="1"/>
              <a:t>kâla</a:t>
            </a:r>
            <a:r>
              <a:rPr lang="en-US" dirty="0"/>
              <a:t>).</a:t>
            </a:r>
          </a:p>
          <a:p>
            <a:r>
              <a:rPr lang="en-US" dirty="0"/>
              <a:t>6.  Depending on the occupation of the student, he or she will need to be taught different things (e.g., a runner would be taught differently than a philosopher) (</a:t>
            </a:r>
            <a:r>
              <a:rPr lang="en-US" i="1" dirty="0" err="1"/>
              <a:t>vritti</a:t>
            </a:r>
            <a:r>
              <a:rPr lang="en-US" dirty="0"/>
              <a:t>).</a:t>
            </a:r>
          </a:p>
          <a:p>
            <a:r>
              <a:rPr lang="en-US" dirty="0"/>
              <a:t>7.  One must understand the capacity of the student, how much endurance he or she has, how much memory, how much time to study or practice (</a:t>
            </a:r>
            <a:r>
              <a:rPr lang="en-US" i="1" dirty="0"/>
              <a:t>shakti</a:t>
            </a:r>
            <a:r>
              <a:rPr lang="en-US" dirty="0"/>
              <a:t>).</a:t>
            </a:r>
          </a:p>
          <a:p>
            <a:r>
              <a:rPr lang="en-US" dirty="0"/>
              <a:t>8.  The teaching must conform to the direction of the mind (i.e., it must take a person’s interests into account, such as exercise, devotion, God, chanting, etc.) (</a:t>
            </a:r>
            <a:r>
              <a:rPr lang="en-US" i="1" dirty="0" err="1"/>
              <a:t>mârga</a:t>
            </a:r>
            <a:r>
              <a:rPr lang="en-US" dirty="0"/>
              <a:t>).</a:t>
            </a:r>
          </a:p>
          <a:p>
            <a:endParaRPr lang="en-IN" dirty="0"/>
          </a:p>
        </p:txBody>
      </p:sp>
    </p:spTree>
    <p:extLst>
      <p:ext uri="{BB962C8B-B14F-4D97-AF65-F5344CB8AC3E}">
        <p14:creationId xmlns:p14="http://schemas.microsoft.com/office/powerpoint/2010/main" val="2525564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CF1FA-B9B4-813D-5220-91296478AAB4}"/>
              </a:ext>
            </a:extLst>
          </p:cNvPr>
          <p:cNvSpPr>
            <a:spLocks noGrp="1"/>
          </p:cNvSpPr>
          <p:nvPr>
            <p:ph type="title"/>
          </p:nvPr>
        </p:nvSpPr>
        <p:spPr/>
        <p:txBody>
          <a:bodyPr/>
          <a:lstStyle/>
          <a:p>
            <a:r>
              <a:rPr lang="en-US" b="1" cap="all" dirty="0"/>
              <a:t>What to Expect from Yoga Therapy</a:t>
            </a:r>
            <a:br>
              <a:rPr lang="en-US" b="1" cap="all" dirty="0"/>
            </a:br>
            <a:endParaRPr lang="en-IN" dirty="0"/>
          </a:p>
        </p:txBody>
      </p:sp>
      <p:sp>
        <p:nvSpPr>
          <p:cNvPr id="3" name="Content Placeholder 2">
            <a:extLst>
              <a:ext uri="{FF2B5EF4-FFF2-40B4-BE49-F238E27FC236}">
                <a16:creationId xmlns:a16="http://schemas.microsoft.com/office/drawing/2014/main" id="{55FFD937-43F4-F41B-A293-4E6A0DEDCADD}"/>
              </a:ext>
            </a:extLst>
          </p:cNvPr>
          <p:cNvSpPr>
            <a:spLocks noGrp="1"/>
          </p:cNvSpPr>
          <p:nvPr>
            <p:ph idx="1"/>
          </p:nvPr>
        </p:nvSpPr>
        <p:spPr>
          <a:xfrm>
            <a:off x="0" y="1219200"/>
            <a:ext cx="12192000" cy="5638800"/>
          </a:xfrm>
        </p:spPr>
        <p:txBody>
          <a:bodyPr>
            <a:normAutofit fontScale="70000" lnSpcReduction="20000"/>
          </a:bodyPr>
          <a:lstStyle/>
          <a:p>
            <a:pPr fontAlgn="base"/>
            <a:r>
              <a:rPr lang="en-US" dirty="0"/>
              <a:t>When a person decides to initiate yoga therapy, the therapist will first conduct an initial assessment. This assessment is designed to do the following:</a:t>
            </a:r>
          </a:p>
          <a:p>
            <a:pPr fontAlgn="base"/>
            <a:r>
              <a:rPr lang="en-US" dirty="0"/>
              <a:t>Identify health problems</a:t>
            </a:r>
          </a:p>
          <a:p>
            <a:pPr fontAlgn="base"/>
            <a:r>
              <a:rPr lang="en-US" dirty="0"/>
              <a:t>Assess lifestyle and physical capability</a:t>
            </a:r>
          </a:p>
          <a:p>
            <a:pPr fontAlgn="base"/>
            <a:r>
              <a:rPr lang="en-US" dirty="0"/>
              <a:t>Discuss reasons for seeking therapy</a:t>
            </a:r>
          </a:p>
          <a:p>
            <a:pPr fontAlgn="base"/>
            <a:r>
              <a:rPr lang="en-US" dirty="0"/>
              <a:t>Create a course of treatment</a:t>
            </a:r>
          </a:p>
          <a:p>
            <a:pPr fontAlgn="base"/>
            <a:r>
              <a:rPr lang="en-US" dirty="0"/>
              <a:t>Once the treatment plan is established in this first consultation, the frequency of sessions is agreed upon and sessions are scheduled. From this point, therapy sessions will most likely include the following components:</a:t>
            </a:r>
          </a:p>
          <a:p>
            <a:pPr fontAlgn="base"/>
            <a:r>
              <a:rPr lang="en-US" b="1" dirty="0"/>
              <a:t>Breathing Exercises (</a:t>
            </a:r>
            <a:r>
              <a:rPr lang="en-US" b="1" dirty="0" err="1"/>
              <a:t>Prayanama</a:t>
            </a:r>
            <a:r>
              <a:rPr lang="en-US" b="1" dirty="0"/>
              <a:t>)</a:t>
            </a:r>
            <a:r>
              <a:rPr lang="en-US" dirty="0"/>
              <a:t>: The therapist will guide the person in therapy through a series of breathing exercises ranging from energizing breaths to balancing breaths.</a:t>
            </a:r>
          </a:p>
          <a:p>
            <a:pPr fontAlgn="base"/>
            <a:r>
              <a:rPr lang="en-US" b="1" dirty="0"/>
              <a:t>Physical Postures (Asana)</a:t>
            </a:r>
            <a:r>
              <a:rPr lang="en-US" dirty="0"/>
              <a:t>: The therapist will teach the person in treatment appropriate yoga poses that address problem areas. For example, the “Legs Up the Wall” pose is used to treat things like anxiety and insomnia. In this pose, the person lays on his or her back with legs positioned up against the wall.</a:t>
            </a:r>
          </a:p>
          <a:p>
            <a:pPr fontAlgn="base"/>
            <a:r>
              <a:rPr lang="en-US" b="1" dirty="0"/>
              <a:t>Meditation</a:t>
            </a:r>
            <a:r>
              <a:rPr lang="en-US" dirty="0"/>
              <a:t>: Relaxation and mindfulness are the focus of meditation when it is combined with yoga poses.</a:t>
            </a:r>
          </a:p>
          <a:p>
            <a:pPr fontAlgn="base"/>
            <a:r>
              <a:rPr lang="en-US" b="1" dirty="0"/>
              <a:t>Guided Imagery</a:t>
            </a:r>
            <a:r>
              <a:rPr lang="en-US" dirty="0"/>
              <a:t>: The yoga therapist attempts to calm the body and mind by providing a guided visualization intended to bring inner peace.</a:t>
            </a:r>
          </a:p>
          <a:p>
            <a:pPr fontAlgn="base"/>
            <a:r>
              <a:rPr lang="en-US" b="1" dirty="0"/>
              <a:t>Homework</a:t>
            </a:r>
            <a:r>
              <a:rPr lang="en-US" dirty="0"/>
              <a:t>: An important element for any yoga practice is to find a way to incorporate it into daily life. Yoga therapists provide instructions on how to use what has been learned in treatment at home.</a:t>
            </a:r>
          </a:p>
          <a:p>
            <a:endParaRPr lang="en-IN" dirty="0"/>
          </a:p>
        </p:txBody>
      </p:sp>
    </p:spTree>
    <p:extLst>
      <p:ext uri="{BB962C8B-B14F-4D97-AF65-F5344CB8AC3E}">
        <p14:creationId xmlns:p14="http://schemas.microsoft.com/office/powerpoint/2010/main" val="3227847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AF48C-C18D-C978-4A7C-C72E5ED4DF23}"/>
              </a:ext>
            </a:extLst>
          </p:cNvPr>
          <p:cNvSpPr>
            <a:spLocks noGrp="1"/>
          </p:cNvSpPr>
          <p:nvPr>
            <p:ph type="title"/>
          </p:nvPr>
        </p:nvSpPr>
        <p:spPr/>
        <p:txBody>
          <a:bodyPr/>
          <a:lstStyle/>
          <a:p>
            <a:r>
              <a:rPr lang="en-US" b="1" dirty="0"/>
              <a:t>Benefits of Yoga Therapy</a:t>
            </a:r>
            <a:br>
              <a:rPr lang="en-US" dirty="0"/>
            </a:br>
            <a:endParaRPr lang="en-IN" dirty="0"/>
          </a:p>
        </p:txBody>
      </p:sp>
      <p:sp>
        <p:nvSpPr>
          <p:cNvPr id="5" name="Content Placeholder 4">
            <a:extLst>
              <a:ext uri="{FF2B5EF4-FFF2-40B4-BE49-F238E27FC236}">
                <a16:creationId xmlns:a16="http://schemas.microsoft.com/office/drawing/2014/main" id="{49AED15A-244A-6376-87DB-AF444753C8EF}"/>
              </a:ext>
            </a:extLst>
          </p:cNvPr>
          <p:cNvSpPr>
            <a:spLocks noGrp="1"/>
          </p:cNvSpPr>
          <p:nvPr>
            <p:ph idx="1"/>
          </p:nvPr>
        </p:nvSpPr>
        <p:spPr>
          <a:xfrm>
            <a:off x="98323" y="1347018"/>
            <a:ext cx="12093677" cy="5510981"/>
          </a:xfrm>
        </p:spPr>
        <p:txBody>
          <a:bodyPr>
            <a:normAutofit fontScale="92500" lnSpcReduction="10000"/>
          </a:bodyPr>
          <a:lstStyle/>
          <a:p>
            <a:pPr fontAlgn="base"/>
            <a:r>
              <a:rPr lang="en-US" dirty="0"/>
              <a:t>These are some of the benefits of yoga therapy:</a:t>
            </a:r>
          </a:p>
          <a:p>
            <a:pPr fontAlgn="base"/>
            <a:r>
              <a:rPr lang="en-US" b="1" dirty="0"/>
              <a:t>Integrated mind-body focus: </a:t>
            </a:r>
            <a:r>
              <a:rPr lang="en-US" dirty="0"/>
              <a:t>The exercises and postures of yoga therapy focus on the mind and body simultaneously, developing both mental and physical awareness. This helps with mind-body integration and improves mindfulness.</a:t>
            </a:r>
          </a:p>
          <a:p>
            <a:pPr fontAlgn="base"/>
            <a:r>
              <a:rPr lang="en-US" b="1" dirty="0"/>
              <a:t>Physical health benefits:</a:t>
            </a:r>
            <a:r>
              <a:rPr lang="en-US" dirty="0"/>
              <a:t> In addition to helping with mental health conditions, yoga therapy can also improve physical fitness and increase strength, balance, and flexibility. It can also help with physical health conditions such as pain, blood pressure, heart disease, diabetes, obesity, and arthritis.</a:t>
            </a:r>
          </a:p>
          <a:p>
            <a:pPr fontAlgn="base"/>
            <a:r>
              <a:rPr lang="en-US" b="1" dirty="0"/>
              <a:t>Fewer side effects: </a:t>
            </a:r>
            <a:r>
              <a:rPr lang="en-US" dirty="0"/>
              <a:t>Medication to treat mental health conditions can have side effects such as weight gain and other metabolic complications that can lead to an increased risk of heart disease. By contrast, yoga therapy has fewer side effects.</a:t>
            </a:r>
          </a:p>
          <a:p>
            <a:pPr fontAlgn="base"/>
            <a:r>
              <a:rPr lang="en-US" b="1" dirty="0"/>
              <a:t>Alternative form of therapy: </a:t>
            </a:r>
            <a:r>
              <a:rPr lang="en-US" dirty="0"/>
              <a:t>A major benefit of yoga therapy is that it appeals to those who might not be ready for traditional talk therapy or those who might find more meaningful results through the mind-body integrative focus.</a:t>
            </a:r>
          </a:p>
          <a:p>
            <a:endParaRPr lang="en-IN" dirty="0"/>
          </a:p>
        </p:txBody>
      </p:sp>
    </p:spTree>
    <p:extLst>
      <p:ext uri="{BB962C8B-B14F-4D97-AF65-F5344CB8AC3E}">
        <p14:creationId xmlns:p14="http://schemas.microsoft.com/office/powerpoint/2010/main" val="866337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1449</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UNIT :4</vt:lpstr>
      <vt:lpstr>YOGA THERAPY</vt:lpstr>
      <vt:lpstr>History of Yoga Therapy </vt:lpstr>
      <vt:lpstr>Issues Treated by Yoga Therapy </vt:lpstr>
      <vt:lpstr>The application of Yoga therapy has  three perspectives: </vt:lpstr>
      <vt:lpstr>The main principles of this form of Yoga therapy are:</vt:lpstr>
      <vt:lpstr>What to Expect from Yoga Therapy </vt:lpstr>
      <vt:lpstr>Benefits of Yoga Therapy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Suneeta Ganguly</dc:creator>
  <cp:lastModifiedBy>Suneeta Ganguly</cp:lastModifiedBy>
  <cp:revision>5</cp:revision>
  <dcterms:created xsi:type="dcterms:W3CDTF">2026-03-23T15:59:47Z</dcterms:created>
  <dcterms:modified xsi:type="dcterms:W3CDTF">2026-03-23T16:55:40Z</dcterms:modified>
</cp:coreProperties>
</file>