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58" r:id="rId5"/>
    <p:sldId id="259" r:id="rId6"/>
    <p:sldId id="260" r:id="rId7"/>
    <p:sldId id="261" r:id="rId8"/>
    <p:sldId id="262" r:id="rId9"/>
    <p:sldId id="264" r:id="rId10"/>
    <p:sldId id="267" r:id="rId11"/>
    <p:sldId id="265"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0" d="100"/>
          <a:sy n="60" d="100"/>
        </p:scale>
        <p:origin x="-1656" y="-1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E35103-69D3-44D7-9AFC-30FB4E6D2B1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522CA4C8-B413-4A71-AB02-D7531778F4EA}">
      <dgm:prSet phldrT="[Text]" custT="1"/>
      <dgm:spPr/>
      <dgm:t>
        <a:bodyPr/>
        <a:lstStyle/>
        <a:p>
          <a:r>
            <a:rPr lang="en-US" sz="1800" dirty="0" smtClean="0">
              <a:latin typeface="Times New Roman" pitchFamily="18" charset="0"/>
              <a:cs typeface="Times New Roman" pitchFamily="18" charset="0"/>
            </a:rPr>
            <a:t>Access records, documents, and reports of government departments</a:t>
          </a:r>
        </a:p>
      </dgm:t>
    </dgm:pt>
    <dgm:pt modelId="{64510082-2F50-41CA-B844-B79DFC7F4CB8}" type="parTrans" cxnId="{805D4687-AFC6-4337-83B9-03D8FD8614CC}">
      <dgm:prSet/>
      <dgm:spPr/>
      <dgm:t>
        <a:bodyPr/>
        <a:lstStyle/>
        <a:p>
          <a:endParaRPr lang="en-US" sz="1200">
            <a:latin typeface="Times New Roman" pitchFamily="18" charset="0"/>
            <a:cs typeface="Times New Roman" pitchFamily="18" charset="0"/>
          </a:endParaRPr>
        </a:p>
      </dgm:t>
    </dgm:pt>
    <dgm:pt modelId="{569FAC92-AC35-411B-A620-0900CBA95002}" type="sibTrans" cxnId="{805D4687-AFC6-4337-83B9-03D8FD8614CC}">
      <dgm:prSet/>
      <dgm:spPr/>
      <dgm:t>
        <a:bodyPr/>
        <a:lstStyle/>
        <a:p>
          <a:endParaRPr lang="en-US" sz="1200">
            <a:latin typeface="Times New Roman" pitchFamily="18" charset="0"/>
            <a:cs typeface="Times New Roman" pitchFamily="18" charset="0"/>
          </a:endParaRPr>
        </a:p>
      </dgm:t>
    </dgm:pt>
    <dgm:pt modelId="{87B9A987-02C1-4EA6-9D68-3AE5E20E9F98}">
      <dgm:prSet phldrT="[Text]" custT="1"/>
      <dgm:spPr>
        <a:solidFill>
          <a:schemeClr val="accent3">
            <a:lumMod val="40000"/>
            <a:lumOff val="60000"/>
          </a:schemeClr>
        </a:solidFill>
      </dgm:spPr>
      <dgm:t>
        <a:bodyPr/>
        <a:lstStyle/>
        <a:p>
          <a:r>
            <a:rPr lang="en-US" sz="1600" dirty="0" smtClean="0">
              <a:latin typeface="Times New Roman" pitchFamily="18" charset="0"/>
              <a:cs typeface="Times New Roman" pitchFamily="18" charset="0"/>
            </a:rPr>
            <a:t>Inspect government works and projects</a:t>
          </a:r>
          <a:endParaRPr lang="en-US" sz="1600" dirty="0">
            <a:latin typeface="Times New Roman" pitchFamily="18" charset="0"/>
            <a:cs typeface="Times New Roman" pitchFamily="18" charset="0"/>
          </a:endParaRPr>
        </a:p>
      </dgm:t>
    </dgm:pt>
    <dgm:pt modelId="{86A11C8C-38EF-4CDC-B41B-86EEB29084CF}" type="parTrans" cxnId="{8BC35092-3F9E-494E-BB03-F2AACF261A36}">
      <dgm:prSet/>
      <dgm:spPr/>
      <dgm:t>
        <a:bodyPr/>
        <a:lstStyle/>
        <a:p>
          <a:endParaRPr lang="en-US" sz="1200">
            <a:latin typeface="Times New Roman" pitchFamily="18" charset="0"/>
            <a:cs typeface="Times New Roman" pitchFamily="18" charset="0"/>
          </a:endParaRPr>
        </a:p>
      </dgm:t>
    </dgm:pt>
    <dgm:pt modelId="{AB9278C6-E811-412E-9083-041434BE3F25}" type="sibTrans" cxnId="{8BC35092-3F9E-494E-BB03-F2AACF261A36}">
      <dgm:prSet/>
      <dgm:spPr/>
      <dgm:t>
        <a:bodyPr/>
        <a:lstStyle/>
        <a:p>
          <a:endParaRPr lang="en-US" sz="1200">
            <a:latin typeface="Times New Roman" pitchFamily="18" charset="0"/>
            <a:cs typeface="Times New Roman" pitchFamily="18" charset="0"/>
          </a:endParaRPr>
        </a:p>
      </dgm:t>
    </dgm:pt>
    <dgm:pt modelId="{D8765744-BA42-49A2-9F94-07908E70B21D}">
      <dgm:prSet phldrT="[Text]" custT="1"/>
      <dgm:spPr/>
      <dgm:t>
        <a:bodyPr/>
        <a:lstStyle/>
        <a:p>
          <a:r>
            <a:rPr lang="en-US" sz="1800" dirty="0" smtClean="0">
              <a:latin typeface="Times New Roman" pitchFamily="18" charset="0"/>
              <a:cs typeface="Times New Roman" pitchFamily="18" charset="0"/>
            </a:rPr>
            <a:t>Obtain certified copies of official documents</a:t>
          </a:r>
          <a:endParaRPr lang="en-US" sz="1800" dirty="0">
            <a:latin typeface="Times New Roman" pitchFamily="18" charset="0"/>
            <a:cs typeface="Times New Roman" pitchFamily="18" charset="0"/>
          </a:endParaRPr>
        </a:p>
      </dgm:t>
    </dgm:pt>
    <dgm:pt modelId="{7F877965-E8B1-48FA-9FF7-2705A0D40EAD}" type="parTrans" cxnId="{F5C9CCB6-D2CC-4B30-A09C-D84E67FCD14D}">
      <dgm:prSet/>
      <dgm:spPr/>
      <dgm:t>
        <a:bodyPr/>
        <a:lstStyle/>
        <a:p>
          <a:endParaRPr lang="en-US" sz="1200">
            <a:latin typeface="Times New Roman" pitchFamily="18" charset="0"/>
            <a:cs typeface="Times New Roman" pitchFamily="18" charset="0"/>
          </a:endParaRPr>
        </a:p>
      </dgm:t>
    </dgm:pt>
    <dgm:pt modelId="{8D7758CC-B370-481A-BAD3-70962F75E85F}" type="sibTrans" cxnId="{F5C9CCB6-D2CC-4B30-A09C-D84E67FCD14D}">
      <dgm:prSet/>
      <dgm:spPr/>
      <dgm:t>
        <a:bodyPr/>
        <a:lstStyle/>
        <a:p>
          <a:endParaRPr lang="en-US" sz="1200">
            <a:latin typeface="Times New Roman" pitchFamily="18" charset="0"/>
            <a:cs typeface="Times New Roman" pitchFamily="18" charset="0"/>
          </a:endParaRPr>
        </a:p>
      </dgm:t>
    </dgm:pt>
    <dgm:pt modelId="{A25DE42D-79DC-4811-8FCC-8103A0061AA3}">
      <dgm:prSet phldrT="[Text]" custT="1"/>
      <dgm:spPr>
        <a:solidFill>
          <a:schemeClr val="accent6">
            <a:lumMod val="40000"/>
            <a:lumOff val="60000"/>
          </a:schemeClr>
        </a:solidFill>
      </dgm:spPr>
      <dgm:t>
        <a:bodyPr/>
        <a:lstStyle/>
        <a:p>
          <a:r>
            <a:rPr lang="en-US" sz="1600" dirty="0" smtClean="0">
              <a:latin typeface="Times New Roman" pitchFamily="18" charset="0"/>
              <a:cs typeface="Times New Roman" pitchFamily="18" charset="0"/>
            </a:rPr>
            <a:t>Receive information about government decisions and policies</a:t>
          </a:r>
          <a:endParaRPr lang="en-US" sz="1600" dirty="0">
            <a:latin typeface="Times New Roman" pitchFamily="18" charset="0"/>
            <a:cs typeface="Times New Roman" pitchFamily="18" charset="0"/>
          </a:endParaRPr>
        </a:p>
      </dgm:t>
    </dgm:pt>
    <dgm:pt modelId="{770E2C55-1678-4004-A954-D43B38E28DE9}" type="parTrans" cxnId="{08507FA4-7CB7-41E3-98E6-0AF3C7A4377A}">
      <dgm:prSet/>
      <dgm:spPr/>
      <dgm:t>
        <a:bodyPr/>
        <a:lstStyle/>
        <a:p>
          <a:endParaRPr lang="en-US" sz="1200">
            <a:latin typeface="Times New Roman" pitchFamily="18" charset="0"/>
            <a:cs typeface="Times New Roman" pitchFamily="18" charset="0"/>
          </a:endParaRPr>
        </a:p>
      </dgm:t>
    </dgm:pt>
    <dgm:pt modelId="{5635C37D-67D2-4E2F-87F8-3A54FABEDAD5}" type="sibTrans" cxnId="{08507FA4-7CB7-41E3-98E6-0AF3C7A4377A}">
      <dgm:prSet/>
      <dgm:spPr/>
      <dgm:t>
        <a:bodyPr/>
        <a:lstStyle/>
        <a:p>
          <a:endParaRPr lang="en-US" sz="1200">
            <a:latin typeface="Times New Roman" pitchFamily="18" charset="0"/>
            <a:cs typeface="Times New Roman" pitchFamily="18" charset="0"/>
          </a:endParaRPr>
        </a:p>
      </dgm:t>
    </dgm:pt>
    <dgm:pt modelId="{D17AE109-291D-4C2E-BE6C-FB95CA6962AC}" type="pres">
      <dgm:prSet presAssocID="{23E35103-69D3-44D7-9AFC-30FB4E6D2B1B}" presName="linear" presStyleCnt="0">
        <dgm:presLayoutVars>
          <dgm:animLvl val="lvl"/>
          <dgm:resizeHandles val="exact"/>
        </dgm:presLayoutVars>
      </dgm:prSet>
      <dgm:spPr/>
      <dgm:t>
        <a:bodyPr/>
        <a:lstStyle/>
        <a:p>
          <a:endParaRPr lang="en-US"/>
        </a:p>
      </dgm:t>
    </dgm:pt>
    <dgm:pt modelId="{64B45E6B-525A-4C1B-B112-4CDFF3B1BA9A}" type="pres">
      <dgm:prSet presAssocID="{522CA4C8-B413-4A71-AB02-D7531778F4EA}" presName="parentText" presStyleLbl="node1" presStyleIdx="0" presStyleCnt="2" custScaleX="84000" custScaleY="77713">
        <dgm:presLayoutVars>
          <dgm:chMax val="0"/>
          <dgm:bulletEnabled val="1"/>
        </dgm:presLayoutVars>
      </dgm:prSet>
      <dgm:spPr/>
      <dgm:t>
        <a:bodyPr/>
        <a:lstStyle/>
        <a:p>
          <a:endParaRPr lang="en-US"/>
        </a:p>
      </dgm:t>
    </dgm:pt>
    <dgm:pt modelId="{00A4547F-C2CE-4916-9716-EA3F8CAD5643}" type="pres">
      <dgm:prSet presAssocID="{522CA4C8-B413-4A71-AB02-D7531778F4EA}" presName="childText" presStyleLbl="revTx" presStyleIdx="0" presStyleCnt="2" custScaleX="80000" custScaleY="76979">
        <dgm:presLayoutVars>
          <dgm:bulletEnabled val="1"/>
        </dgm:presLayoutVars>
      </dgm:prSet>
      <dgm:spPr/>
      <dgm:t>
        <a:bodyPr/>
        <a:lstStyle/>
        <a:p>
          <a:endParaRPr lang="en-US"/>
        </a:p>
      </dgm:t>
    </dgm:pt>
    <dgm:pt modelId="{E1F10F82-4575-4DAE-8A50-21FB916E5447}" type="pres">
      <dgm:prSet presAssocID="{D8765744-BA42-49A2-9F94-07908E70B21D}" presName="parentText" presStyleLbl="node1" presStyleIdx="1" presStyleCnt="2" custScaleX="92000" custScaleY="64793">
        <dgm:presLayoutVars>
          <dgm:chMax val="0"/>
          <dgm:bulletEnabled val="1"/>
        </dgm:presLayoutVars>
      </dgm:prSet>
      <dgm:spPr/>
      <dgm:t>
        <a:bodyPr/>
        <a:lstStyle/>
        <a:p>
          <a:endParaRPr lang="en-US"/>
        </a:p>
      </dgm:t>
    </dgm:pt>
    <dgm:pt modelId="{378E1941-729B-4170-BC3E-33A30AE45B20}" type="pres">
      <dgm:prSet presAssocID="{D8765744-BA42-49A2-9F94-07908E70B21D}" presName="childText" presStyleLbl="revTx" presStyleIdx="1" presStyleCnt="2" custScaleX="92000" custScaleY="43813">
        <dgm:presLayoutVars>
          <dgm:bulletEnabled val="1"/>
        </dgm:presLayoutVars>
      </dgm:prSet>
      <dgm:spPr/>
      <dgm:t>
        <a:bodyPr/>
        <a:lstStyle/>
        <a:p>
          <a:endParaRPr lang="en-US"/>
        </a:p>
      </dgm:t>
    </dgm:pt>
  </dgm:ptLst>
  <dgm:cxnLst>
    <dgm:cxn modelId="{8BC35092-3F9E-494E-BB03-F2AACF261A36}" srcId="{522CA4C8-B413-4A71-AB02-D7531778F4EA}" destId="{87B9A987-02C1-4EA6-9D68-3AE5E20E9F98}" srcOrd="0" destOrd="0" parTransId="{86A11C8C-38EF-4CDC-B41B-86EEB29084CF}" sibTransId="{AB9278C6-E811-412E-9083-041434BE3F25}"/>
    <dgm:cxn modelId="{08507FA4-7CB7-41E3-98E6-0AF3C7A4377A}" srcId="{D8765744-BA42-49A2-9F94-07908E70B21D}" destId="{A25DE42D-79DC-4811-8FCC-8103A0061AA3}" srcOrd="0" destOrd="0" parTransId="{770E2C55-1678-4004-A954-D43B38E28DE9}" sibTransId="{5635C37D-67D2-4E2F-87F8-3A54FABEDAD5}"/>
    <dgm:cxn modelId="{28180F32-B269-4E20-9569-C05AC0F5DF7D}" type="presOf" srcId="{D8765744-BA42-49A2-9F94-07908E70B21D}" destId="{E1F10F82-4575-4DAE-8A50-21FB916E5447}" srcOrd="0" destOrd="0" presId="urn:microsoft.com/office/officeart/2005/8/layout/vList2"/>
    <dgm:cxn modelId="{47CFBF4C-8952-433C-BE23-EC3649AEA52D}" type="presOf" srcId="{522CA4C8-B413-4A71-AB02-D7531778F4EA}" destId="{64B45E6B-525A-4C1B-B112-4CDFF3B1BA9A}" srcOrd="0" destOrd="0" presId="urn:microsoft.com/office/officeart/2005/8/layout/vList2"/>
    <dgm:cxn modelId="{5340299C-ECD1-4F2F-98C2-42674D931933}" type="presOf" srcId="{87B9A987-02C1-4EA6-9D68-3AE5E20E9F98}" destId="{00A4547F-C2CE-4916-9716-EA3F8CAD5643}" srcOrd="0" destOrd="0" presId="urn:microsoft.com/office/officeart/2005/8/layout/vList2"/>
    <dgm:cxn modelId="{805D4687-AFC6-4337-83B9-03D8FD8614CC}" srcId="{23E35103-69D3-44D7-9AFC-30FB4E6D2B1B}" destId="{522CA4C8-B413-4A71-AB02-D7531778F4EA}" srcOrd="0" destOrd="0" parTransId="{64510082-2F50-41CA-B844-B79DFC7F4CB8}" sibTransId="{569FAC92-AC35-411B-A620-0900CBA95002}"/>
    <dgm:cxn modelId="{F5C9CCB6-D2CC-4B30-A09C-D84E67FCD14D}" srcId="{23E35103-69D3-44D7-9AFC-30FB4E6D2B1B}" destId="{D8765744-BA42-49A2-9F94-07908E70B21D}" srcOrd="1" destOrd="0" parTransId="{7F877965-E8B1-48FA-9FF7-2705A0D40EAD}" sibTransId="{8D7758CC-B370-481A-BAD3-70962F75E85F}"/>
    <dgm:cxn modelId="{97FDF9D1-E11F-40C2-BDAC-73A3CAD9786F}" type="presOf" srcId="{23E35103-69D3-44D7-9AFC-30FB4E6D2B1B}" destId="{D17AE109-291D-4C2E-BE6C-FB95CA6962AC}" srcOrd="0" destOrd="0" presId="urn:microsoft.com/office/officeart/2005/8/layout/vList2"/>
    <dgm:cxn modelId="{34E494D8-5173-4DD4-9220-5805F7E42B71}" type="presOf" srcId="{A25DE42D-79DC-4811-8FCC-8103A0061AA3}" destId="{378E1941-729B-4170-BC3E-33A30AE45B20}" srcOrd="0" destOrd="0" presId="urn:microsoft.com/office/officeart/2005/8/layout/vList2"/>
    <dgm:cxn modelId="{8531E332-16A4-4443-92CE-68AECD42A0ED}" type="presParOf" srcId="{D17AE109-291D-4C2E-BE6C-FB95CA6962AC}" destId="{64B45E6B-525A-4C1B-B112-4CDFF3B1BA9A}" srcOrd="0" destOrd="0" presId="urn:microsoft.com/office/officeart/2005/8/layout/vList2"/>
    <dgm:cxn modelId="{18BF81BF-DAEE-4E44-A52E-879567D2FEC8}" type="presParOf" srcId="{D17AE109-291D-4C2E-BE6C-FB95CA6962AC}" destId="{00A4547F-C2CE-4916-9716-EA3F8CAD5643}" srcOrd="1" destOrd="0" presId="urn:microsoft.com/office/officeart/2005/8/layout/vList2"/>
    <dgm:cxn modelId="{8CFC74E5-44BE-488F-B8CF-953369CD9C35}" type="presParOf" srcId="{D17AE109-291D-4C2E-BE6C-FB95CA6962AC}" destId="{E1F10F82-4575-4DAE-8A50-21FB916E5447}" srcOrd="2" destOrd="0" presId="urn:microsoft.com/office/officeart/2005/8/layout/vList2"/>
    <dgm:cxn modelId="{62166C47-C221-42CF-A6FD-BA67AFEB403A}" type="presParOf" srcId="{D17AE109-291D-4C2E-BE6C-FB95CA6962AC}" destId="{378E1941-729B-4170-BC3E-33A30AE45B20}" srcOrd="3"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BE6F4E23-A278-4199-B591-70D2F33D4520}" type="datetimeFigureOut">
              <a:rPr lang="en-IN" smtClean="0"/>
              <a:pPr/>
              <a:t>19-03-2026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0C464EE-2532-403F-B2E8-3880EC4C1473}" type="slidenum">
              <a:rPr lang="en-IN" smtClean="0"/>
              <a:pPr/>
              <a:t>‹#›</a:t>
            </a:fld>
            <a:endParaRPr lang="en-IN"/>
          </a:p>
        </p:txBody>
      </p:sp>
    </p:spTree>
    <p:extLst>
      <p:ext uri="{BB962C8B-B14F-4D97-AF65-F5344CB8AC3E}">
        <p14:creationId xmlns="" xmlns:p14="http://schemas.microsoft.com/office/powerpoint/2010/main" val="1362396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E6F4E23-A278-4199-B591-70D2F33D4520}" type="datetimeFigureOut">
              <a:rPr lang="en-IN" smtClean="0"/>
              <a:pPr/>
              <a:t>19-03-2026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0C464EE-2532-403F-B2E8-3880EC4C1473}" type="slidenum">
              <a:rPr lang="en-IN" smtClean="0"/>
              <a:pPr/>
              <a:t>‹#›</a:t>
            </a:fld>
            <a:endParaRPr lang="en-IN"/>
          </a:p>
        </p:txBody>
      </p:sp>
    </p:spTree>
    <p:extLst>
      <p:ext uri="{BB962C8B-B14F-4D97-AF65-F5344CB8AC3E}">
        <p14:creationId xmlns="" xmlns:p14="http://schemas.microsoft.com/office/powerpoint/2010/main" val="100053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6F4E23-A278-4199-B591-70D2F33D4520}" type="datetimeFigureOut">
              <a:rPr lang="en-IN" smtClean="0"/>
              <a:pPr/>
              <a:t>19-03-2026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0C464EE-2532-403F-B2E8-3880EC4C1473}" type="slidenum">
              <a:rPr lang="en-IN" smtClean="0"/>
              <a:pPr/>
              <a:t>‹#›</a:t>
            </a:fld>
            <a:endParaRPr lang="en-IN"/>
          </a:p>
        </p:txBody>
      </p:sp>
    </p:spTree>
    <p:extLst>
      <p:ext uri="{BB962C8B-B14F-4D97-AF65-F5344CB8AC3E}">
        <p14:creationId xmlns="" xmlns:p14="http://schemas.microsoft.com/office/powerpoint/2010/main" val="3274822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E6F4E23-A278-4199-B591-70D2F33D4520}" type="datetimeFigureOut">
              <a:rPr lang="en-IN" smtClean="0"/>
              <a:pPr/>
              <a:t>19-03-2026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0C464EE-2532-403F-B2E8-3880EC4C1473}" type="slidenum">
              <a:rPr lang="en-IN" smtClean="0"/>
              <a:pPr/>
              <a:t>‹#›</a:t>
            </a:fld>
            <a:endParaRPr lang="en-IN"/>
          </a:p>
        </p:txBody>
      </p:sp>
    </p:spTree>
    <p:extLst>
      <p:ext uri="{BB962C8B-B14F-4D97-AF65-F5344CB8AC3E}">
        <p14:creationId xmlns="" xmlns:p14="http://schemas.microsoft.com/office/powerpoint/2010/main" val="212102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BE6F4E23-A278-4199-B591-70D2F33D4520}" type="datetimeFigureOut">
              <a:rPr lang="en-IN" smtClean="0"/>
              <a:pPr/>
              <a:t>19-03-2026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0C464EE-2532-403F-B2E8-3880EC4C1473}" type="slidenum">
              <a:rPr lang="en-IN" smtClean="0"/>
              <a:pPr/>
              <a:t>‹#›</a:t>
            </a:fld>
            <a:endParaRPr lang="en-IN"/>
          </a:p>
        </p:txBody>
      </p:sp>
    </p:spTree>
    <p:extLst>
      <p:ext uri="{BB962C8B-B14F-4D97-AF65-F5344CB8AC3E}">
        <p14:creationId xmlns="" xmlns:p14="http://schemas.microsoft.com/office/powerpoint/2010/main" val="1211610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BE6F4E23-A278-4199-B591-70D2F33D4520}" type="datetimeFigureOut">
              <a:rPr lang="en-IN" smtClean="0"/>
              <a:pPr/>
              <a:t>19-03-2026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0C464EE-2532-403F-B2E8-3880EC4C1473}" type="slidenum">
              <a:rPr lang="en-IN" smtClean="0"/>
              <a:pPr/>
              <a:t>‹#›</a:t>
            </a:fld>
            <a:endParaRPr lang="en-IN"/>
          </a:p>
        </p:txBody>
      </p:sp>
    </p:spTree>
    <p:extLst>
      <p:ext uri="{BB962C8B-B14F-4D97-AF65-F5344CB8AC3E}">
        <p14:creationId xmlns="" xmlns:p14="http://schemas.microsoft.com/office/powerpoint/2010/main" val="259841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6F4E23-A278-4199-B591-70D2F33D4520}" type="datetimeFigureOut">
              <a:rPr lang="en-IN" smtClean="0"/>
              <a:pPr/>
              <a:t>19-03-2026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0C464EE-2532-403F-B2E8-3880EC4C1473}" type="slidenum">
              <a:rPr lang="en-IN" smtClean="0"/>
              <a:pPr/>
              <a:t>‹#›</a:t>
            </a:fld>
            <a:endParaRPr lang="en-IN"/>
          </a:p>
        </p:txBody>
      </p:sp>
    </p:spTree>
    <p:extLst>
      <p:ext uri="{BB962C8B-B14F-4D97-AF65-F5344CB8AC3E}">
        <p14:creationId xmlns="" xmlns:p14="http://schemas.microsoft.com/office/powerpoint/2010/main" val="487199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6F4E23-A278-4199-B591-70D2F33D4520}" type="datetimeFigureOut">
              <a:rPr lang="en-IN" smtClean="0"/>
              <a:pPr/>
              <a:t>19-03-2026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0C464EE-2532-403F-B2E8-3880EC4C1473}" type="slidenum">
              <a:rPr lang="en-IN" smtClean="0"/>
              <a:pPr/>
              <a:t>‹#›</a:t>
            </a:fld>
            <a:endParaRPr lang="en-IN"/>
          </a:p>
        </p:txBody>
      </p:sp>
    </p:spTree>
    <p:extLst>
      <p:ext uri="{BB962C8B-B14F-4D97-AF65-F5344CB8AC3E}">
        <p14:creationId xmlns="" xmlns:p14="http://schemas.microsoft.com/office/powerpoint/2010/main" val="1176289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6F4E23-A278-4199-B591-70D2F33D4520}" type="datetimeFigureOut">
              <a:rPr lang="en-IN" smtClean="0"/>
              <a:pPr/>
              <a:t>19-03-2026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0C464EE-2532-403F-B2E8-3880EC4C1473}" type="slidenum">
              <a:rPr lang="en-IN" smtClean="0"/>
              <a:pPr/>
              <a:t>‹#›</a:t>
            </a:fld>
            <a:endParaRPr lang="en-IN"/>
          </a:p>
        </p:txBody>
      </p:sp>
    </p:spTree>
    <p:extLst>
      <p:ext uri="{BB962C8B-B14F-4D97-AF65-F5344CB8AC3E}">
        <p14:creationId xmlns="" xmlns:p14="http://schemas.microsoft.com/office/powerpoint/2010/main" val="1945281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E6F4E23-A278-4199-B591-70D2F33D4520}" type="datetimeFigureOut">
              <a:rPr lang="en-IN" smtClean="0"/>
              <a:pPr/>
              <a:t>19-03-2026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0C464EE-2532-403F-B2E8-3880EC4C1473}" type="slidenum">
              <a:rPr lang="en-IN" smtClean="0"/>
              <a:pPr/>
              <a:t>‹#›</a:t>
            </a:fld>
            <a:endParaRPr lang="en-IN"/>
          </a:p>
        </p:txBody>
      </p:sp>
    </p:spTree>
    <p:extLst>
      <p:ext uri="{BB962C8B-B14F-4D97-AF65-F5344CB8AC3E}">
        <p14:creationId xmlns="" xmlns:p14="http://schemas.microsoft.com/office/powerpoint/2010/main" val="81994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E6F4E23-A278-4199-B591-70D2F33D4520}" type="datetimeFigureOut">
              <a:rPr lang="en-IN" smtClean="0"/>
              <a:pPr/>
              <a:t>19-03-2026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0C464EE-2532-403F-B2E8-3880EC4C1473}" type="slidenum">
              <a:rPr lang="en-IN" smtClean="0"/>
              <a:pPr/>
              <a:t>‹#›</a:t>
            </a:fld>
            <a:endParaRPr lang="en-IN"/>
          </a:p>
        </p:txBody>
      </p:sp>
    </p:spTree>
    <p:extLst>
      <p:ext uri="{BB962C8B-B14F-4D97-AF65-F5344CB8AC3E}">
        <p14:creationId xmlns="" xmlns:p14="http://schemas.microsoft.com/office/powerpoint/2010/main" val="1559766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6F4E23-A278-4199-B591-70D2F33D4520}" type="datetimeFigureOut">
              <a:rPr lang="en-IN" smtClean="0"/>
              <a:pPr/>
              <a:t>19-03-2026</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C464EE-2532-403F-B2E8-3880EC4C1473}" type="slidenum">
              <a:rPr lang="en-IN" smtClean="0"/>
              <a:pPr/>
              <a:t>‹#›</a:t>
            </a:fld>
            <a:endParaRPr lang="en-IN"/>
          </a:p>
        </p:txBody>
      </p:sp>
    </p:spTree>
    <p:extLst>
      <p:ext uri="{BB962C8B-B14F-4D97-AF65-F5344CB8AC3E}">
        <p14:creationId xmlns="" xmlns:p14="http://schemas.microsoft.com/office/powerpoint/2010/main" val="1508872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79512" y="548680"/>
            <a:ext cx="8856984" cy="1944216"/>
          </a:xfrm>
          <a:solidFill>
            <a:schemeClr val="accent3">
              <a:lumMod val="20000"/>
              <a:lumOff val="80000"/>
            </a:schemeClr>
          </a:solidFill>
        </p:spPr>
        <p:txBody>
          <a:bodyPr>
            <a:normAutofit fontScale="90000"/>
          </a:bodyPr>
          <a:lstStyle/>
          <a:p>
            <a:r>
              <a:rPr lang="en-US" dirty="0" smtClean="0">
                <a:solidFill>
                  <a:srgbClr val="002060"/>
                </a:solidFill>
                <a:latin typeface="Times New Roman" pitchFamily="18" charset="0"/>
                <a:ea typeface="Segoe UI Historic" pitchFamily="34" charset="0"/>
                <a:cs typeface="Times New Roman" pitchFamily="18" charset="0"/>
              </a:rPr>
              <a:t>RIGHT TO INFORMATION</a:t>
            </a:r>
            <a:br>
              <a:rPr lang="en-US" dirty="0" smtClean="0">
                <a:solidFill>
                  <a:srgbClr val="002060"/>
                </a:solidFill>
                <a:latin typeface="Times New Roman" pitchFamily="18" charset="0"/>
                <a:ea typeface="Segoe UI Historic" pitchFamily="34" charset="0"/>
                <a:cs typeface="Times New Roman" pitchFamily="18" charset="0"/>
              </a:rPr>
            </a:br>
            <a:r>
              <a:rPr lang="en-US" dirty="0" smtClean="0">
                <a:solidFill>
                  <a:srgbClr val="002060"/>
                </a:solidFill>
                <a:latin typeface="Times New Roman" pitchFamily="18" charset="0"/>
                <a:ea typeface="Segoe UI Historic" pitchFamily="34" charset="0"/>
                <a:cs typeface="Times New Roman" pitchFamily="18" charset="0"/>
              </a:rPr>
              <a:t>&amp;</a:t>
            </a:r>
            <a:br>
              <a:rPr lang="en-US" dirty="0" smtClean="0">
                <a:solidFill>
                  <a:srgbClr val="002060"/>
                </a:solidFill>
                <a:latin typeface="Times New Roman" pitchFamily="18" charset="0"/>
                <a:ea typeface="Segoe UI Historic" pitchFamily="34" charset="0"/>
                <a:cs typeface="Times New Roman" pitchFamily="18" charset="0"/>
              </a:rPr>
            </a:br>
            <a:r>
              <a:rPr lang="en-US" dirty="0" smtClean="0">
                <a:solidFill>
                  <a:srgbClr val="002060"/>
                </a:solidFill>
                <a:latin typeface="Times New Roman" pitchFamily="18" charset="0"/>
                <a:ea typeface="Segoe UI Historic" pitchFamily="34" charset="0"/>
                <a:cs typeface="Times New Roman" pitchFamily="18" charset="0"/>
              </a:rPr>
              <a:t>RIGHT TO EDUCATION </a:t>
            </a:r>
            <a:endParaRPr lang="en-IN" dirty="0">
              <a:solidFill>
                <a:srgbClr val="002060"/>
              </a:solidFill>
              <a:latin typeface="Times New Roman" pitchFamily="18" charset="0"/>
              <a:ea typeface="Segoe UI Historic" pitchFamily="34" charset="0"/>
              <a:cs typeface="Times New Roman" pitchFamily="18" charset="0"/>
            </a:endParaRPr>
          </a:p>
        </p:txBody>
      </p:sp>
      <p:sp>
        <p:nvSpPr>
          <p:cNvPr id="3" name="Subtitle 2"/>
          <p:cNvSpPr>
            <a:spLocks noGrp="1"/>
          </p:cNvSpPr>
          <p:nvPr>
            <p:ph type="subTitle" idx="1"/>
          </p:nvPr>
        </p:nvSpPr>
        <p:spPr>
          <a:xfrm>
            <a:off x="20418" y="4509120"/>
            <a:ext cx="9123582" cy="1703040"/>
          </a:xfrm>
          <a:solidFill>
            <a:schemeClr val="bg2">
              <a:lumMod val="90000"/>
            </a:schemeClr>
          </a:solidFill>
        </p:spPr>
        <p:txBody>
          <a:bodyPr numCol="1">
            <a:normAutofit fontScale="85000" lnSpcReduction="20000"/>
          </a:bodyPr>
          <a:lstStyle/>
          <a:p>
            <a:r>
              <a:rPr lang="en-US" dirty="0" smtClean="0">
                <a:solidFill>
                  <a:schemeClr val="tx1"/>
                </a:solidFill>
                <a:latin typeface="Times New Roman" pitchFamily="18" charset="0"/>
                <a:cs typeface="Times New Roman" pitchFamily="18" charset="0"/>
              </a:rPr>
              <a:t>Jintu Thakuria</a:t>
            </a:r>
          </a:p>
          <a:p>
            <a:r>
              <a:rPr lang="en-US" dirty="0" smtClean="0">
                <a:solidFill>
                  <a:schemeClr val="tx1"/>
                </a:solidFill>
                <a:latin typeface="Times New Roman" pitchFamily="18" charset="0"/>
                <a:cs typeface="Times New Roman" pitchFamily="18" charset="0"/>
              </a:rPr>
              <a:t>Assistant Professor</a:t>
            </a:r>
          </a:p>
          <a:p>
            <a:r>
              <a:rPr lang="en-US" dirty="0" smtClean="0">
                <a:solidFill>
                  <a:schemeClr val="tx1"/>
                </a:solidFill>
                <a:latin typeface="Times New Roman" pitchFamily="18" charset="0"/>
                <a:cs typeface="Times New Roman" pitchFamily="18" charset="0"/>
              </a:rPr>
              <a:t>Dept. of Education</a:t>
            </a:r>
          </a:p>
          <a:p>
            <a:r>
              <a:rPr lang="en-US" dirty="0" err="1" smtClean="0">
                <a:solidFill>
                  <a:schemeClr val="tx1"/>
                </a:solidFill>
                <a:latin typeface="Times New Roman" pitchFamily="18" charset="0"/>
                <a:cs typeface="Times New Roman" pitchFamily="18" charset="0"/>
              </a:rPr>
              <a:t>Handique</a:t>
            </a:r>
            <a:r>
              <a:rPr lang="en-US" dirty="0" smtClean="0">
                <a:solidFill>
                  <a:schemeClr val="tx1"/>
                </a:solidFill>
                <a:latin typeface="Times New Roman" pitchFamily="18" charset="0"/>
                <a:cs typeface="Times New Roman" pitchFamily="18" charset="0"/>
              </a:rPr>
              <a:t> Girls’ College </a:t>
            </a:r>
          </a:p>
        </p:txBody>
      </p:sp>
    </p:spTree>
    <p:extLst>
      <p:ext uri="{BB962C8B-B14F-4D97-AF65-F5344CB8AC3E}">
        <p14:creationId xmlns="" xmlns:p14="http://schemas.microsoft.com/office/powerpoint/2010/main" val="5614201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Program Files (x86)\Microsoft Office\MEDIA\CAGCAT10\j0234687.gif"/>
          <p:cNvPicPr>
            <a:picLocks noChangeAspect="1" noChangeArrowheads="1" noCrop="1"/>
          </p:cNvPicPr>
          <p:nvPr/>
        </p:nvPicPr>
        <p:blipFill>
          <a:blip r:embed="rId2">
            <a:extLst>
              <a:ext uri="{28A0092B-C50C-407E-A947-70E740481C1C}">
                <a14:useLocalDpi xmlns="" xmlns:a14="http://schemas.microsoft.com/office/drawing/2010/main" val="0"/>
              </a:ext>
            </a:extLst>
          </a:blip>
          <a:srcRect/>
          <a:stretch>
            <a:fillRect/>
          </a:stretch>
        </p:blipFill>
        <p:spPr bwMode="auto">
          <a:xfrm>
            <a:off x="5134477" y="0"/>
            <a:ext cx="4009524" cy="23622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a:xfrm flipV="1">
            <a:off x="-1908720" y="-13745"/>
            <a:ext cx="1666528" cy="518046"/>
          </a:xfrm>
        </p:spPr>
        <p:txBody>
          <a:bodyPr>
            <a:normAutofit fontScale="90000"/>
          </a:bodyPr>
          <a:lstStyle/>
          <a:p>
            <a:endParaRPr lang="en-IN" dirty="0"/>
          </a:p>
        </p:txBody>
      </p:sp>
      <p:sp>
        <p:nvSpPr>
          <p:cNvPr id="3" name="Content Placeholder 2"/>
          <p:cNvSpPr>
            <a:spLocks noGrp="1"/>
          </p:cNvSpPr>
          <p:nvPr>
            <p:ph idx="1"/>
          </p:nvPr>
        </p:nvSpPr>
        <p:spPr>
          <a:xfrm>
            <a:off x="228600" y="914400"/>
            <a:ext cx="6324600" cy="5715000"/>
          </a:xfrm>
          <a:solidFill>
            <a:schemeClr val="accent6">
              <a:lumMod val="20000"/>
              <a:lumOff val="80000"/>
            </a:schemeClr>
          </a:solidFill>
        </p:spPr>
        <p:txBody>
          <a:bodyPr>
            <a:noAutofit/>
          </a:bodyPr>
          <a:lstStyle/>
          <a:p>
            <a:pPr lvl="6" algn="ctr"/>
            <a:endParaRPr lang="en-US" sz="1400" dirty="0" smtClean="0">
              <a:solidFill>
                <a:srgbClr val="FF0000"/>
              </a:solidFill>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A </a:t>
            </a:r>
            <a:r>
              <a:rPr lang="en-US" sz="2000" b="1" dirty="0" smtClean="0">
                <a:latin typeface="Times New Roman" pitchFamily="18" charset="0"/>
                <a:cs typeface="Times New Roman" pitchFamily="18" charset="0"/>
              </a:rPr>
              <a:t>right</a:t>
            </a:r>
            <a:r>
              <a:rPr lang="en-US" sz="2000" dirty="0" smtClean="0">
                <a:latin typeface="Times New Roman" pitchFamily="18" charset="0"/>
                <a:cs typeface="Times New Roman" pitchFamily="18" charset="0"/>
              </a:rPr>
              <a:t> is a </a:t>
            </a:r>
            <a:r>
              <a:rPr lang="en-US" sz="2000" b="1" dirty="0" smtClean="0">
                <a:latin typeface="Times New Roman" pitchFamily="18" charset="0"/>
                <a:cs typeface="Times New Roman" pitchFamily="18" charset="0"/>
              </a:rPr>
              <a:t>moral or legal entitlement</a:t>
            </a:r>
            <a:r>
              <a:rPr lang="en-US" sz="2000" dirty="0" smtClean="0">
                <a:latin typeface="Times New Roman" pitchFamily="18" charset="0"/>
                <a:cs typeface="Times New Roman" pitchFamily="18" charset="0"/>
              </a:rPr>
              <a:t> that allows an individual to act in a certain way or to receive certain protections or benefits from society and the state. Rights ensure that people are treated with dignity, equality, and justice.</a:t>
            </a:r>
          </a:p>
          <a:p>
            <a:pPr algn="just"/>
            <a:r>
              <a:rPr lang="en-US" sz="2000" dirty="0" smtClean="0">
                <a:latin typeface="Times New Roman" pitchFamily="18" charset="0"/>
                <a:cs typeface="Times New Roman" pitchFamily="18" charset="0"/>
              </a:rPr>
              <a:t>Scholars have defined rights in various ways:</a:t>
            </a:r>
          </a:p>
          <a:p>
            <a:pPr algn="just"/>
            <a:r>
              <a:rPr lang="en-US" sz="2000" b="1" dirty="0" smtClean="0">
                <a:latin typeface="Times New Roman" pitchFamily="18" charset="0"/>
                <a:cs typeface="Times New Roman" pitchFamily="18" charset="0"/>
              </a:rPr>
              <a:t>Harold J. Laski</a:t>
            </a:r>
            <a:r>
              <a:rPr lang="en-US" sz="2000" dirty="0" smtClean="0">
                <a:latin typeface="Times New Roman" pitchFamily="18" charset="0"/>
                <a:cs typeface="Times New Roman" pitchFamily="18" charset="0"/>
              </a:rPr>
              <a:t> defined rights as </a:t>
            </a:r>
            <a:r>
              <a:rPr lang="en-US" sz="2000" i="1" dirty="0" smtClean="0">
                <a:latin typeface="Times New Roman" pitchFamily="18" charset="0"/>
                <a:cs typeface="Times New Roman" pitchFamily="18" charset="0"/>
              </a:rPr>
              <a:t>“those conditions of social life without which no man can seek, in general, to be himself at his best.”</a:t>
            </a:r>
            <a:endParaRPr lang="en-US" sz="2000" dirty="0" smtClean="0">
              <a:latin typeface="Times New Roman" pitchFamily="18" charset="0"/>
              <a:cs typeface="Times New Roman" pitchFamily="18" charset="0"/>
            </a:endParaRPr>
          </a:p>
          <a:p>
            <a:pPr algn="just"/>
            <a:r>
              <a:rPr lang="en-US" sz="2000" b="1" dirty="0" smtClean="0">
                <a:latin typeface="Times New Roman" pitchFamily="18" charset="0"/>
                <a:cs typeface="Times New Roman" pitchFamily="18" charset="0"/>
              </a:rPr>
              <a:t>T. H. Green</a:t>
            </a:r>
            <a:r>
              <a:rPr lang="en-US" sz="2000" dirty="0" smtClean="0">
                <a:latin typeface="Times New Roman" pitchFamily="18" charset="0"/>
                <a:cs typeface="Times New Roman" pitchFamily="18" charset="0"/>
              </a:rPr>
              <a:t> stated that rights are </a:t>
            </a:r>
            <a:r>
              <a:rPr lang="en-US" sz="2000" i="1" dirty="0" smtClean="0">
                <a:latin typeface="Times New Roman" pitchFamily="18" charset="0"/>
                <a:cs typeface="Times New Roman" pitchFamily="18" charset="0"/>
              </a:rPr>
              <a:t>“powers necessary for the </a:t>
            </a:r>
            <a:r>
              <a:rPr lang="en-US" sz="2000" i="1" dirty="0" err="1" smtClean="0">
                <a:latin typeface="Times New Roman" pitchFamily="18" charset="0"/>
                <a:cs typeface="Times New Roman" pitchFamily="18" charset="0"/>
              </a:rPr>
              <a:t>fulfilment</a:t>
            </a:r>
            <a:r>
              <a:rPr lang="en-US" sz="2000" i="1" dirty="0" smtClean="0">
                <a:latin typeface="Times New Roman" pitchFamily="18" charset="0"/>
                <a:cs typeface="Times New Roman" pitchFamily="18" charset="0"/>
              </a:rPr>
              <a:t> of moral duties.”</a:t>
            </a:r>
            <a:endParaRPr lang="en-US" sz="2000" dirty="0" smtClean="0">
              <a:latin typeface="Times New Roman" pitchFamily="18" charset="0"/>
              <a:cs typeface="Times New Roman" pitchFamily="18" charset="0"/>
            </a:endParaRPr>
          </a:p>
          <a:p>
            <a:pPr algn="just"/>
            <a:r>
              <a:rPr lang="en-US" sz="2000" b="1" dirty="0" smtClean="0">
                <a:latin typeface="Times New Roman" pitchFamily="18" charset="0"/>
                <a:cs typeface="Times New Roman" pitchFamily="18" charset="0"/>
              </a:rPr>
              <a:t>John Locke</a:t>
            </a:r>
            <a:r>
              <a:rPr lang="en-US" sz="2000" dirty="0" smtClean="0">
                <a:latin typeface="Times New Roman" pitchFamily="18" charset="0"/>
                <a:cs typeface="Times New Roman" pitchFamily="18" charset="0"/>
              </a:rPr>
              <a:t> viewed rights as natural entitlements that every individual possesses simply by being human.</a:t>
            </a:r>
          </a:p>
          <a:p>
            <a:pPr marL="0" indent="0" algn="just">
              <a:buNone/>
            </a:pPr>
            <a:endParaRPr lang="en-US" sz="2000" dirty="0" smtClean="0">
              <a:solidFill>
                <a:srgbClr val="FF0000"/>
              </a:solidFill>
              <a:latin typeface="Times New Roman" pitchFamily="18" charset="0"/>
              <a:cs typeface="Times New Roman" pitchFamily="18" charset="0"/>
            </a:endParaRPr>
          </a:p>
        </p:txBody>
      </p:sp>
      <p:cxnSp>
        <p:nvCxnSpPr>
          <p:cNvPr id="5" name="Straight Arrow Connector 4"/>
          <p:cNvCxnSpPr/>
          <p:nvPr/>
        </p:nvCxnSpPr>
        <p:spPr>
          <a:xfrm>
            <a:off x="2951820" y="4785821"/>
            <a:ext cx="360040" cy="0"/>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580112" y="5229200"/>
            <a:ext cx="360040" cy="0"/>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8676456" y="4785821"/>
            <a:ext cx="360040" cy="0"/>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3527301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34962"/>
          </a:xfrm>
        </p:spPr>
        <p:txBody>
          <a:bodyPr>
            <a:noAutofit/>
          </a:bodyPr>
          <a:lstStyle/>
          <a:p>
            <a:r>
              <a:rPr lang="en-US" sz="2800" dirty="0" smtClean="0">
                <a:solidFill>
                  <a:srgbClr val="002060"/>
                </a:solidFill>
                <a:latin typeface="Times New Roman" pitchFamily="18" charset="0"/>
                <a:cs typeface="Times New Roman" pitchFamily="18" charset="0"/>
              </a:rPr>
              <a:t>RIGHT TO INFORMATION</a:t>
            </a:r>
            <a:endParaRPr lang="en-IN" sz="2800" dirty="0">
              <a:solidFill>
                <a:srgbClr val="002060"/>
              </a:solidFill>
              <a:latin typeface="Times New Roman" pitchFamily="18" charset="0"/>
              <a:cs typeface="Times New Roman" pitchFamily="18" charset="0"/>
            </a:endParaRPr>
          </a:p>
        </p:txBody>
      </p:sp>
      <p:sp>
        <p:nvSpPr>
          <p:cNvPr id="3" name="Content Placeholder 2"/>
          <p:cNvSpPr>
            <a:spLocks noGrp="1"/>
          </p:cNvSpPr>
          <p:nvPr>
            <p:ph idx="1"/>
          </p:nvPr>
        </p:nvSpPr>
        <p:spPr>
          <a:xfrm>
            <a:off x="251520" y="1600200"/>
            <a:ext cx="8640960" cy="4997152"/>
          </a:xfrm>
        </p:spPr>
        <p:txBody>
          <a:bodyPr>
            <a:normAutofit/>
          </a:bodyPr>
          <a:lstStyle/>
          <a:p>
            <a:pPr marL="0" indent="0">
              <a:buNone/>
            </a:pPr>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p:txBody>
      </p:sp>
      <p:sp>
        <p:nvSpPr>
          <p:cNvPr id="5" name="Oval 4"/>
          <p:cNvSpPr/>
          <p:nvPr/>
        </p:nvSpPr>
        <p:spPr>
          <a:xfrm>
            <a:off x="0" y="838200"/>
            <a:ext cx="5562600" cy="5867400"/>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500" dirty="0" smtClean="0">
                <a:solidFill>
                  <a:schemeClr val="tx1"/>
                </a:solidFill>
                <a:latin typeface="Times New Roman" pitchFamily="18" charset="0"/>
                <a:cs typeface="Times New Roman" pitchFamily="18" charset="0"/>
              </a:rPr>
              <a:t>The </a:t>
            </a:r>
            <a:r>
              <a:rPr lang="en-US" sz="1500" b="1" dirty="0" smtClean="0">
                <a:solidFill>
                  <a:schemeClr val="tx1"/>
                </a:solidFill>
                <a:latin typeface="Times New Roman" pitchFamily="18" charset="0"/>
                <a:cs typeface="Times New Roman" pitchFamily="18" charset="0"/>
              </a:rPr>
              <a:t>Right to Information (RTI)</a:t>
            </a:r>
            <a:r>
              <a:rPr lang="en-US" sz="1500" dirty="0" smtClean="0">
                <a:solidFill>
                  <a:schemeClr val="tx1"/>
                </a:solidFill>
                <a:latin typeface="Times New Roman" pitchFamily="18" charset="0"/>
                <a:cs typeface="Times New Roman" pitchFamily="18" charset="0"/>
              </a:rPr>
              <a:t> refers to the legal right of citizens to access information held by public authorities. It empowers people to seek information regarding the functioning, decisions, and activities of government institutions, thereby promoting </a:t>
            </a:r>
            <a:r>
              <a:rPr lang="en-US" sz="1500" b="1" dirty="0" smtClean="0">
                <a:solidFill>
                  <a:schemeClr val="tx1"/>
                </a:solidFill>
                <a:latin typeface="Times New Roman" pitchFamily="18" charset="0"/>
                <a:cs typeface="Times New Roman" pitchFamily="18" charset="0"/>
              </a:rPr>
              <a:t>transparency, accountability, and democratic participation</a:t>
            </a:r>
            <a:r>
              <a:rPr lang="en-US" sz="1500" dirty="0" smtClean="0">
                <a:solidFill>
                  <a:schemeClr val="tx1"/>
                </a:solidFill>
                <a:latin typeface="Times New Roman" pitchFamily="18" charset="0"/>
                <a:cs typeface="Times New Roman" pitchFamily="18" charset="0"/>
              </a:rPr>
              <a:t>.</a:t>
            </a:r>
          </a:p>
          <a:p>
            <a:pPr algn="just"/>
            <a:r>
              <a:rPr lang="en-US" sz="1500" dirty="0" smtClean="0">
                <a:solidFill>
                  <a:schemeClr val="tx1"/>
                </a:solidFill>
                <a:latin typeface="Times New Roman" pitchFamily="18" charset="0"/>
                <a:cs typeface="Times New Roman" pitchFamily="18" charset="0"/>
              </a:rPr>
              <a:t>In India, the right to information is guaranteed through the </a:t>
            </a:r>
            <a:r>
              <a:rPr lang="en-US" sz="1500" b="1" dirty="0" smtClean="0">
                <a:solidFill>
                  <a:schemeClr val="tx1"/>
                </a:solidFill>
                <a:latin typeface="Times New Roman" pitchFamily="18" charset="0"/>
                <a:cs typeface="Times New Roman" pitchFamily="18" charset="0"/>
              </a:rPr>
              <a:t>Right to Information Act, 2005</a:t>
            </a:r>
            <a:r>
              <a:rPr lang="en-US" sz="1500" dirty="0" smtClean="0">
                <a:solidFill>
                  <a:schemeClr val="tx1"/>
                </a:solidFill>
                <a:latin typeface="Times New Roman" pitchFamily="18" charset="0"/>
                <a:cs typeface="Times New Roman" pitchFamily="18" charset="0"/>
              </a:rPr>
              <a:t>, which enables citizens to request information from public authorities and obligates these authorities to provide the information within a specified time.</a:t>
            </a:r>
          </a:p>
          <a:p>
            <a:pPr algn="just"/>
            <a:endParaRPr lang="en-US" sz="1500" b="1" dirty="0" smtClean="0">
              <a:solidFill>
                <a:schemeClr val="tx1"/>
              </a:solidFill>
              <a:latin typeface="Times New Roman" pitchFamily="18" charset="0"/>
              <a:cs typeface="Times New Roman" pitchFamily="18" charset="0"/>
            </a:endParaRPr>
          </a:p>
          <a:p>
            <a:pPr algn="just"/>
            <a:r>
              <a:rPr lang="en-US" sz="1500" dirty="0" smtClean="0">
                <a:solidFill>
                  <a:schemeClr val="tx1"/>
                </a:solidFill>
                <a:latin typeface="Times New Roman" pitchFamily="18" charset="0"/>
                <a:cs typeface="Times New Roman" pitchFamily="18" charset="0"/>
              </a:rPr>
              <a:t>According to </a:t>
            </a:r>
            <a:r>
              <a:rPr lang="en-US" sz="1500" b="1" dirty="0" err="1" smtClean="0">
                <a:solidFill>
                  <a:schemeClr val="tx1"/>
                </a:solidFill>
                <a:latin typeface="Times New Roman" pitchFamily="18" charset="0"/>
                <a:cs typeface="Times New Roman" pitchFamily="18" charset="0"/>
              </a:rPr>
              <a:t>Aruna</a:t>
            </a:r>
            <a:r>
              <a:rPr lang="en-US" sz="1500" b="1" dirty="0" smtClean="0">
                <a:solidFill>
                  <a:schemeClr val="tx1"/>
                </a:solidFill>
                <a:latin typeface="Times New Roman" pitchFamily="18" charset="0"/>
                <a:cs typeface="Times New Roman" pitchFamily="18" charset="0"/>
              </a:rPr>
              <a:t> Roy</a:t>
            </a:r>
            <a:r>
              <a:rPr lang="en-US" sz="1500" dirty="0" smtClean="0">
                <a:solidFill>
                  <a:schemeClr val="tx1"/>
                </a:solidFill>
                <a:latin typeface="Times New Roman" pitchFamily="18" charset="0"/>
                <a:cs typeface="Times New Roman" pitchFamily="18" charset="0"/>
              </a:rPr>
              <a:t>, a key advocate of RTI, the Right to Information is </a:t>
            </a:r>
            <a:r>
              <a:rPr lang="en-US" sz="1500" b="1" dirty="0" smtClean="0">
                <a:solidFill>
                  <a:schemeClr val="tx1"/>
                </a:solidFill>
                <a:latin typeface="Times New Roman" pitchFamily="18" charset="0"/>
                <a:cs typeface="Times New Roman" pitchFamily="18" charset="0"/>
              </a:rPr>
              <a:t>the right of citizens to access information that affects their lives and to hold the government accountable for its actions</a:t>
            </a:r>
            <a:r>
              <a:rPr lang="en-US" sz="1500" dirty="0" smtClean="0">
                <a:solidFill>
                  <a:schemeClr val="tx1"/>
                </a:solidFill>
                <a:latin typeface="Times New Roman" pitchFamily="18" charset="0"/>
                <a:cs typeface="Times New Roman" pitchFamily="18" charset="0"/>
              </a:rPr>
              <a:t>.</a:t>
            </a:r>
            <a:endParaRPr lang="en-US" sz="1500" dirty="0">
              <a:solidFill>
                <a:schemeClr val="tx1"/>
              </a:solidFill>
              <a:latin typeface="Times New Roman" pitchFamily="18" charset="0"/>
              <a:cs typeface="Times New Roman" pitchFamily="18" charset="0"/>
            </a:endParaRPr>
          </a:p>
        </p:txBody>
      </p:sp>
      <p:graphicFrame>
        <p:nvGraphicFramePr>
          <p:cNvPr id="7" name="Diagram 6"/>
          <p:cNvGraphicFramePr/>
          <p:nvPr/>
        </p:nvGraphicFramePr>
        <p:xfrm>
          <a:off x="5105400" y="1066800"/>
          <a:ext cx="38100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8911948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9144000" y="274638"/>
            <a:ext cx="1332656" cy="922114"/>
          </a:xfrm>
        </p:spPr>
        <p:txBody>
          <a:bodyPr>
            <a:normAutofit/>
          </a:bodyPr>
          <a:lstStyle/>
          <a:p>
            <a:endParaRPr lang="en-IN" dirty="0"/>
          </a:p>
        </p:txBody>
      </p:sp>
      <p:sp>
        <p:nvSpPr>
          <p:cNvPr id="3" name="Content Placeholder 2"/>
          <p:cNvSpPr>
            <a:spLocks noGrp="1"/>
          </p:cNvSpPr>
          <p:nvPr>
            <p:ph idx="1"/>
          </p:nvPr>
        </p:nvSpPr>
        <p:spPr>
          <a:xfrm>
            <a:off x="228600" y="533400"/>
            <a:ext cx="8610600" cy="5638800"/>
          </a:xfrm>
        </p:spPr>
        <p:txBody>
          <a:bodyPr>
            <a:normAutofit/>
          </a:bodyPr>
          <a:lstStyle/>
          <a:p>
            <a:pPr algn="ctr">
              <a:buNone/>
            </a:pPr>
            <a:r>
              <a:rPr lang="en-US" b="1" dirty="0" smtClean="0">
                <a:solidFill>
                  <a:srgbClr val="C00000"/>
                </a:solidFill>
                <a:latin typeface="Times New Roman" pitchFamily="18" charset="0"/>
                <a:cs typeface="Times New Roman" pitchFamily="18" charset="0"/>
              </a:rPr>
              <a:t>OBJECTIVES OF RTI</a:t>
            </a:r>
          </a:p>
          <a:p>
            <a:r>
              <a:rPr lang="en-US" dirty="0" smtClean="0">
                <a:latin typeface="Times New Roman" pitchFamily="18" charset="0"/>
                <a:cs typeface="Times New Roman" pitchFamily="18" charset="0"/>
              </a:rPr>
              <a:t>To promote transparency in the functioning of government institutions.</a:t>
            </a:r>
          </a:p>
          <a:p>
            <a:r>
              <a:rPr lang="en-US" dirty="0" smtClean="0">
                <a:latin typeface="Times New Roman" pitchFamily="18" charset="0"/>
                <a:cs typeface="Times New Roman" pitchFamily="18" charset="0"/>
              </a:rPr>
              <a:t>To ensure accountability of public authorities.</a:t>
            </a:r>
          </a:p>
          <a:p>
            <a:r>
              <a:rPr lang="en-US" dirty="0" smtClean="0">
                <a:latin typeface="Times New Roman" pitchFamily="18" charset="0"/>
                <a:cs typeface="Times New Roman" pitchFamily="18" charset="0"/>
              </a:rPr>
              <a:t>To reduce corruption in administration.</a:t>
            </a:r>
          </a:p>
          <a:p>
            <a:r>
              <a:rPr lang="en-US" dirty="0" smtClean="0">
                <a:latin typeface="Times New Roman" pitchFamily="18" charset="0"/>
                <a:cs typeface="Times New Roman" pitchFamily="18" charset="0"/>
              </a:rPr>
              <a:t>To empower citizens to participate in governance.</a:t>
            </a:r>
          </a:p>
          <a:p>
            <a:r>
              <a:rPr lang="en-US" dirty="0" smtClean="0">
                <a:latin typeface="Times New Roman" pitchFamily="18" charset="0"/>
                <a:cs typeface="Times New Roman" pitchFamily="18" charset="0"/>
              </a:rPr>
              <a:t>To strengthen democratic values.</a:t>
            </a: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16049616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40960" cy="634082"/>
          </a:xfrm>
          <a:solidFill>
            <a:schemeClr val="accent6">
              <a:lumMod val="40000"/>
              <a:lumOff val="60000"/>
            </a:schemeClr>
          </a:solidFill>
        </p:spPr>
        <p:txBody>
          <a:bodyPr>
            <a:normAutofit fontScale="90000"/>
          </a:bodyPr>
          <a:lstStyle/>
          <a:p>
            <a:r>
              <a:rPr lang="en-US" dirty="0" smtClean="0">
                <a:latin typeface="Times New Roman" pitchFamily="18" charset="0"/>
                <a:cs typeface="Times New Roman" pitchFamily="18" charset="0"/>
              </a:rPr>
              <a:t>I</a:t>
            </a:r>
            <a:r>
              <a:rPr lang="en-US" b="1" dirty="0" smtClean="0">
                <a:latin typeface="Times New Roman" pitchFamily="18" charset="0"/>
                <a:cs typeface="Times New Roman" pitchFamily="18" charset="0"/>
              </a:rPr>
              <a:t>mportance of RTI</a:t>
            </a:r>
            <a:endParaRPr lang="en-IN" dirty="0">
              <a:latin typeface="Times New Roman" pitchFamily="18" charset="0"/>
              <a:cs typeface="Times New Roman" pitchFamily="18" charset="0"/>
            </a:endParaRPr>
          </a:p>
        </p:txBody>
      </p:sp>
      <p:sp>
        <p:nvSpPr>
          <p:cNvPr id="6" name="Content Placeholder 5"/>
          <p:cNvSpPr>
            <a:spLocks noGrp="1"/>
          </p:cNvSpPr>
          <p:nvPr>
            <p:ph idx="1"/>
          </p:nvPr>
        </p:nvSpPr>
        <p:spPr/>
        <p:txBody>
          <a:bodyPr/>
          <a:lstStyle/>
          <a:p>
            <a:pPr algn="just"/>
            <a:r>
              <a:rPr lang="en-US" dirty="0" smtClean="0">
                <a:latin typeface="Times New Roman" pitchFamily="18" charset="0"/>
                <a:cs typeface="Times New Roman" pitchFamily="18" charset="0"/>
              </a:rPr>
              <a:t>Encourages </a:t>
            </a:r>
            <a:r>
              <a:rPr lang="en-US" b="1" dirty="0" smtClean="0">
                <a:latin typeface="Times New Roman" pitchFamily="18" charset="0"/>
                <a:cs typeface="Times New Roman" pitchFamily="18" charset="0"/>
              </a:rPr>
              <a:t>good governance</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Helps citizens monitor public spending and policies.</a:t>
            </a:r>
          </a:p>
          <a:p>
            <a:pPr algn="just"/>
            <a:r>
              <a:rPr lang="en-US" dirty="0" smtClean="0">
                <a:latin typeface="Times New Roman" pitchFamily="18" charset="0"/>
                <a:cs typeface="Times New Roman" pitchFamily="18" charset="0"/>
              </a:rPr>
              <a:t>Promotes </a:t>
            </a:r>
            <a:r>
              <a:rPr lang="en-US" b="1" dirty="0" smtClean="0">
                <a:latin typeface="Times New Roman" pitchFamily="18" charset="0"/>
                <a:cs typeface="Times New Roman" pitchFamily="18" charset="0"/>
              </a:rPr>
              <a:t>openness and responsible administration</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Strengthens the relationship between citizens and government.</a:t>
            </a:r>
          </a:p>
          <a:p>
            <a:pPr algn="just"/>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7440183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490066"/>
          </a:xfrm>
          <a:solidFill>
            <a:schemeClr val="accent4">
              <a:lumMod val="20000"/>
              <a:lumOff val="80000"/>
            </a:schemeClr>
          </a:solidFill>
        </p:spPr>
        <p:txBody>
          <a:bodyPr>
            <a:normAutofit fontScale="90000"/>
          </a:bodyPr>
          <a:lstStyle/>
          <a:p>
            <a:r>
              <a:rPr lang="en-US" sz="3000" dirty="0" smtClean="0">
                <a:latin typeface="Times New Roman" pitchFamily="18" charset="0"/>
                <a:cs typeface="Times New Roman" pitchFamily="18" charset="0"/>
              </a:rPr>
              <a:t>RIGHT TO INFORMATION ACT 2005</a:t>
            </a:r>
            <a:endParaRPr lang="en-IN" dirty="0"/>
          </a:p>
        </p:txBody>
      </p:sp>
      <p:sp>
        <p:nvSpPr>
          <p:cNvPr id="3" name="Content Placeholder 2"/>
          <p:cNvSpPr>
            <a:spLocks noGrp="1"/>
          </p:cNvSpPr>
          <p:nvPr>
            <p:ph idx="1"/>
          </p:nvPr>
        </p:nvSpPr>
        <p:spPr>
          <a:xfrm>
            <a:off x="107504" y="836712"/>
            <a:ext cx="8928992" cy="5904656"/>
          </a:xfrm>
          <a:solidFill>
            <a:schemeClr val="accent6">
              <a:lumMod val="20000"/>
              <a:lumOff val="80000"/>
            </a:schemeClr>
          </a:solidFill>
        </p:spPr>
        <p:txBody>
          <a:bodyPr>
            <a:normAutofit lnSpcReduction="10000"/>
          </a:bodyPr>
          <a:lstStyle/>
          <a:p>
            <a:pPr algn="just"/>
            <a:r>
              <a:rPr lang="en-US" dirty="0" smtClean="0">
                <a:latin typeface="Times New Roman" pitchFamily="18" charset="0"/>
                <a:cs typeface="Times New Roman" pitchFamily="18" charset="0"/>
              </a:rPr>
              <a:t>The </a:t>
            </a:r>
            <a:r>
              <a:rPr lang="en-US" b="1" dirty="0" smtClean="0">
                <a:latin typeface="Times New Roman" pitchFamily="18" charset="0"/>
                <a:cs typeface="Times New Roman" pitchFamily="18" charset="0"/>
              </a:rPr>
              <a:t>Right to Information (RTI) Act, 2005</a:t>
            </a:r>
            <a:r>
              <a:rPr lang="en-US" dirty="0" smtClean="0">
                <a:latin typeface="Times New Roman" pitchFamily="18" charset="0"/>
                <a:cs typeface="Times New Roman" pitchFamily="18" charset="0"/>
              </a:rPr>
              <a:t> is a landmark law enacted by the Government of India to promote </a:t>
            </a:r>
            <a:r>
              <a:rPr lang="en-US" b="1" dirty="0" smtClean="0">
                <a:latin typeface="Times New Roman" pitchFamily="18" charset="0"/>
                <a:cs typeface="Times New Roman" pitchFamily="18" charset="0"/>
              </a:rPr>
              <a:t>transparency, accountability, and openness in the functioning of public authorities</a:t>
            </a:r>
            <a:r>
              <a:rPr lang="en-US" dirty="0" smtClean="0">
                <a:latin typeface="Times New Roman" pitchFamily="18" charset="0"/>
                <a:cs typeface="Times New Roman" pitchFamily="18" charset="0"/>
              </a:rPr>
              <a:t>. The Act gives citizens the legal right to request information from government offices and requires those offices to provide the information within a specified time.</a:t>
            </a:r>
          </a:p>
          <a:p>
            <a:pPr algn="just"/>
            <a:r>
              <a:rPr lang="en-US" dirty="0" smtClean="0">
                <a:latin typeface="Times New Roman" pitchFamily="18" charset="0"/>
                <a:cs typeface="Times New Roman" pitchFamily="18" charset="0"/>
              </a:rPr>
              <a:t>The Act came into force on </a:t>
            </a:r>
            <a:r>
              <a:rPr lang="en-US" b="1" dirty="0" smtClean="0">
                <a:latin typeface="Times New Roman" pitchFamily="18" charset="0"/>
                <a:cs typeface="Times New Roman" pitchFamily="18" charset="0"/>
              </a:rPr>
              <a:t>12 October 2005</a:t>
            </a:r>
            <a:r>
              <a:rPr lang="en-US" dirty="0" smtClean="0">
                <a:latin typeface="Times New Roman" pitchFamily="18" charset="0"/>
                <a:cs typeface="Times New Roman" pitchFamily="18" charset="0"/>
              </a:rPr>
              <a:t> and applies to all public authorities at the </a:t>
            </a:r>
            <a:r>
              <a:rPr lang="en-US" b="1" dirty="0" smtClean="0">
                <a:latin typeface="Times New Roman" pitchFamily="18" charset="0"/>
                <a:cs typeface="Times New Roman" pitchFamily="18" charset="0"/>
              </a:rPr>
              <a:t>central, state, and local levels</a:t>
            </a:r>
            <a:r>
              <a:rPr lang="en-US" dirty="0" smtClean="0">
                <a:latin typeface="Times New Roman" pitchFamily="18" charset="0"/>
                <a:cs typeface="Times New Roman" pitchFamily="18" charset="0"/>
              </a:rPr>
              <a:t>, including bodies owned, controlled, or substantially financed by the government.</a:t>
            </a:r>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2683278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533400"/>
          </a:xfrm>
        </p:spPr>
        <p:txBody>
          <a:bodyPr>
            <a:normAutofit fontScale="90000"/>
          </a:bodyPr>
          <a:lstStyle/>
          <a:p>
            <a:r>
              <a:rPr lang="en-US" sz="3000" dirty="0" smtClean="0">
                <a:solidFill>
                  <a:srgbClr val="FF0000"/>
                </a:solidFill>
                <a:latin typeface="Times New Roman" pitchFamily="18" charset="0"/>
                <a:cs typeface="Times New Roman" pitchFamily="18" charset="0"/>
              </a:rPr>
              <a:t>Key Provisions of the Act </a:t>
            </a:r>
            <a:endParaRPr lang="en-IN" sz="3000" dirty="0">
              <a:solidFill>
                <a:srgbClr val="FF0000"/>
              </a:solidFill>
              <a:latin typeface="Times New Roman" pitchFamily="18" charset="0"/>
              <a:cs typeface="Times New Roman" pitchFamily="18" charset="0"/>
            </a:endParaRPr>
          </a:p>
        </p:txBody>
      </p:sp>
      <p:sp>
        <p:nvSpPr>
          <p:cNvPr id="7169" name="Rectangle 1"/>
          <p:cNvSpPr>
            <a:spLocks noGrp="1" noChangeArrowheads="1"/>
          </p:cNvSpPr>
          <p:nvPr>
            <p:ph idx="1"/>
          </p:nvPr>
        </p:nvSpPr>
        <p:spPr bwMode="auto">
          <a:xfrm>
            <a:off x="457200" y="685801"/>
            <a:ext cx="8305800" cy="60197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Right to access information:</a:t>
            </a: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 Every citizen can request information from public authorities.</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Time-bound response:</a:t>
            </a: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 Information must generally be provided within </a:t>
            </a: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30 days</a:t>
            </a: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 of the request.</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Public Information Officers (PIOs):</a:t>
            </a: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 Each government department must appoint officers to receive and process RTI applications.</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Inspection of documents:</a:t>
            </a: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 Citizens can inspect government works, records, and documents.</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Low application fee:</a:t>
            </a: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 Citizens can apply with a small prescribed fee.</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Appeal mechanism:</a:t>
            </a: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 If information is denied, applicants can appeal to higher authorities.</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Information Commissions:</a:t>
            </a: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 The Act established the </a:t>
            </a: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Central Information Commission</a:t>
            </a: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 and </a:t>
            </a: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State Information Commissions</a:t>
            </a: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 to oversee implementation.</a:t>
            </a:r>
          </a:p>
        </p:txBody>
      </p:sp>
    </p:spTree>
    <p:extLst>
      <p:ext uri="{BB962C8B-B14F-4D97-AF65-F5344CB8AC3E}">
        <p14:creationId xmlns="" xmlns:p14="http://schemas.microsoft.com/office/powerpoint/2010/main" val="8938249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036496" cy="487362"/>
          </a:xfrm>
        </p:spPr>
        <p:txBody>
          <a:bodyPr>
            <a:normAutofit fontScale="90000"/>
          </a:bodyPr>
          <a:lstStyle/>
          <a:p>
            <a:r>
              <a:rPr lang="en-US" sz="4000" dirty="0" smtClean="0">
                <a:solidFill>
                  <a:srgbClr val="FF0000"/>
                </a:solidFill>
                <a:latin typeface="Times New Roman" pitchFamily="18" charset="0"/>
                <a:cs typeface="Times New Roman" pitchFamily="18" charset="0"/>
              </a:rPr>
              <a:t>RIGHT TO EDUCATION </a:t>
            </a:r>
            <a:endParaRPr lang="en-IN" sz="40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228600" y="990600"/>
            <a:ext cx="8807896" cy="5678760"/>
          </a:xfrm>
        </p:spPr>
        <p:txBody>
          <a:bodyPr>
            <a:normAutofit/>
          </a:bodyPr>
          <a:lstStyle/>
          <a:p>
            <a:pPr algn="just"/>
            <a:r>
              <a:rPr lang="en-US" sz="2800" dirty="0" smtClean="0">
                <a:latin typeface="Times New Roman" pitchFamily="18" charset="0"/>
                <a:cs typeface="Times New Roman" pitchFamily="18" charset="0"/>
              </a:rPr>
              <a:t>The </a:t>
            </a:r>
            <a:r>
              <a:rPr lang="en-US" sz="2800" b="1" dirty="0" smtClean="0">
                <a:latin typeface="Times New Roman" pitchFamily="18" charset="0"/>
                <a:cs typeface="Times New Roman" pitchFamily="18" charset="0"/>
              </a:rPr>
              <a:t>Right to Education (RTE)</a:t>
            </a:r>
            <a:r>
              <a:rPr lang="en-US" sz="2800" dirty="0" smtClean="0">
                <a:latin typeface="Times New Roman" pitchFamily="18" charset="0"/>
                <a:cs typeface="Times New Roman" pitchFamily="18" charset="0"/>
              </a:rPr>
              <a:t> refers to the fundamental right of every child to receive free and compulsory education. It ensures that children have access to quality education without discrimination and helps promote equality, social justice, and national development.</a:t>
            </a:r>
          </a:p>
          <a:p>
            <a:pPr algn="just"/>
            <a:r>
              <a:rPr lang="en-US" sz="2800" dirty="0" smtClean="0">
                <a:latin typeface="Times New Roman" pitchFamily="18" charset="0"/>
                <a:cs typeface="Times New Roman" pitchFamily="18" charset="0"/>
              </a:rPr>
              <a:t>In India, the Right to Education is guaranteed under </a:t>
            </a:r>
            <a:r>
              <a:rPr lang="en-US" sz="2800" b="1" dirty="0" smtClean="0">
                <a:latin typeface="Times New Roman" pitchFamily="18" charset="0"/>
                <a:cs typeface="Times New Roman" pitchFamily="18" charset="0"/>
              </a:rPr>
              <a:t>Right of Children to Free and Compulsory Education Act, 2009</a:t>
            </a:r>
            <a:r>
              <a:rPr lang="en-US" sz="2800" dirty="0" smtClean="0">
                <a:latin typeface="Times New Roman" pitchFamily="18" charset="0"/>
                <a:cs typeface="Times New Roman" pitchFamily="18" charset="0"/>
              </a:rPr>
              <a:t>, which came into force on </a:t>
            </a:r>
            <a:r>
              <a:rPr lang="en-US" sz="2800" b="1" dirty="0" smtClean="0">
                <a:latin typeface="Times New Roman" pitchFamily="18" charset="0"/>
                <a:cs typeface="Times New Roman" pitchFamily="18" charset="0"/>
              </a:rPr>
              <a:t>1 April 2010</a:t>
            </a:r>
            <a:r>
              <a:rPr lang="en-US" sz="2800" dirty="0" smtClean="0">
                <a:latin typeface="Times New Roman" pitchFamily="18" charset="0"/>
                <a:cs typeface="Times New Roman" pitchFamily="18" charset="0"/>
              </a:rPr>
              <a:t>. This Act makes education a </a:t>
            </a:r>
            <a:r>
              <a:rPr lang="en-US" sz="2800" b="1" dirty="0" smtClean="0">
                <a:latin typeface="Times New Roman" pitchFamily="18" charset="0"/>
                <a:cs typeface="Times New Roman" pitchFamily="18" charset="0"/>
              </a:rPr>
              <a:t>fundamental right for children aged 6 to 14 years</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30038138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90" y="-459432"/>
            <a:ext cx="2419110" cy="4726632"/>
          </a:xfrm>
          <a:blipFill>
            <a:blip r:embed="rId2"/>
            <a:tile tx="0" ty="0" sx="100000" sy="100000" flip="none" algn="tl"/>
          </a:blipFill>
        </p:spPr>
        <p:txBody>
          <a:bodyPr>
            <a:noAutofit/>
          </a:bodyPr>
          <a:lstStyle/>
          <a:p>
            <a:r>
              <a:rPr lang="en-US" sz="3600" b="1" dirty="0" smtClean="0">
                <a:solidFill>
                  <a:srgbClr val="C00000"/>
                </a:solidFill>
                <a:latin typeface="Times New Roman" pitchFamily="18" charset="0"/>
                <a:cs typeface="Times New Roman" pitchFamily="18" charset="0"/>
              </a:rPr>
              <a:t>Objectives of the RTE Act</a:t>
            </a:r>
          </a:p>
        </p:txBody>
      </p:sp>
      <p:sp>
        <p:nvSpPr>
          <p:cNvPr id="3" name="Content Placeholder 2"/>
          <p:cNvSpPr>
            <a:spLocks noGrp="1"/>
          </p:cNvSpPr>
          <p:nvPr>
            <p:ph idx="1"/>
          </p:nvPr>
        </p:nvSpPr>
        <p:spPr>
          <a:xfrm>
            <a:off x="0" y="836712"/>
            <a:ext cx="9144000" cy="6021288"/>
          </a:xfrm>
        </p:spPr>
        <p:txBody>
          <a:bodyPr>
            <a:normAutofit/>
          </a:bodyPr>
          <a:lstStyle/>
          <a:p>
            <a:pPr algn="just"/>
            <a:endParaRPr lang="en-US" sz="2200" i="1" dirty="0" smtClean="0">
              <a:latin typeface="Times New Roman" pitchFamily="18" charset="0"/>
              <a:cs typeface="Times New Roman" pitchFamily="18" charset="0"/>
            </a:endParaRPr>
          </a:p>
          <a:p>
            <a:pPr algn="just"/>
            <a:endParaRPr lang="en-US" sz="2200" i="1" dirty="0">
              <a:latin typeface="Times New Roman" pitchFamily="18" charset="0"/>
              <a:cs typeface="Times New Roman" pitchFamily="18" charset="0"/>
            </a:endParaRPr>
          </a:p>
          <a:p>
            <a:pPr algn="just"/>
            <a:endParaRPr lang="en-US" sz="2200" i="1" dirty="0" smtClean="0">
              <a:latin typeface="Times New Roman" pitchFamily="18" charset="0"/>
              <a:cs typeface="Times New Roman" pitchFamily="18" charset="0"/>
            </a:endParaRPr>
          </a:p>
          <a:p>
            <a:pPr algn="just"/>
            <a:endParaRPr lang="en-US" sz="2200" i="1" dirty="0">
              <a:latin typeface="Times New Roman" pitchFamily="18" charset="0"/>
              <a:cs typeface="Times New Roman" pitchFamily="18" charset="0"/>
            </a:endParaRPr>
          </a:p>
          <a:p>
            <a:pPr marL="0" indent="0" algn="just">
              <a:buNone/>
            </a:pPr>
            <a:endParaRPr lang="en-US" sz="2200" i="1" dirty="0" smtClean="0">
              <a:latin typeface="Times New Roman" pitchFamily="18" charset="0"/>
              <a:cs typeface="Times New Roman" pitchFamily="18" charset="0"/>
            </a:endParaRPr>
          </a:p>
          <a:p>
            <a:pPr algn="just"/>
            <a:endParaRPr lang="en-US" sz="2200" i="1" dirty="0">
              <a:latin typeface="Times New Roman" pitchFamily="18" charset="0"/>
              <a:cs typeface="Times New Roman" pitchFamily="18" charset="0"/>
            </a:endParaRPr>
          </a:p>
          <a:p>
            <a:pPr algn="just"/>
            <a:endParaRPr lang="en-US" sz="2200" i="1" dirty="0" smtClean="0">
              <a:latin typeface="Times New Roman" pitchFamily="18" charset="0"/>
              <a:cs typeface="Times New Roman" pitchFamily="18" charset="0"/>
            </a:endParaRPr>
          </a:p>
          <a:p>
            <a:pPr algn="just"/>
            <a:endParaRPr lang="en-US" sz="2200" i="1" dirty="0">
              <a:latin typeface="Times New Roman" pitchFamily="18" charset="0"/>
              <a:cs typeface="Times New Roman" pitchFamily="18" charset="0"/>
            </a:endParaRPr>
          </a:p>
        </p:txBody>
      </p:sp>
      <p:sp>
        <p:nvSpPr>
          <p:cNvPr id="6" name="Rectangle 5"/>
          <p:cNvSpPr/>
          <p:nvPr/>
        </p:nvSpPr>
        <p:spPr>
          <a:xfrm>
            <a:off x="2819400" y="1066800"/>
            <a:ext cx="5791200" cy="3416320"/>
          </a:xfrm>
          <a:prstGeom prst="rect">
            <a:avLst/>
          </a:prstGeom>
        </p:spPr>
        <p:txBody>
          <a:bodyPr wrap="square">
            <a:spAutoFit/>
          </a:bodyPr>
          <a:lstStyle/>
          <a:p>
            <a:pPr>
              <a:buFont typeface="Wingdings" pitchFamily="2" charset="2"/>
              <a:buChar char="q"/>
            </a:pPr>
            <a:r>
              <a:rPr lang="en-US" sz="2400" dirty="0" smtClean="0">
                <a:latin typeface="Times New Roman" pitchFamily="18" charset="0"/>
                <a:cs typeface="Times New Roman" pitchFamily="18" charset="0"/>
              </a:rPr>
              <a:t>To provide </a:t>
            </a:r>
            <a:r>
              <a:rPr lang="en-US" sz="2400" b="1" dirty="0" smtClean="0">
                <a:latin typeface="Times New Roman" pitchFamily="18" charset="0"/>
                <a:cs typeface="Times New Roman" pitchFamily="18" charset="0"/>
              </a:rPr>
              <a:t>free and compulsory education</a:t>
            </a:r>
            <a:r>
              <a:rPr lang="en-US" sz="2400" dirty="0" smtClean="0">
                <a:latin typeface="Times New Roman" pitchFamily="18" charset="0"/>
                <a:cs typeface="Times New Roman" pitchFamily="18" charset="0"/>
              </a:rPr>
              <a:t> to all children.</a:t>
            </a:r>
          </a:p>
          <a:p>
            <a:pPr>
              <a:buFont typeface="Wingdings" pitchFamily="2" charset="2"/>
              <a:buChar char="q"/>
            </a:pPr>
            <a:r>
              <a:rPr lang="en-US" sz="2400" dirty="0" smtClean="0">
                <a:latin typeface="Times New Roman" pitchFamily="18" charset="0"/>
                <a:cs typeface="Times New Roman" pitchFamily="18" charset="0"/>
              </a:rPr>
              <a:t>To ensure </a:t>
            </a:r>
            <a:r>
              <a:rPr lang="en-US" sz="2400" b="1" dirty="0" smtClean="0">
                <a:latin typeface="Times New Roman" pitchFamily="18" charset="0"/>
                <a:cs typeface="Times New Roman" pitchFamily="18" charset="0"/>
              </a:rPr>
              <a:t>universal access to elementary education</a:t>
            </a:r>
            <a:r>
              <a:rPr lang="en-US" sz="2400" dirty="0" smtClean="0">
                <a:latin typeface="Times New Roman" pitchFamily="18" charset="0"/>
                <a:cs typeface="Times New Roman" pitchFamily="18" charset="0"/>
              </a:rPr>
              <a:t>.</a:t>
            </a:r>
          </a:p>
          <a:p>
            <a:pPr>
              <a:buFont typeface="Wingdings" pitchFamily="2" charset="2"/>
              <a:buChar char="q"/>
            </a:pPr>
            <a:r>
              <a:rPr lang="en-US" sz="2400" dirty="0" smtClean="0">
                <a:latin typeface="Times New Roman" pitchFamily="18" charset="0"/>
                <a:cs typeface="Times New Roman" pitchFamily="18" charset="0"/>
              </a:rPr>
              <a:t>To promote </a:t>
            </a:r>
            <a:r>
              <a:rPr lang="en-US" sz="2400" b="1" dirty="0" smtClean="0">
                <a:latin typeface="Times New Roman" pitchFamily="18" charset="0"/>
                <a:cs typeface="Times New Roman" pitchFamily="18" charset="0"/>
              </a:rPr>
              <a:t>equality and social justice</a:t>
            </a:r>
            <a:r>
              <a:rPr lang="en-US" sz="2400" dirty="0" smtClean="0">
                <a:latin typeface="Times New Roman" pitchFamily="18" charset="0"/>
                <a:cs typeface="Times New Roman" pitchFamily="18" charset="0"/>
              </a:rPr>
              <a:t> in education.</a:t>
            </a:r>
          </a:p>
          <a:p>
            <a:pPr>
              <a:buFont typeface="Wingdings" pitchFamily="2" charset="2"/>
              <a:buChar char="q"/>
            </a:pPr>
            <a:r>
              <a:rPr lang="en-US" sz="2400" dirty="0" smtClean="0">
                <a:latin typeface="Times New Roman" pitchFamily="18" charset="0"/>
                <a:cs typeface="Times New Roman" pitchFamily="18" charset="0"/>
              </a:rPr>
              <a:t>To reduce </a:t>
            </a:r>
            <a:r>
              <a:rPr lang="en-US" sz="2400" b="1" dirty="0" smtClean="0">
                <a:latin typeface="Times New Roman" pitchFamily="18" charset="0"/>
                <a:cs typeface="Times New Roman" pitchFamily="18" charset="0"/>
              </a:rPr>
              <a:t>dropout rates among children</a:t>
            </a:r>
            <a:r>
              <a:rPr lang="en-US" sz="2400" dirty="0" smtClean="0">
                <a:latin typeface="Times New Roman" pitchFamily="18" charset="0"/>
                <a:cs typeface="Times New Roman" pitchFamily="18" charset="0"/>
              </a:rPr>
              <a:t>.</a:t>
            </a:r>
          </a:p>
          <a:p>
            <a:pPr>
              <a:buFont typeface="Wingdings" pitchFamily="2" charset="2"/>
              <a:buChar char="q"/>
            </a:pPr>
            <a:r>
              <a:rPr lang="en-US" sz="2400" dirty="0" smtClean="0">
                <a:latin typeface="Times New Roman" pitchFamily="18" charset="0"/>
                <a:cs typeface="Times New Roman" pitchFamily="18" charset="0"/>
              </a:rPr>
              <a:t>To improve the </a:t>
            </a:r>
            <a:r>
              <a:rPr lang="en-US" sz="2400" b="1" dirty="0" smtClean="0">
                <a:latin typeface="Times New Roman" pitchFamily="18" charset="0"/>
                <a:cs typeface="Times New Roman" pitchFamily="18" charset="0"/>
              </a:rPr>
              <a:t>quality of elementary education</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3891478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036496" cy="346050"/>
          </a:xfrm>
        </p:spPr>
        <p:txBody>
          <a:bodyPr>
            <a:noAutofit/>
          </a:bodyPr>
          <a:lstStyle/>
          <a:p>
            <a:r>
              <a:rPr lang="en-US" sz="2800" b="1" dirty="0" smtClean="0">
                <a:solidFill>
                  <a:srgbClr val="C00000"/>
                </a:solidFill>
                <a:latin typeface="Times New Roman" pitchFamily="18" charset="0"/>
                <a:cs typeface="Times New Roman" pitchFamily="18" charset="0"/>
              </a:rPr>
              <a:t>Key Provisions of the Right of Children to Free and Compulsory Education Act, 2009</a:t>
            </a:r>
          </a:p>
        </p:txBody>
      </p:sp>
      <p:sp>
        <p:nvSpPr>
          <p:cNvPr id="3" name="Content Placeholder 2"/>
          <p:cNvSpPr>
            <a:spLocks noGrp="1"/>
          </p:cNvSpPr>
          <p:nvPr>
            <p:ph idx="1"/>
          </p:nvPr>
        </p:nvSpPr>
        <p:spPr>
          <a:xfrm>
            <a:off x="251520" y="980728"/>
            <a:ext cx="8663880" cy="5572472"/>
          </a:xfrm>
        </p:spPr>
        <p:txBody>
          <a:bodyPr>
            <a:normAutofit lnSpcReduction="10000"/>
          </a:bodyPr>
          <a:lstStyle/>
          <a:p>
            <a:pPr algn="just"/>
            <a:r>
              <a:rPr lang="en-US" sz="2400" dirty="0" smtClean="0">
                <a:latin typeface="Times New Roman" pitchFamily="18" charset="0"/>
                <a:cs typeface="Times New Roman" pitchFamily="18" charset="0"/>
              </a:rPr>
              <a:t>The </a:t>
            </a:r>
            <a:r>
              <a:rPr lang="en-US" sz="2400" b="1" dirty="0" smtClean="0">
                <a:latin typeface="Times New Roman" pitchFamily="18" charset="0"/>
                <a:cs typeface="Times New Roman" pitchFamily="18" charset="0"/>
              </a:rPr>
              <a:t>Right to Education (RTE) Act, 2009</a:t>
            </a:r>
            <a:r>
              <a:rPr lang="en-US" sz="2400" dirty="0" smtClean="0">
                <a:latin typeface="Times New Roman" pitchFamily="18" charset="0"/>
                <a:cs typeface="Times New Roman" pitchFamily="18" charset="0"/>
              </a:rPr>
              <a:t> lays down several provisions to ensure that every child receives quality elementary education. The major provisions are as follows:</a:t>
            </a:r>
          </a:p>
          <a:p>
            <a:pPr algn="just"/>
            <a:r>
              <a:rPr lang="en-US" sz="2400" b="1" dirty="0" smtClean="0">
                <a:latin typeface="Times New Roman" pitchFamily="18" charset="0"/>
                <a:cs typeface="Times New Roman" pitchFamily="18" charset="0"/>
              </a:rPr>
              <a:t>Free and Compulsory Education</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Every child between </a:t>
            </a:r>
            <a:r>
              <a:rPr lang="en-US" sz="2400" b="1" dirty="0" smtClean="0">
                <a:latin typeface="Times New Roman" pitchFamily="18" charset="0"/>
                <a:cs typeface="Times New Roman" pitchFamily="18" charset="0"/>
              </a:rPr>
              <a:t>6 and 14 years of age</a:t>
            </a:r>
            <a:r>
              <a:rPr lang="en-US" sz="2400" dirty="0" smtClean="0">
                <a:latin typeface="Times New Roman" pitchFamily="18" charset="0"/>
                <a:cs typeface="Times New Roman" pitchFamily="18" charset="0"/>
              </a:rPr>
              <a:t> has the right to free and compulsory education in a neighborhood school. No child shall be required to pay any fee or charges.</a:t>
            </a:r>
          </a:p>
          <a:p>
            <a:pPr algn="just"/>
            <a:r>
              <a:rPr lang="en-US" sz="2400" b="1" dirty="0" smtClean="0">
                <a:latin typeface="Times New Roman" pitchFamily="18" charset="0"/>
                <a:cs typeface="Times New Roman" pitchFamily="18" charset="0"/>
              </a:rPr>
              <a:t>Right to Education as a Fundamental Right: </a:t>
            </a:r>
            <a:r>
              <a:rPr lang="en-US" sz="2400" dirty="0" smtClean="0">
                <a:latin typeface="Times New Roman" pitchFamily="18" charset="0"/>
                <a:cs typeface="Times New Roman" pitchFamily="18" charset="0"/>
              </a:rPr>
              <a:t>The Act implements the constitutional provision under </a:t>
            </a:r>
            <a:r>
              <a:rPr lang="en-US" sz="2400" b="1" dirty="0" smtClean="0">
                <a:latin typeface="Times New Roman" pitchFamily="18" charset="0"/>
                <a:cs typeface="Times New Roman" pitchFamily="18" charset="0"/>
              </a:rPr>
              <a:t>Constitution of India</a:t>
            </a:r>
            <a:r>
              <a:rPr lang="en-US" sz="2400" dirty="0" smtClean="0">
                <a:latin typeface="Times New Roman" pitchFamily="18" charset="0"/>
                <a:cs typeface="Times New Roman" pitchFamily="18" charset="0"/>
              </a:rPr>
              <a:t>, which guarantees free and compulsory education to children.</a:t>
            </a:r>
          </a:p>
          <a:p>
            <a:pPr algn="just"/>
            <a:r>
              <a:rPr lang="en-US" sz="2400" b="1" dirty="0" smtClean="0">
                <a:latin typeface="Times New Roman" pitchFamily="18" charset="0"/>
                <a:cs typeface="Times New Roman" pitchFamily="18" charset="0"/>
              </a:rPr>
              <a:t>25% Reservation in Private Schools: </a:t>
            </a:r>
            <a:r>
              <a:rPr lang="en-US" sz="2400" dirty="0" smtClean="0">
                <a:latin typeface="Times New Roman" pitchFamily="18" charset="0"/>
                <a:cs typeface="Times New Roman" pitchFamily="18" charset="0"/>
              </a:rPr>
              <a:t>Private unaided schools must reserve </a:t>
            </a:r>
            <a:r>
              <a:rPr lang="en-US" sz="2400" b="1" dirty="0" smtClean="0">
                <a:latin typeface="Times New Roman" pitchFamily="18" charset="0"/>
                <a:cs typeface="Times New Roman" pitchFamily="18" charset="0"/>
              </a:rPr>
              <a:t>25% of seats</a:t>
            </a:r>
            <a:r>
              <a:rPr lang="en-US" sz="2400" dirty="0" smtClean="0">
                <a:latin typeface="Times New Roman" pitchFamily="18" charset="0"/>
                <a:cs typeface="Times New Roman" pitchFamily="18" charset="0"/>
              </a:rPr>
              <a:t> at the entry level for children belonging to </a:t>
            </a:r>
            <a:r>
              <a:rPr lang="en-US" sz="2400" b="1" dirty="0" smtClean="0">
                <a:latin typeface="Times New Roman" pitchFamily="18" charset="0"/>
                <a:cs typeface="Times New Roman" pitchFamily="18" charset="0"/>
              </a:rPr>
              <a:t>economically weaker sections (EWS) and disadvantaged groups</a:t>
            </a:r>
            <a:r>
              <a:rPr lang="en-US" sz="2400" dirty="0" smtClean="0">
                <a:latin typeface="Times New Roman" pitchFamily="18" charset="0"/>
                <a:cs typeface="Times New Roman" pitchFamily="18" charset="0"/>
              </a:rPr>
              <a:t>.</a:t>
            </a:r>
          </a:p>
          <a:p>
            <a:pPr marL="0" indent="0" algn="just">
              <a:buNone/>
            </a:pPr>
            <a:endParaRPr lang="en-IN" sz="2200" i="1" dirty="0">
              <a:latin typeface="Times New Roman" pitchFamily="18" charset="0"/>
              <a:cs typeface="Times New Roman" pitchFamily="18" charset="0"/>
            </a:endParaRPr>
          </a:p>
        </p:txBody>
      </p:sp>
    </p:spTree>
    <p:extLst>
      <p:ext uri="{BB962C8B-B14F-4D97-AF65-F5344CB8AC3E}">
        <p14:creationId xmlns="" xmlns:p14="http://schemas.microsoft.com/office/powerpoint/2010/main" val="472137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534400" cy="6019800"/>
          </a:xfrm>
        </p:spPr>
        <p:txBody>
          <a:bodyPr>
            <a:normAutofit fontScale="70000" lnSpcReduction="20000"/>
          </a:bodyPr>
          <a:lstStyle/>
          <a:p>
            <a:pPr algn="just">
              <a:buFont typeface="Wingdings" pitchFamily="2" charset="2"/>
              <a:buChar char="q"/>
            </a:pPr>
            <a:r>
              <a:rPr lang="en-US" b="1" dirty="0" smtClean="0">
                <a:solidFill>
                  <a:srgbClr val="C00000"/>
                </a:solidFill>
                <a:latin typeface="Times New Roman" pitchFamily="18" charset="0"/>
                <a:cs typeface="Times New Roman" pitchFamily="18" charset="0"/>
              </a:rPr>
              <a:t>No Screening for Admission</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Schools are not allowed to conduct </a:t>
            </a:r>
            <a:r>
              <a:rPr lang="en-US" b="1" dirty="0" smtClean="0">
                <a:latin typeface="Times New Roman" pitchFamily="18" charset="0"/>
                <a:cs typeface="Times New Roman" pitchFamily="18" charset="0"/>
              </a:rPr>
              <a:t>screening tests or interviews</a:t>
            </a:r>
            <a:r>
              <a:rPr lang="en-US" dirty="0" smtClean="0">
                <a:latin typeface="Times New Roman" pitchFamily="18" charset="0"/>
                <a:cs typeface="Times New Roman" pitchFamily="18" charset="0"/>
              </a:rPr>
              <a:t> for admission of children or parents.</a:t>
            </a:r>
          </a:p>
          <a:p>
            <a:pPr algn="just">
              <a:buFont typeface="Wingdings" pitchFamily="2" charset="2"/>
              <a:buChar char="q"/>
            </a:pPr>
            <a:r>
              <a:rPr lang="en-US" b="1" dirty="0" smtClean="0">
                <a:solidFill>
                  <a:srgbClr val="C00000"/>
                </a:solidFill>
                <a:latin typeface="Times New Roman" pitchFamily="18" charset="0"/>
                <a:cs typeface="Times New Roman" pitchFamily="18" charset="0"/>
              </a:rPr>
              <a:t>No Capitation Fee</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Schools cannot charge </a:t>
            </a:r>
            <a:r>
              <a:rPr lang="en-US" b="1" dirty="0" smtClean="0">
                <a:latin typeface="Times New Roman" pitchFamily="18" charset="0"/>
                <a:cs typeface="Times New Roman" pitchFamily="18" charset="0"/>
              </a:rPr>
              <a:t>capitation fees</a:t>
            </a:r>
            <a:r>
              <a:rPr lang="en-US" dirty="0" smtClean="0">
                <a:latin typeface="Times New Roman" pitchFamily="18" charset="0"/>
                <a:cs typeface="Times New Roman" pitchFamily="18" charset="0"/>
              </a:rPr>
              <a:t> during admission. Charging such fees is punishable under the Act.</a:t>
            </a:r>
          </a:p>
          <a:p>
            <a:pPr algn="just">
              <a:buFont typeface="Wingdings" pitchFamily="2" charset="2"/>
              <a:buChar char="q"/>
            </a:pPr>
            <a:r>
              <a:rPr lang="en-US" b="1" dirty="0" smtClean="0">
                <a:solidFill>
                  <a:srgbClr val="C00000"/>
                </a:solidFill>
                <a:latin typeface="Times New Roman" pitchFamily="18" charset="0"/>
                <a:cs typeface="Times New Roman" pitchFamily="18" charset="0"/>
              </a:rPr>
              <a:t>No Detention Policy</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Children cannot be </a:t>
            </a:r>
            <a:r>
              <a:rPr lang="en-US" b="1" dirty="0" smtClean="0">
                <a:latin typeface="Times New Roman" pitchFamily="18" charset="0"/>
                <a:cs typeface="Times New Roman" pitchFamily="18" charset="0"/>
              </a:rPr>
              <a:t>failed, expelled, or held back</a:t>
            </a:r>
            <a:r>
              <a:rPr lang="en-US" dirty="0" smtClean="0">
                <a:latin typeface="Times New Roman" pitchFamily="18" charset="0"/>
                <a:cs typeface="Times New Roman" pitchFamily="18" charset="0"/>
              </a:rPr>
              <a:t> until completion of elementary education.</a:t>
            </a:r>
          </a:p>
          <a:p>
            <a:pPr algn="just">
              <a:buFont typeface="Wingdings" pitchFamily="2" charset="2"/>
              <a:buChar char="q"/>
            </a:pPr>
            <a:r>
              <a:rPr lang="en-US" b="1" dirty="0" smtClean="0">
                <a:solidFill>
                  <a:srgbClr val="C00000"/>
                </a:solidFill>
                <a:latin typeface="Times New Roman" pitchFamily="18" charset="0"/>
                <a:cs typeface="Times New Roman" pitchFamily="18" charset="0"/>
              </a:rPr>
              <a:t>Norms and Standards for Schools</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Act prescribes </a:t>
            </a:r>
            <a:r>
              <a:rPr lang="en-US" b="1" dirty="0" smtClean="0">
                <a:latin typeface="Times New Roman" pitchFamily="18" charset="0"/>
                <a:cs typeface="Times New Roman" pitchFamily="18" charset="0"/>
              </a:rPr>
              <a:t>minimum standards for infrastructure</a:t>
            </a:r>
            <a:r>
              <a:rPr lang="en-US" dirty="0" smtClean="0">
                <a:latin typeface="Times New Roman" pitchFamily="18" charset="0"/>
                <a:cs typeface="Times New Roman" pitchFamily="18" charset="0"/>
              </a:rPr>
              <a:t>, including classrooms, drinking water, toilets, playgrounds, and learning materials.</a:t>
            </a:r>
          </a:p>
          <a:p>
            <a:pPr algn="just">
              <a:buFont typeface="Wingdings" pitchFamily="2" charset="2"/>
              <a:buChar char="q"/>
            </a:pPr>
            <a:r>
              <a:rPr lang="en-US" b="1" dirty="0" smtClean="0">
                <a:solidFill>
                  <a:srgbClr val="C00000"/>
                </a:solidFill>
                <a:latin typeface="Times New Roman" pitchFamily="18" charset="0"/>
                <a:cs typeface="Times New Roman" pitchFamily="18" charset="0"/>
              </a:rPr>
              <a:t>Qualified Teachers</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Only </a:t>
            </a:r>
            <a:r>
              <a:rPr lang="en-US" b="1" dirty="0" smtClean="0">
                <a:latin typeface="Times New Roman" pitchFamily="18" charset="0"/>
                <a:cs typeface="Times New Roman" pitchFamily="18" charset="0"/>
              </a:rPr>
              <a:t>trained and qualified teachers</a:t>
            </a:r>
            <a:r>
              <a:rPr lang="en-US" dirty="0" smtClean="0">
                <a:latin typeface="Times New Roman" pitchFamily="18" charset="0"/>
                <a:cs typeface="Times New Roman" pitchFamily="18" charset="0"/>
              </a:rPr>
              <a:t> should be appointed in schools, and teachers must maintain proper teacher–student ratios.</a:t>
            </a:r>
          </a:p>
          <a:p>
            <a:pPr algn="just">
              <a:buFont typeface="Wingdings" pitchFamily="2" charset="2"/>
              <a:buChar char="q"/>
            </a:pPr>
            <a:r>
              <a:rPr lang="en-US" b="1" dirty="0" smtClean="0">
                <a:solidFill>
                  <a:srgbClr val="C00000"/>
                </a:solidFill>
                <a:latin typeface="Times New Roman" pitchFamily="18" charset="0"/>
                <a:cs typeface="Times New Roman" pitchFamily="18" charset="0"/>
              </a:rPr>
              <a:t>Special Training for Out-of-School Children</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Children who have never attended school or have dropped out should receive </a:t>
            </a:r>
            <a:r>
              <a:rPr lang="en-US" b="1" dirty="0" smtClean="0">
                <a:latin typeface="Times New Roman" pitchFamily="18" charset="0"/>
                <a:cs typeface="Times New Roman" pitchFamily="18" charset="0"/>
              </a:rPr>
              <a:t>special training</a:t>
            </a:r>
            <a:r>
              <a:rPr lang="en-US" dirty="0" smtClean="0">
                <a:latin typeface="Times New Roman" pitchFamily="18" charset="0"/>
                <a:cs typeface="Times New Roman" pitchFamily="18" charset="0"/>
              </a:rPr>
              <a:t> to help them join age-appropriate classes.</a:t>
            </a:r>
          </a:p>
          <a:p>
            <a:pPr algn="just">
              <a:buFont typeface="Wingdings" pitchFamily="2" charset="2"/>
              <a:buChar char="q"/>
            </a:pPr>
            <a:r>
              <a:rPr lang="en-US" b="1" dirty="0" smtClean="0">
                <a:solidFill>
                  <a:srgbClr val="C00000"/>
                </a:solidFill>
                <a:latin typeface="Times New Roman" pitchFamily="18" charset="0"/>
                <a:cs typeface="Times New Roman" pitchFamily="18" charset="0"/>
              </a:rPr>
              <a:t>School Management Committees (SMCs): </a:t>
            </a:r>
            <a:r>
              <a:rPr lang="en-US" dirty="0" smtClean="0">
                <a:latin typeface="Times New Roman" pitchFamily="18" charset="0"/>
                <a:cs typeface="Times New Roman" pitchFamily="18" charset="0"/>
              </a:rPr>
              <a:t>Government and aided schools must form </a:t>
            </a:r>
            <a:r>
              <a:rPr lang="en-US" b="1" dirty="0" smtClean="0">
                <a:latin typeface="Times New Roman" pitchFamily="18" charset="0"/>
                <a:cs typeface="Times New Roman" pitchFamily="18" charset="0"/>
              </a:rPr>
              <a:t>School Management Committees</a:t>
            </a:r>
            <a:r>
              <a:rPr lang="en-US" dirty="0" smtClean="0">
                <a:latin typeface="Times New Roman" pitchFamily="18" charset="0"/>
                <a:cs typeface="Times New Roman" pitchFamily="18" charset="0"/>
              </a:rPr>
              <a:t>, including parents and community members, to monitor school functioning.</a:t>
            </a:r>
            <a:endParaRPr lang="en-US" dirty="0">
              <a:latin typeface="Times New Roman" pitchFamily="18" charset="0"/>
              <a:cs typeface="Times New Roman" pitchFamily="18" charset="0"/>
            </a:endParaRPr>
          </a:p>
        </p:txBody>
      </p:sp>
      <p:sp>
        <p:nvSpPr>
          <p:cNvPr id="4" name="Title 3"/>
          <p:cNvSpPr>
            <a:spLocks noGrp="1"/>
          </p:cNvSpPr>
          <p:nvPr>
            <p:ph type="title"/>
          </p:nvPr>
        </p:nvSpPr>
        <p:spPr>
          <a:xfrm>
            <a:off x="10668000" y="1828800"/>
            <a:ext cx="8229600" cy="1143000"/>
          </a:xfrm>
        </p:spPr>
        <p:txBody>
          <a:bodyPr/>
          <a:lstStyle/>
          <a:p>
            <a:endParaRPr lang="en-US" dirty="0"/>
          </a:p>
        </p:txBody>
      </p:sp>
    </p:spTree>
    <p:extLst>
      <p:ext uri="{BB962C8B-B14F-4D97-AF65-F5344CB8AC3E}">
        <p14:creationId xmlns="" xmlns:p14="http://schemas.microsoft.com/office/powerpoint/2010/main" val="14462956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76872"/>
            <a:ext cx="9144000" cy="1224136"/>
          </a:xfrm>
          <a:blipFill>
            <a:blip r:embed="rId3"/>
            <a:tile tx="0" ty="0" sx="100000" sy="100000" flip="none" algn="tl"/>
          </a:blipFill>
        </p:spPr>
        <p:txBody>
          <a:bodyPr/>
          <a:lstStyle/>
          <a:p>
            <a:r>
              <a:rPr lang="en-US" dirty="0" smtClean="0">
                <a:solidFill>
                  <a:srgbClr val="FF0000"/>
                </a:solidFill>
                <a:latin typeface="Times New Roman" pitchFamily="18" charset="0"/>
                <a:cs typeface="Times New Roman" pitchFamily="18" charset="0"/>
              </a:rPr>
              <a:t>THANK YOU</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9828584" y="3140968"/>
            <a:ext cx="432048" cy="2985195"/>
          </a:xfrm>
        </p:spPr>
        <p:txBody>
          <a:bodyPr/>
          <a:lstStyle/>
          <a:p>
            <a:endParaRPr lang="en-IN" dirty="0"/>
          </a:p>
        </p:txBody>
      </p:sp>
    </p:spTree>
    <p:extLst>
      <p:ext uri="{BB962C8B-B14F-4D97-AF65-F5344CB8AC3E}">
        <p14:creationId xmlns="" xmlns:p14="http://schemas.microsoft.com/office/powerpoint/2010/main" val="4754724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22605</TotalTime>
  <Words>937</Words>
  <Application>Microsoft Office PowerPoint</Application>
  <PresentationFormat>On-screen Show (4:3)</PresentationFormat>
  <Paragraphs>82</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RIGHT TO INFORMATION &amp; RIGHT TO EDUCATION </vt:lpstr>
      <vt:lpstr>Slide 2</vt:lpstr>
      <vt:lpstr>RIGHT TO INFORMATION</vt:lpstr>
      <vt:lpstr>Slide 4</vt:lpstr>
      <vt:lpstr>Importance of RTI</vt:lpstr>
      <vt:lpstr>RIGHT TO INFORMATION ACT 2005</vt:lpstr>
      <vt:lpstr>Key Provisions of the Act </vt:lpstr>
      <vt:lpstr>RIGHT TO EDUCATION </vt:lpstr>
      <vt:lpstr>Objectives of the RTE Act</vt:lpstr>
      <vt:lpstr>Key Provisions of the Right of Children to Free and Compulsory Education Act, 2009</vt:lpstr>
      <vt:lpstr>Slide 11</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Changes in Language Policy and Its Impact upon Education in  Arunachal Pradesh</dc:title>
  <dc:creator>user</dc:creator>
  <cp:lastModifiedBy>Asus</cp:lastModifiedBy>
  <cp:revision>17</cp:revision>
  <dcterms:created xsi:type="dcterms:W3CDTF">2024-10-08T08:04:25Z</dcterms:created>
  <dcterms:modified xsi:type="dcterms:W3CDTF">2026-03-19T06:37:32Z</dcterms:modified>
</cp:coreProperties>
</file>