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2" r:id="rId9"/>
    <p:sldId id="263" r:id="rId10"/>
    <p:sldId id="264" r:id="rId11"/>
    <p:sldId id="265" r:id="rId12"/>
    <p:sldId id="266"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068BA7-D811-43EA-92A4-508800339C57}" type="datetimeFigureOut">
              <a:rPr lang="en-US" smtClean="0"/>
              <a:pPr/>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90120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68BA7-D811-43EA-92A4-508800339C57}" type="datetimeFigureOut">
              <a:rPr lang="en-US" smtClean="0"/>
              <a:pPr/>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1845273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068BA7-D811-43EA-92A4-508800339C57}" type="datetimeFigureOut">
              <a:rPr lang="en-US" smtClean="0"/>
              <a:pPr/>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3648014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068BA7-D811-43EA-92A4-508800339C57}" type="datetimeFigureOut">
              <a:rPr lang="en-US" smtClean="0"/>
              <a:pPr/>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1337058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068BA7-D811-43EA-92A4-508800339C57}" type="datetimeFigureOut">
              <a:rPr lang="en-US" smtClean="0"/>
              <a:pPr/>
              <a:t>3/15/2026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1985030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068BA7-D811-43EA-92A4-508800339C57}" type="datetimeFigureOut">
              <a:rPr lang="en-US" smtClean="0"/>
              <a:pPr/>
              <a:t>3/15/2026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1045499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68BA7-D811-43EA-92A4-508800339C57}" type="datetimeFigureOut">
              <a:rPr lang="en-US" smtClean="0"/>
              <a:pPr/>
              <a:t>3/15/2026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2279648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68BA7-D811-43EA-92A4-508800339C57}" type="datetimeFigureOut">
              <a:rPr lang="en-US" smtClean="0"/>
              <a:pPr/>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2868680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068BA7-D811-43EA-92A4-508800339C57}" type="datetimeFigureOut">
              <a:rPr lang="en-US" smtClean="0"/>
              <a:pPr/>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504821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68BA7-D811-43EA-92A4-508800339C57}" type="datetimeFigureOut">
              <a:rPr lang="en-US" smtClean="0"/>
              <a:pPr/>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3787499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68BA7-D811-43EA-92A4-508800339C57}" type="datetimeFigureOut">
              <a:rPr lang="en-US" smtClean="0"/>
              <a:pPr/>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4037153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68BA7-D811-43EA-92A4-508800339C57}" type="datetimeFigureOut">
              <a:rPr lang="en-US" smtClean="0"/>
              <a:pPr/>
              <a:t>3/15/2026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E3EB6-2E9F-4195-99E6-50ADA565591C}" type="slidenum">
              <a:rPr lang="en-US" smtClean="0"/>
              <a:pPr/>
              <a:t>‹#›</a:t>
            </a:fld>
            <a:endParaRPr lang="en-US"/>
          </a:p>
        </p:txBody>
      </p:sp>
    </p:spTree>
    <p:extLst>
      <p:ext uri="{BB962C8B-B14F-4D97-AF65-F5344CB8AC3E}">
        <p14:creationId xmlns:p14="http://schemas.microsoft.com/office/powerpoint/2010/main" xmlns="" val="1134380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7772400" cy="3505200"/>
          </a:xfrm>
        </p:spPr>
        <p:txBody>
          <a:bodyPr>
            <a:normAutofit fontScale="90000"/>
          </a:bodyPr>
          <a:lstStyle/>
          <a:p>
            <a:r>
              <a:rPr lang="en-US" b="1" dirty="0" smtClean="0">
                <a:solidFill>
                  <a:srgbClr val="FF0000"/>
                </a:solidFill>
                <a:latin typeface="Times New Roman" pitchFamily="18" charset="0"/>
                <a:cs typeface="Times New Roman" pitchFamily="18" charset="0"/>
              </a:rPr>
              <a:t>Human Rights </a:t>
            </a:r>
            <a:r>
              <a:rPr lang="en-US" b="1" dirty="0" smtClean="0">
                <a:solidFill>
                  <a:srgbClr val="FF0000"/>
                </a:solidFill>
                <a:latin typeface="Times New Roman" pitchFamily="18" charset="0"/>
                <a:cs typeface="Times New Roman" pitchFamily="18" charset="0"/>
              </a:rPr>
              <a:t/>
            </a:r>
            <a:br>
              <a:rPr lang="en-US" b="1" dirty="0" smtClean="0">
                <a:solidFill>
                  <a:srgbClr val="FF0000"/>
                </a:solidFill>
                <a:latin typeface="Times New Roman" pitchFamily="18" charset="0"/>
                <a:cs typeface="Times New Roman" pitchFamily="18" charset="0"/>
              </a:rPr>
            </a:br>
            <a:r>
              <a:rPr lang="en-US" b="1" dirty="0" smtClean="0">
                <a:solidFill>
                  <a:srgbClr val="FF0000"/>
                </a:solidFill>
                <a:latin typeface="Times New Roman" pitchFamily="18" charset="0"/>
                <a:cs typeface="Times New Roman" pitchFamily="18" charset="0"/>
              </a:rPr>
              <a:t>&amp;</a:t>
            </a:r>
            <a:r>
              <a:rPr lang="en-US" b="1" dirty="0" smtClean="0">
                <a:solidFill>
                  <a:srgbClr val="FF0000"/>
                </a:solidFill>
                <a:latin typeface="Times New Roman" pitchFamily="18" charset="0"/>
                <a:cs typeface="Times New Roman" pitchFamily="18" charset="0"/>
              </a:rPr>
              <a:t/>
            </a:r>
            <a:br>
              <a:rPr lang="en-US" b="1" dirty="0" smtClean="0">
                <a:solidFill>
                  <a:srgbClr val="FF0000"/>
                </a:solidFill>
                <a:latin typeface="Times New Roman" pitchFamily="18" charset="0"/>
                <a:cs typeface="Times New Roman" pitchFamily="18" charset="0"/>
              </a:rPr>
            </a:br>
            <a:r>
              <a:rPr lang="en-US" b="1" dirty="0" smtClean="0">
                <a:solidFill>
                  <a:srgbClr val="FF0000"/>
                </a:solidFill>
                <a:latin typeface="Times New Roman" pitchFamily="18" charset="0"/>
                <a:cs typeface="Times New Roman" pitchFamily="18" charset="0"/>
              </a:rPr>
              <a:t>Human Rights </a:t>
            </a:r>
            <a:r>
              <a:rPr lang="en-US" b="1" dirty="0" smtClean="0">
                <a:solidFill>
                  <a:srgbClr val="FF0000"/>
                </a:solidFill>
                <a:latin typeface="Times New Roman" pitchFamily="18" charset="0"/>
                <a:cs typeface="Times New Roman" pitchFamily="18" charset="0"/>
              </a:rPr>
              <a:t>Education</a:t>
            </a:r>
            <a:br>
              <a:rPr lang="en-US" b="1" dirty="0" smtClean="0">
                <a:solidFill>
                  <a:srgbClr val="FF0000"/>
                </a:solidFill>
                <a:latin typeface="Times New Roman" pitchFamily="18" charset="0"/>
                <a:cs typeface="Times New Roman" pitchFamily="18" charset="0"/>
              </a:rPr>
            </a:br>
            <a:r>
              <a:rPr lang="en-US" b="1" dirty="0" smtClean="0">
                <a:solidFill>
                  <a:srgbClr val="FF0000"/>
                </a:solidFill>
                <a:latin typeface="Times New Roman" pitchFamily="18" charset="0"/>
                <a:cs typeface="Times New Roman" pitchFamily="18" charset="0"/>
              </a:rPr>
              <a:t/>
            </a:r>
            <a:br>
              <a:rPr lang="en-US" b="1" dirty="0" smtClean="0">
                <a:solidFill>
                  <a:srgbClr val="FF0000"/>
                </a:solidFill>
                <a:latin typeface="Times New Roman" pitchFamily="18" charset="0"/>
                <a:cs typeface="Times New Roman" pitchFamily="18" charset="0"/>
              </a:rPr>
            </a:br>
            <a:r>
              <a:rPr lang="en-US" sz="1800" b="1" dirty="0" err="1" smtClean="0">
                <a:latin typeface="Times New Roman" pitchFamily="18" charset="0"/>
                <a:cs typeface="Times New Roman" pitchFamily="18" charset="0"/>
              </a:rPr>
              <a:t>Jintu</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Thakuria</a:t>
            </a:r>
            <a:r>
              <a:rPr lang="en-US" sz="1800" b="1" dirty="0" smtClean="0">
                <a:latin typeface="Times New Roman" pitchFamily="18" charset="0"/>
                <a:cs typeface="Times New Roman" pitchFamily="18" charset="0"/>
              </a:rPr>
              <a:t/>
            </a:r>
            <a:br>
              <a:rPr lang="en-US" sz="1800" b="1" dirty="0" smtClean="0">
                <a:latin typeface="Times New Roman" pitchFamily="18" charset="0"/>
                <a:cs typeface="Times New Roman" pitchFamily="18" charset="0"/>
              </a:rPr>
            </a:br>
            <a:r>
              <a:rPr lang="en-US" sz="1800" b="1" dirty="0" smtClean="0">
                <a:latin typeface="Times New Roman" pitchFamily="18" charset="0"/>
                <a:cs typeface="Times New Roman" pitchFamily="18" charset="0"/>
              </a:rPr>
              <a:t>Assistant Professor</a:t>
            </a:r>
            <a:br>
              <a:rPr lang="en-US" sz="1800" b="1" dirty="0" smtClean="0">
                <a:latin typeface="Times New Roman" pitchFamily="18" charset="0"/>
                <a:cs typeface="Times New Roman" pitchFamily="18" charset="0"/>
              </a:rPr>
            </a:br>
            <a:r>
              <a:rPr lang="en-US" sz="1800" b="1" dirty="0" smtClean="0">
                <a:latin typeface="Times New Roman" pitchFamily="18" charset="0"/>
                <a:cs typeface="Times New Roman" pitchFamily="18" charset="0"/>
              </a:rPr>
              <a:t>Department of Education</a:t>
            </a:r>
            <a:br>
              <a:rPr lang="en-US" sz="1800" b="1" dirty="0" smtClean="0">
                <a:latin typeface="Times New Roman" pitchFamily="18" charset="0"/>
                <a:cs typeface="Times New Roman" pitchFamily="18" charset="0"/>
              </a:rPr>
            </a:br>
            <a:r>
              <a:rPr lang="en-US" sz="1800" b="1" dirty="0" err="1" smtClean="0">
                <a:latin typeface="Times New Roman" pitchFamily="18" charset="0"/>
                <a:cs typeface="Times New Roman" pitchFamily="18" charset="0"/>
              </a:rPr>
              <a:t>Handique</a:t>
            </a:r>
            <a:r>
              <a:rPr lang="en-US" sz="1800" b="1" dirty="0" smtClean="0">
                <a:latin typeface="Times New Roman" pitchFamily="18" charset="0"/>
                <a:cs typeface="Times New Roman" pitchFamily="18" charset="0"/>
              </a:rPr>
              <a:t> Girls’ College</a:t>
            </a:r>
            <a:endParaRPr lang="en-US" sz="1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4247911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solidFill>
                  <a:srgbClr val="FF0000"/>
                </a:solidFill>
                <a:latin typeface="Times New Roman" pitchFamily="18" charset="0"/>
                <a:cs typeface="Times New Roman" pitchFamily="18" charset="0"/>
              </a:rPr>
              <a:t>Concept &amp; </a:t>
            </a:r>
            <a:r>
              <a:rPr lang="en-US" sz="2800" b="1" dirty="0" smtClean="0">
                <a:solidFill>
                  <a:srgbClr val="FF0000"/>
                </a:solidFill>
                <a:latin typeface="Times New Roman" pitchFamily="18" charset="0"/>
                <a:cs typeface="Times New Roman" pitchFamily="18" charset="0"/>
              </a:rPr>
              <a:t>Meaning of Human Rights </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algn="just"/>
            <a:r>
              <a:rPr lang="en-US" sz="2400" dirty="0" smtClean="0">
                <a:latin typeface="Times New Roman" pitchFamily="18" charset="0"/>
                <a:cs typeface="Times New Roman" pitchFamily="18" charset="0"/>
              </a:rPr>
              <a:t>Human Rights are the rights a person has simply because he/she is a human being. Everyone of us is blessed with some inborn rights and we can enjoy those rights irrespective of caste, creed, </a:t>
            </a:r>
            <a:r>
              <a:rPr lang="en-US" sz="2400" dirty="0" err="1" smtClean="0">
                <a:latin typeface="Times New Roman" pitchFamily="18" charset="0"/>
                <a:cs typeface="Times New Roman" pitchFamily="18" charset="0"/>
              </a:rPr>
              <a:t>colour</a:t>
            </a:r>
            <a:r>
              <a:rPr lang="en-US" sz="2400" dirty="0" smtClean="0">
                <a:latin typeface="Times New Roman" pitchFamily="18" charset="0"/>
                <a:cs typeface="Times New Roman" pitchFamily="18" charset="0"/>
              </a:rPr>
              <a:t>, gender, religion, place of birth and belief.</a:t>
            </a:r>
          </a:p>
          <a:p>
            <a:pPr algn="just"/>
            <a:r>
              <a:rPr lang="en-US" sz="2400" dirty="0" smtClean="0">
                <a:latin typeface="Times New Roman" pitchFamily="18" charset="0"/>
                <a:cs typeface="Times New Roman" pitchFamily="18" charset="0"/>
              </a:rPr>
              <a:t>Human rights can simply be described as the rights belonging to every individual irrespective of gender, caste, age etc. only because he/she is a human being.</a:t>
            </a:r>
          </a:p>
          <a:p>
            <a:pPr algn="just"/>
            <a:r>
              <a:rPr lang="en-US" sz="2400" dirty="0" smtClean="0">
                <a:latin typeface="Times New Roman" pitchFamily="18" charset="0"/>
                <a:cs typeface="Times New Roman" pitchFamily="18" charset="0"/>
              </a:rPr>
              <a:t>Human rights are universal and are the birth right of every human being.</a:t>
            </a:r>
          </a:p>
          <a:p>
            <a:pPr algn="just"/>
            <a:r>
              <a:rPr lang="en-US" sz="2400" dirty="0" smtClean="0">
                <a:latin typeface="Times New Roman" pitchFamily="18" charset="0"/>
                <a:cs typeface="Times New Roman" pitchFamily="18" charset="0"/>
              </a:rPr>
              <a:t>Human rights are the basic rights and freedom that belongs to every person in the world.</a:t>
            </a:r>
          </a:p>
          <a:p>
            <a:pPr algn="just"/>
            <a:r>
              <a:rPr lang="en-US" sz="2400" dirty="0" smtClean="0">
                <a:latin typeface="Times New Roman" pitchFamily="18" charset="0"/>
                <a:cs typeface="Times New Roman" pitchFamily="18" charset="0"/>
              </a:rPr>
              <a:t>We are all equally entitled to our human right without discrimination. These rights are all inter-related, inter-dependent and indivisible.</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224667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066800" cy="715962"/>
          </a:xfrm>
        </p:spPr>
        <p:txBody>
          <a:bodyPr>
            <a:normAutofit/>
          </a:bodyPr>
          <a:lstStyle/>
          <a:p>
            <a:r>
              <a:rPr lang="en-US" sz="2000" dirty="0" err="1" smtClean="0"/>
              <a:t>contd</a:t>
            </a:r>
            <a:endParaRPr lang="en-US" sz="2000" dirty="0"/>
          </a:p>
        </p:txBody>
      </p:sp>
      <p:sp>
        <p:nvSpPr>
          <p:cNvPr id="3" name="Content Placeholder 2"/>
          <p:cNvSpPr>
            <a:spLocks noGrp="1"/>
          </p:cNvSpPr>
          <p:nvPr>
            <p:ph idx="1"/>
          </p:nvPr>
        </p:nvSpPr>
        <p:spPr>
          <a:xfrm>
            <a:off x="457200" y="1143000"/>
            <a:ext cx="8229600" cy="4983163"/>
          </a:xfrm>
        </p:spPr>
        <p:txBody>
          <a:bodyPr>
            <a:normAutofit lnSpcReduction="10000"/>
          </a:bodyPr>
          <a:lstStyle/>
          <a:p>
            <a:pPr algn="just"/>
            <a:r>
              <a:rPr lang="en-US" sz="2400" dirty="0" smtClean="0">
                <a:latin typeface="Times New Roman" pitchFamily="18" charset="0"/>
                <a:cs typeface="Times New Roman" pitchFamily="18" charset="0"/>
              </a:rPr>
              <a:t>Human rights are associated with fundamental freedom of human beings. The concept of human rights is the natural consequences of man’s desire to maintain a happy personal and social life based on mutual sacrifice, sharing, caring and respecting individual’s dignity.</a:t>
            </a:r>
          </a:p>
          <a:p>
            <a:pPr algn="just"/>
            <a:r>
              <a:rPr lang="en-US" sz="2400" dirty="0" smtClean="0">
                <a:latin typeface="Times New Roman" pitchFamily="18" charset="0"/>
                <a:cs typeface="Times New Roman" pitchFamily="18" charset="0"/>
              </a:rPr>
              <a:t>Oxford’s Advanced Learner’s Dictionary: “Human right is one of the basic rights that everyone has to be treated fairly and not in a cruel way, especially by their government”.</a:t>
            </a:r>
          </a:p>
          <a:p>
            <a:pPr algn="just"/>
            <a:r>
              <a:rPr lang="en-US" sz="2400" dirty="0" err="1" smtClean="0">
                <a:latin typeface="Times New Roman" pitchFamily="18" charset="0"/>
                <a:cs typeface="Times New Roman" pitchFamily="18" charset="0"/>
              </a:rPr>
              <a:t>Arjun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Dev</a:t>
            </a:r>
            <a:r>
              <a:rPr lang="en-US" sz="2400" dirty="0" smtClean="0">
                <a:latin typeface="Times New Roman" pitchFamily="18" charset="0"/>
                <a:cs typeface="Times New Roman" pitchFamily="18" charset="0"/>
              </a:rPr>
              <a:t> says, “Human rights are generally defined as the rights which every human being is entitled to enjoy and to have protected”.</a:t>
            </a:r>
          </a:p>
          <a:p>
            <a:pPr algn="just"/>
            <a:r>
              <a:rPr lang="en-US" sz="2400" dirty="0" smtClean="0">
                <a:latin typeface="Times New Roman" pitchFamily="18" charset="0"/>
                <a:cs typeface="Times New Roman" pitchFamily="18" charset="0"/>
              </a:rPr>
              <a:t>S.R. </a:t>
            </a:r>
            <a:r>
              <a:rPr lang="en-US" sz="2400" dirty="0" err="1" smtClean="0">
                <a:latin typeface="Times New Roman" pitchFamily="18" charset="0"/>
                <a:cs typeface="Times New Roman" pitchFamily="18" charset="0"/>
              </a:rPr>
              <a:t>Maheswari</a:t>
            </a:r>
            <a:r>
              <a:rPr lang="en-US" sz="2400" dirty="0" smtClean="0">
                <a:latin typeface="Times New Roman" pitchFamily="18" charset="0"/>
                <a:cs typeface="Times New Roman" pitchFamily="18" charset="0"/>
              </a:rPr>
              <a:t> stated that Human rights refers to those rights which are possessed by human beings”.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928801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smtClean="0">
                <a:solidFill>
                  <a:srgbClr val="FF0000"/>
                </a:solidFill>
                <a:latin typeface="Times New Roman" pitchFamily="18" charset="0"/>
                <a:cs typeface="Times New Roman" pitchFamily="18" charset="0"/>
              </a:rPr>
              <a:t>Origin of Human Rights Concept</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a:bodyPr>
          <a:lstStyle/>
          <a:p>
            <a:pPr algn="just"/>
            <a:r>
              <a:rPr lang="en-US" sz="2400" dirty="0" smtClean="0">
                <a:latin typeface="Times New Roman" pitchFamily="18" charset="0"/>
                <a:cs typeface="Times New Roman" pitchFamily="18" charset="0"/>
              </a:rPr>
              <a:t>A significant development in human rights took place in the 18</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century. The American Declaration of Independence (1976) was based on the understanding that certain rights as “life, liberty and the pursuit of happiness” were fundamental to all people.</a:t>
            </a:r>
          </a:p>
          <a:p>
            <a:pPr algn="just"/>
            <a:r>
              <a:rPr lang="en-US" sz="2400" dirty="0" smtClean="0">
                <a:latin typeface="Times New Roman" pitchFamily="18" charset="0"/>
                <a:cs typeface="Times New Roman" pitchFamily="18" charset="0"/>
              </a:rPr>
              <a:t>The French Declaration of the Rights of man and the citizen (1789) challenged the sovereignty of the aristocracy and </a:t>
            </a:r>
            <a:r>
              <a:rPr lang="en-US" sz="2400" dirty="0" err="1" smtClean="0">
                <a:latin typeface="Times New Roman" pitchFamily="18" charset="0"/>
                <a:cs typeface="Times New Roman" pitchFamily="18" charset="0"/>
              </a:rPr>
              <a:t>recognised</a:t>
            </a:r>
            <a:r>
              <a:rPr lang="en-US" sz="2400" dirty="0" smtClean="0">
                <a:latin typeface="Times New Roman" pitchFamily="18" charset="0"/>
                <a:cs typeface="Times New Roman" pitchFamily="18" charset="0"/>
              </a:rPr>
              <a:t> the “liberty, equality and fraternity” of individuals. These values were echoed in the United States Bill of Rights (1791) which recognized freedom of speech, religion as well as the right to peace, assembly, private property and a fair trail.</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35009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066800" cy="639762"/>
          </a:xfrm>
        </p:spPr>
        <p:txBody>
          <a:bodyPr>
            <a:normAutofit/>
          </a:bodyPr>
          <a:lstStyle/>
          <a:p>
            <a:r>
              <a:rPr lang="en-US" sz="2400" dirty="0" err="1" smtClean="0"/>
              <a:t>contd</a:t>
            </a:r>
            <a:endParaRPr lang="en-US" sz="2400" dirty="0"/>
          </a:p>
        </p:txBody>
      </p:sp>
      <p:sp>
        <p:nvSpPr>
          <p:cNvPr id="3" name="Content Placeholder 2"/>
          <p:cNvSpPr>
            <a:spLocks noGrp="1"/>
          </p:cNvSpPr>
          <p:nvPr>
            <p:ph idx="1"/>
          </p:nvPr>
        </p:nvSpPr>
        <p:spPr>
          <a:xfrm>
            <a:off x="457200" y="838200"/>
            <a:ext cx="8229600" cy="5287963"/>
          </a:xfrm>
        </p:spPr>
        <p:txBody>
          <a:bodyPr>
            <a:normAutofit/>
          </a:bodyPr>
          <a:lstStyle/>
          <a:p>
            <a:pPr algn="just"/>
            <a:r>
              <a:rPr lang="en-US" sz="2400" dirty="0" smtClean="0">
                <a:latin typeface="Times New Roman" pitchFamily="18" charset="0"/>
                <a:cs typeface="Times New Roman" pitchFamily="18" charset="0"/>
              </a:rPr>
              <a:t>The League of Nations, set up in 1920 was entrusted with the protection of rights of minorities but failed in preventing war.</a:t>
            </a:r>
          </a:p>
          <a:p>
            <a:pPr algn="just"/>
            <a:r>
              <a:rPr lang="en-US" sz="2400" dirty="0" smtClean="0">
                <a:latin typeface="Times New Roman" pitchFamily="18" charset="0"/>
                <a:cs typeface="Times New Roman" pitchFamily="18" charset="0"/>
              </a:rPr>
              <a:t>As a result, the Second World War (1939-45) proved to be the most destructive war in history and it led to the establishment of the United Nations Organization (UNO) in 1945. In 1946, the UN established the Commission on Human Rights- the Principal policy making body for human rights.</a:t>
            </a:r>
          </a:p>
          <a:p>
            <a:pPr algn="just"/>
            <a:r>
              <a:rPr lang="en-US" sz="2400" dirty="0" smtClean="0">
                <a:latin typeface="Times New Roman" pitchFamily="18" charset="0"/>
                <a:cs typeface="Times New Roman" pitchFamily="18" charset="0"/>
              </a:rPr>
              <a:t>For the achievement of the objectives of human rights and with due regard to Human, the UN General Assembly adopted the Universal Declaration of Human Rights on 10</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December, 1948 with a preamble and 30 Articles, this declaration laid down a new common standard of human dignity a code for the people of the world to live by.</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1648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 cy="639762"/>
          </a:xfrm>
        </p:spPr>
        <p:txBody>
          <a:bodyPr>
            <a:normAutofit/>
          </a:bodyPr>
          <a:lstStyle/>
          <a:p>
            <a:r>
              <a:rPr lang="en-US" sz="1800" dirty="0" err="1" smtClean="0"/>
              <a:t>contd</a:t>
            </a:r>
            <a:endParaRPr lang="en-US" sz="1800" dirty="0"/>
          </a:p>
        </p:txBody>
      </p:sp>
      <p:sp>
        <p:nvSpPr>
          <p:cNvPr id="3" name="Content Placeholder 2"/>
          <p:cNvSpPr>
            <a:spLocks noGrp="1"/>
          </p:cNvSpPr>
          <p:nvPr>
            <p:ph idx="1"/>
          </p:nvPr>
        </p:nvSpPr>
        <p:spPr>
          <a:xfrm>
            <a:off x="457200" y="1066800"/>
            <a:ext cx="8229600" cy="5059363"/>
          </a:xfrm>
        </p:spPr>
        <p:txBody>
          <a:bodyPr>
            <a:normAutofit/>
          </a:bodyPr>
          <a:lstStyle/>
          <a:p>
            <a:pPr algn="just"/>
            <a:r>
              <a:rPr lang="en-US" sz="2400" dirty="0" smtClean="0">
                <a:latin typeface="Times New Roman" pitchFamily="18" charset="0"/>
                <a:cs typeface="Times New Roman" pitchFamily="18" charset="0"/>
              </a:rPr>
              <a:t>The UDHR sets out the fundamental rights of all people, including the rights to life, freedom from slavery, torture and arbitrary arrest, freedom of thought, opinion and religion, the right to a fair trail and equality before the law, the right to work and education, and the rights to participate in the social, political and cultural life of one’s country.</a:t>
            </a:r>
          </a:p>
          <a:p>
            <a:pPr algn="just"/>
            <a:r>
              <a:rPr lang="en-US" sz="2400" dirty="0" smtClean="0">
                <a:latin typeface="Times New Roman" pitchFamily="18" charset="0"/>
                <a:cs typeface="Times New Roman" pitchFamily="18" charset="0"/>
              </a:rPr>
              <a:t>The Universal Declaration of Human Rights was drafted by the United Nations Commission on Human Rights chaired by, the then first Lady, </a:t>
            </a:r>
            <a:r>
              <a:rPr lang="en-US" sz="2400" dirty="0" err="1" smtClean="0">
                <a:latin typeface="Times New Roman" pitchFamily="18" charset="0"/>
                <a:cs typeface="Times New Roman" pitchFamily="18" charset="0"/>
              </a:rPr>
              <a:t>Elearnor</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Roose</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Velt</a:t>
            </a:r>
            <a:r>
              <a:rPr lang="en-US" sz="2400" dirty="0" smtClean="0">
                <a:latin typeface="Times New Roman" pitchFamily="18" charset="0"/>
                <a:cs typeface="Times New Roman" pitchFamily="18" charset="0"/>
              </a:rPr>
              <a:t>. The UDHR was adopted by the 56 member nations of the United Nations General Assembly on December 10, 1948. December 10</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is now celebrated around the world as International Human Rights Day.</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97774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solidFill>
                  <a:srgbClr val="FF0000"/>
                </a:solidFill>
                <a:latin typeface="Times New Roman" pitchFamily="18" charset="0"/>
                <a:cs typeface="Times New Roman" pitchFamily="18" charset="0"/>
              </a:rPr>
              <a:t>Characteristics of Human Rights</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525963"/>
          </a:xfrm>
        </p:spPr>
        <p:txBody>
          <a:bodyPr>
            <a:normAutofit/>
          </a:bodyPr>
          <a:lstStyle/>
          <a:p>
            <a:pPr algn="just"/>
            <a:r>
              <a:rPr lang="en-US" sz="2400" dirty="0" smtClean="0">
                <a:latin typeface="Times New Roman" pitchFamily="18" charset="0"/>
                <a:cs typeface="Times New Roman" pitchFamily="18" charset="0"/>
              </a:rPr>
              <a:t>Human rights are universal</a:t>
            </a:r>
          </a:p>
          <a:p>
            <a:pPr algn="just"/>
            <a:r>
              <a:rPr lang="en-US" sz="2400" dirty="0" smtClean="0">
                <a:latin typeface="Times New Roman" pitchFamily="18" charset="0"/>
                <a:cs typeface="Times New Roman" pitchFamily="18" charset="0"/>
              </a:rPr>
              <a:t>Human rights are inherent</a:t>
            </a:r>
          </a:p>
          <a:p>
            <a:pPr algn="just"/>
            <a:r>
              <a:rPr lang="en-US" sz="2400" dirty="0" smtClean="0">
                <a:latin typeface="Times New Roman" pitchFamily="18" charset="0"/>
                <a:cs typeface="Times New Roman" pitchFamily="18" charset="0"/>
              </a:rPr>
              <a:t>Human rights are interdependent</a:t>
            </a:r>
          </a:p>
          <a:p>
            <a:pPr algn="just"/>
            <a:r>
              <a:rPr lang="en-US" sz="2400" dirty="0" smtClean="0">
                <a:latin typeface="Times New Roman" pitchFamily="18" charset="0"/>
                <a:cs typeface="Times New Roman" pitchFamily="18" charset="0"/>
              </a:rPr>
              <a:t>Human rights are equal</a:t>
            </a:r>
          </a:p>
          <a:p>
            <a:pPr algn="just"/>
            <a:r>
              <a:rPr lang="en-US" sz="2400" dirty="0" smtClean="0">
                <a:latin typeface="Times New Roman" pitchFamily="18" charset="0"/>
                <a:cs typeface="Times New Roman" pitchFamily="18" charset="0"/>
              </a:rPr>
              <a:t>Human rights are inalienable (one cannot lose them)</a:t>
            </a:r>
          </a:p>
          <a:p>
            <a:pPr algn="just"/>
            <a:r>
              <a:rPr lang="en-US" sz="2400" dirty="0" smtClean="0">
                <a:latin typeface="Times New Roman" pitchFamily="18" charset="0"/>
                <a:cs typeface="Times New Roman" pitchFamily="18" charset="0"/>
              </a:rPr>
              <a:t>Human rights reflect basic human needs</a:t>
            </a:r>
          </a:p>
          <a:p>
            <a:pPr algn="just"/>
            <a:r>
              <a:rPr lang="en-US" sz="2400" dirty="0" smtClean="0">
                <a:latin typeface="Times New Roman" pitchFamily="18" charset="0"/>
                <a:cs typeface="Times New Roman" pitchFamily="18" charset="0"/>
              </a:rPr>
              <a:t>Human rights are indivisible</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60249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solidFill>
                  <a:srgbClr val="FF0000"/>
                </a:solidFill>
                <a:latin typeface="Times New Roman" pitchFamily="18" charset="0"/>
                <a:cs typeface="Times New Roman" pitchFamily="18" charset="0"/>
              </a:rPr>
              <a:t>UDHR</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76400"/>
            <a:ext cx="8229600" cy="4449763"/>
          </a:xfrm>
        </p:spPr>
        <p:txBody>
          <a:bodyPr>
            <a:normAutofit/>
          </a:bodyPr>
          <a:lstStyle/>
          <a:p>
            <a:pPr algn="just"/>
            <a:r>
              <a:rPr lang="en-US" sz="2400" dirty="0" smtClean="0">
                <a:latin typeface="Times New Roman" pitchFamily="18" charset="0"/>
                <a:cs typeface="Times New Roman" pitchFamily="18" charset="0"/>
              </a:rPr>
              <a:t>The UDHR contains 3 forms of rights-</a:t>
            </a:r>
          </a:p>
          <a:p>
            <a:pPr algn="just"/>
            <a:r>
              <a:rPr lang="en-US" sz="2400" dirty="0" smtClean="0">
                <a:latin typeface="Times New Roman" pitchFamily="18" charset="0"/>
                <a:cs typeface="Times New Roman" pitchFamily="18" charset="0"/>
              </a:rPr>
              <a:t>1. Civil and Political Rights (Article 2-21 of the UDHR)</a:t>
            </a:r>
          </a:p>
          <a:p>
            <a:pPr algn="just"/>
            <a:r>
              <a:rPr lang="en-US" sz="2400" dirty="0" smtClean="0">
                <a:latin typeface="Times New Roman" pitchFamily="18" charset="0"/>
                <a:cs typeface="Times New Roman" pitchFamily="18" charset="0"/>
              </a:rPr>
              <a:t>2. Economic, Cultural and Social Rights (Article 22-27 of the UDHR)</a:t>
            </a:r>
          </a:p>
          <a:p>
            <a:pPr algn="just"/>
            <a:r>
              <a:rPr lang="en-US" sz="2400" dirty="0" smtClean="0">
                <a:latin typeface="Times New Roman" pitchFamily="18" charset="0"/>
                <a:cs typeface="Times New Roman" pitchFamily="18" charset="0"/>
              </a:rPr>
              <a:t>3. Solidarity Rights (Article 28-30 of the UDHR)</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686646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800" b="1" dirty="0" smtClean="0">
                <a:solidFill>
                  <a:srgbClr val="FF0000"/>
                </a:solidFill>
                <a:latin typeface="Times New Roman" pitchFamily="18" charset="0"/>
                <a:cs typeface="Times New Roman" pitchFamily="18" charset="0"/>
              </a:rPr>
              <a:t>Civil and Political Rights (Article 2-21 of the UDHR)</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lstStyle/>
          <a:p>
            <a:pPr algn="just"/>
            <a:r>
              <a:rPr lang="en-US" sz="2400" dirty="0" smtClean="0">
                <a:latin typeface="Times New Roman" pitchFamily="18" charset="0"/>
                <a:cs typeface="Times New Roman" pitchFamily="18" charset="0"/>
              </a:rPr>
              <a:t>Right to life, liberty and security of person</a:t>
            </a:r>
          </a:p>
          <a:p>
            <a:pPr algn="just"/>
            <a:r>
              <a:rPr lang="en-US" sz="2400" dirty="0" smtClean="0">
                <a:latin typeface="Times New Roman" pitchFamily="18" charset="0"/>
                <a:cs typeface="Times New Roman" pitchFamily="18" charset="0"/>
              </a:rPr>
              <a:t>Prohibition of slavery</a:t>
            </a:r>
          </a:p>
          <a:p>
            <a:pPr algn="just"/>
            <a:r>
              <a:rPr lang="en-US" sz="2400" dirty="0" smtClean="0">
                <a:latin typeface="Times New Roman" pitchFamily="18" charset="0"/>
                <a:cs typeface="Times New Roman" pitchFamily="18" charset="0"/>
              </a:rPr>
              <a:t>Prohibition of torture</a:t>
            </a:r>
          </a:p>
          <a:p>
            <a:pPr algn="just"/>
            <a:r>
              <a:rPr lang="en-US" sz="2400" dirty="0" smtClean="0">
                <a:latin typeface="Times New Roman" pitchFamily="18" charset="0"/>
                <a:cs typeface="Times New Roman" pitchFamily="18" charset="0"/>
              </a:rPr>
              <a:t>Right to a fair trail</a:t>
            </a:r>
          </a:p>
          <a:p>
            <a:pPr algn="just"/>
            <a:r>
              <a:rPr lang="en-US" sz="2400" dirty="0" smtClean="0">
                <a:latin typeface="Times New Roman" pitchFamily="18" charset="0"/>
                <a:cs typeface="Times New Roman" pitchFamily="18" charset="0"/>
              </a:rPr>
              <a:t>Protection of Primary and Family Life</a:t>
            </a:r>
          </a:p>
          <a:p>
            <a:pPr algn="just"/>
            <a:r>
              <a:rPr lang="en-US" sz="2400" dirty="0" smtClean="0">
                <a:latin typeface="Times New Roman" pitchFamily="18" charset="0"/>
                <a:cs typeface="Times New Roman" pitchFamily="18" charset="0"/>
              </a:rPr>
              <a:t>Freedom of Movement</a:t>
            </a:r>
          </a:p>
          <a:p>
            <a:pPr algn="just"/>
            <a:r>
              <a:rPr lang="en-US" sz="2400" dirty="0" smtClean="0">
                <a:latin typeface="Times New Roman" pitchFamily="18" charset="0"/>
                <a:cs typeface="Times New Roman" pitchFamily="18" charset="0"/>
              </a:rPr>
              <a:t>Freedom of Opinion and Religion</a:t>
            </a:r>
          </a:p>
          <a:p>
            <a:pPr algn="just"/>
            <a:r>
              <a:rPr lang="en-US" sz="2400" dirty="0" smtClean="0">
                <a:latin typeface="Times New Roman" pitchFamily="18" charset="0"/>
                <a:cs typeface="Times New Roman" pitchFamily="18" charset="0"/>
              </a:rPr>
              <a:t>Freedom of Assembly and Association</a:t>
            </a:r>
          </a:p>
          <a:p>
            <a:pPr algn="just"/>
            <a:r>
              <a:rPr lang="en-US" sz="2400" dirty="0" smtClean="0">
                <a:latin typeface="Times New Roman" pitchFamily="18" charset="0"/>
                <a:cs typeface="Times New Roman" pitchFamily="18" charset="0"/>
              </a:rPr>
              <a:t>Right to Vote</a:t>
            </a:r>
          </a:p>
          <a:p>
            <a:endParaRPr lang="en-US" dirty="0"/>
          </a:p>
        </p:txBody>
      </p:sp>
    </p:spTree>
    <p:extLst>
      <p:ext uri="{BB962C8B-B14F-4D97-AF65-F5344CB8AC3E}">
        <p14:creationId xmlns:p14="http://schemas.microsoft.com/office/powerpoint/2010/main" xmlns="" val="3790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smtClean="0">
                <a:solidFill>
                  <a:srgbClr val="FF0000"/>
                </a:solidFill>
                <a:latin typeface="Times New Roman" pitchFamily="18" charset="0"/>
                <a:cs typeface="Times New Roman" pitchFamily="18" charset="0"/>
              </a:rPr>
              <a:t>Economic, Social and Cultural Rights (Article 22-27)</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a:bodyPr>
          <a:lstStyle/>
          <a:p>
            <a:pPr algn="just"/>
            <a:r>
              <a:rPr lang="en-US" sz="2400" dirty="0" smtClean="0">
                <a:latin typeface="Times New Roman" pitchFamily="18" charset="0"/>
                <a:cs typeface="Times New Roman" pitchFamily="18" charset="0"/>
              </a:rPr>
              <a:t>Right to work, reasonable pay and free choice of employment</a:t>
            </a:r>
          </a:p>
          <a:p>
            <a:pPr algn="just"/>
            <a:r>
              <a:rPr lang="en-US" sz="2400" dirty="0" smtClean="0">
                <a:latin typeface="Times New Roman" pitchFamily="18" charset="0"/>
                <a:cs typeface="Times New Roman" pitchFamily="18" charset="0"/>
              </a:rPr>
              <a:t>Right to form trade and unions</a:t>
            </a:r>
          </a:p>
          <a:p>
            <a:pPr algn="just"/>
            <a:r>
              <a:rPr lang="en-US" sz="2400" dirty="0" smtClean="0">
                <a:latin typeface="Times New Roman" pitchFamily="18" charset="0"/>
                <a:cs typeface="Times New Roman" pitchFamily="18" charset="0"/>
              </a:rPr>
              <a:t>Right to reasonable health care</a:t>
            </a:r>
          </a:p>
          <a:p>
            <a:pPr algn="just"/>
            <a:r>
              <a:rPr lang="en-US" sz="2400" dirty="0" smtClean="0">
                <a:latin typeface="Times New Roman" pitchFamily="18" charset="0"/>
                <a:cs typeface="Times New Roman" pitchFamily="18" charset="0"/>
              </a:rPr>
              <a:t>Right to Education</a:t>
            </a:r>
          </a:p>
          <a:p>
            <a:pPr algn="just"/>
            <a:r>
              <a:rPr lang="en-US" sz="2400" dirty="0" smtClean="0">
                <a:latin typeface="Times New Roman" pitchFamily="18" charset="0"/>
                <a:cs typeface="Times New Roman" pitchFamily="18" charset="0"/>
              </a:rPr>
              <a:t>Right to participate in cultural and social life</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79263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800" b="1" dirty="0" smtClean="0">
                <a:solidFill>
                  <a:srgbClr val="FF0000"/>
                </a:solidFill>
                <a:latin typeface="Times New Roman" pitchFamily="18" charset="0"/>
                <a:cs typeface="Times New Roman" pitchFamily="18" charset="0"/>
              </a:rPr>
              <a:t>Solidarity Rights/ Collective Rights (Article 28-30)</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525963"/>
          </a:xfrm>
        </p:spPr>
        <p:txBody>
          <a:bodyPr>
            <a:normAutofit/>
          </a:bodyPr>
          <a:lstStyle/>
          <a:p>
            <a:pPr algn="just"/>
            <a:r>
              <a:rPr lang="en-US" sz="2400" dirty="0" smtClean="0">
                <a:latin typeface="Times New Roman" pitchFamily="18" charset="0"/>
                <a:cs typeface="Times New Roman" pitchFamily="18" charset="0"/>
              </a:rPr>
              <a:t>Right of people to self determination</a:t>
            </a:r>
          </a:p>
          <a:p>
            <a:pPr algn="just"/>
            <a:r>
              <a:rPr lang="en-US" sz="2400" dirty="0" smtClean="0">
                <a:latin typeface="Times New Roman" pitchFamily="18" charset="0"/>
                <a:cs typeface="Times New Roman" pitchFamily="18" charset="0"/>
              </a:rPr>
              <a:t>Right to peace</a:t>
            </a:r>
          </a:p>
          <a:p>
            <a:pPr algn="just"/>
            <a:r>
              <a:rPr lang="en-US" sz="2400" dirty="0" smtClean="0">
                <a:latin typeface="Times New Roman" pitchFamily="18" charset="0"/>
                <a:cs typeface="Times New Roman" pitchFamily="18" charset="0"/>
              </a:rPr>
              <a:t>Right to clean environment</a:t>
            </a:r>
          </a:p>
          <a:p>
            <a:pPr algn="just"/>
            <a:r>
              <a:rPr lang="en-US" sz="2400" dirty="0" smtClean="0">
                <a:latin typeface="Times New Roman" pitchFamily="18" charset="0"/>
                <a:cs typeface="Times New Roman" pitchFamily="18" charset="0"/>
              </a:rPr>
              <a:t>Right to development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939726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smtClean="0">
                <a:solidFill>
                  <a:srgbClr val="FF0000"/>
                </a:solidFill>
                <a:latin typeface="Times New Roman" pitchFamily="18" charset="0"/>
                <a:cs typeface="Times New Roman" pitchFamily="18" charset="0"/>
              </a:rPr>
              <a:t>UDHR</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754563"/>
          </a:xfrm>
        </p:spPr>
        <p:txBody>
          <a:bodyPr>
            <a:normAutofit/>
          </a:bodyPr>
          <a:lstStyle/>
          <a:p>
            <a:pPr algn="just"/>
            <a:r>
              <a:rPr lang="en-US" sz="2400" dirty="0" smtClean="0">
                <a:latin typeface="Times New Roman" pitchFamily="18" charset="0"/>
                <a:cs typeface="Times New Roman" pitchFamily="18" charset="0"/>
              </a:rPr>
              <a:t>The Civil and Political Rights are called First </a:t>
            </a:r>
            <a:r>
              <a:rPr lang="en-US" sz="2400" dirty="0">
                <a:latin typeface="Times New Roman" pitchFamily="18" charset="0"/>
                <a:cs typeface="Times New Roman" pitchFamily="18" charset="0"/>
              </a:rPr>
              <a:t>G</a:t>
            </a:r>
            <a:r>
              <a:rPr lang="en-US" sz="2400" dirty="0" smtClean="0">
                <a:latin typeface="Times New Roman" pitchFamily="18" charset="0"/>
                <a:cs typeface="Times New Roman" pitchFamily="18" charset="0"/>
              </a:rPr>
              <a:t>eneration Human Rights. They arouse during the 18</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century and reflect the idea of individual freedom with respect to the State and the democratic idea of participation.</a:t>
            </a:r>
          </a:p>
          <a:p>
            <a:pPr algn="just"/>
            <a:r>
              <a:rPr lang="en-US" sz="2400" dirty="0" smtClean="0">
                <a:latin typeface="Times New Roman" pitchFamily="18" charset="0"/>
                <a:cs typeface="Times New Roman" pitchFamily="18" charset="0"/>
              </a:rPr>
              <a:t>The Economic, Social and Cultural Rights are called Second Generation Human Rights, that developed during the labor movement of the 19</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&amp; 20</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centuries.</a:t>
            </a:r>
          </a:p>
          <a:p>
            <a:pPr algn="just"/>
            <a:r>
              <a:rPr lang="en-US" sz="2400" dirty="0" smtClean="0">
                <a:latin typeface="Times New Roman" pitchFamily="18" charset="0"/>
                <a:cs typeface="Times New Roman" pitchFamily="18" charset="0"/>
              </a:rPr>
              <a:t>The Third Generation of Human Rights, Solidarity Rights, have existed since the mid 1980s. They are contingent on international co-operation and aim at the formation of a community.</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441797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Importance of HR in National Development</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Social Development</a:t>
            </a:r>
          </a:p>
          <a:p>
            <a:pPr algn="just"/>
            <a:r>
              <a:rPr lang="en-US" sz="2400" dirty="0" smtClean="0">
                <a:latin typeface="Times New Roman" pitchFamily="18" charset="0"/>
                <a:cs typeface="Times New Roman" pitchFamily="18" charset="0"/>
              </a:rPr>
              <a:t>Economic Development</a:t>
            </a:r>
          </a:p>
          <a:p>
            <a:pPr algn="just"/>
            <a:r>
              <a:rPr lang="en-US" sz="2400" dirty="0" smtClean="0">
                <a:latin typeface="Times New Roman" pitchFamily="18" charset="0"/>
                <a:cs typeface="Times New Roman" pitchFamily="18" charset="0"/>
              </a:rPr>
              <a:t>Educational Development</a:t>
            </a:r>
          </a:p>
          <a:p>
            <a:pPr algn="just"/>
            <a:r>
              <a:rPr lang="en-US" sz="2400" dirty="0" smtClean="0">
                <a:latin typeface="Times New Roman" pitchFamily="18" charset="0"/>
                <a:cs typeface="Times New Roman" pitchFamily="18" charset="0"/>
              </a:rPr>
              <a:t>Political Development</a:t>
            </a:r>
          </a:p>
          <a:p>
            <a:pPr algn="just"/>
            <a:r>
              <a:rPr lang="en-US" sz="2400" dirty="0" smtClean="0">
                <a:latin typeface="Times New Roman" pitchFamily="18" charset="0"/>
                <a:cs typeface="Times New Roman" pitchFamily="18" charset="0"/>
              </a:rPr>
              <a:t>Secularism</a:t>
            </a:r>
          </a:p>
          <a:p>
            <a:pPr algn="just"/>
            <a:r>
              <a:rPr lang="en-US" sz="2400" dirty="0" smtClean="0">
                <a:latin typeface="Times New Roman" pitchFamily="18" charset="0"/>
                <a:cs typeface="Times New Roman" pitchFamily="18" charset="0"/>
              </a:rPr>
              <a:t>Development of spirit of nationalism &amp; internationalism</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537587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914400"/>
          </a:xfrm>
        </p:spPr>
        <p:txBody>
          <a:bodyPr>
            <a:normAutofit/>
          </a:bodyPr>
          <a:lstStyle/>
          <a:p>
            <a:r>
              <a:rPr lang="en-US" sz="2800" b="1" dirty="0" smtClean="0">
                <a:solidFill>
                  <a:srgbClr val="FF0000"/>
                </a:solidFill>
                <a:latin typeface="Times New Roman" pitchFamily="18" charset="0"/>
                <a:cs typeface="Times New Roman" pitchFamily="18" charset="0"/>
              </a:rPr>
              <a:t>Human Rights Education</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algn="just"/>
            <a:r>
              <a:rPr lang="en-US" sz="2400" dirty="0">
                <a:latin typeface="Times New Roman" pitchFamily="18" charset="0"/>
                <a:cs typeface="Times New Roman" pitchFamily="18" charset="0"/>
              </a:rPr>
              <a:t>Education is seen as a way to empower people, improve their quality of life and their capacity to participate in the decision-making processes leading to social, cultural and economic policies.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Human </a:t>
            </a:r>
            <a:r>
              <a:rPr lang="en-US" sz="2400" dirty="0">
                <a:latin typeface="Times New Roman" pitchFamily="18" charset="0"/>
                <a:cs typeface="Times New Roman" pitchFamily="18" charset="0"/>
              </a:rPr>
              <a:t>Rights education implies the learning and practice of human rights or in other words it is said to be educating the people to understand about their birth right.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Human </a:t>
            </a:r>
            <a:r>
              <a:rPr lang="en-US" sz="2400" dirty="0">
                <a:latin typeface="Times New Roman" pitchFamily="18" charset="0"/>
                <a:cs typeface="Times New Roman" pitchFamily="18" charset="0"/>
              </a:rPr>
              <a:t>rights education in fact is a comprehensive term which includes a lot more than just learning about human rights.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Education </a:t>
            </a:r>
            <a:r>
              <a:rPr lang="en-US" sz="2400" dirty="0">
                <a:latin typeface="Times New Roman" pitchFamily="18" charset="0"/>
                <a:cs typeface="Times New Roman" pitchFamily="18" charset="0"/>
              </a:rPr>
              <a:t>for human rights help people feel the importance of human rights, internalize human rights values and integrate them into the way they live.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Education </a:t>
            </a:r>
            <a:r>
              <a:rPr lang="en-US" sz="2400" dirty="0">
                <a:latin typeface="Times New Roman" pitchFamily="18" charset="0"/>
                <a:cs typeface="Times New Roman" pitchFamily="18" charset="0"/>
              </a:rPr>
              <a:t>for human rights also gives people a sense of responsibility for respecting and defending human rights and empowers them, through learned skills, to take appropriate action.</a:t>
            </a:r>
          </a:p>
          <a:p>
            <a:pPr algn="just"/>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831942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295400" cy="639762"/>
          </a:xfrm>
        </p:spPr>
        <p:txBody>
          <a:bodyPr>
            <a:normAutofit/>
          </a:bodyPr>
          <a:lstStyle/>
          <a:p>
            <a:r>
              <a:rPr lang="en-US" sz="2800" dirty="0" err="1" smtClean="0"/>
              <a:t>contd</a:t>
            </a:r>
            <a:endParaRPr lang="en-US" sz="2800"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pPr algn="just"/>
            <a:r>
              <a:rPr lang="en-US" sz="3100" dirty="0">
                <a:latin typeface="Times New Roman" pitchFamily="18" charset="0"/>
                <a:cs typeface="Times New Roman" pitchFamily="18" charset="0"/>
              </a:rPr>
              <a:t>We know that right to education is a fundamental right of every citizen. The Article 26 of UN Declaration of Human Rights states that, “Everyone has the right to education….Education should be directed to the full development of human personality and to be strengthening of respect for human rights and fundamental freedoms. It shall promote understanding tolerance and friendship among all nations, racial or religious groups, and shall further the activities of the United Nations for the maintenance of peace”.</a:t>
            </a:r>
          </a:p>
          <a:p>
            <a:pPr algn="just"/>
            <a:r>
              <a:rPr lang="en-US" sz="3100" dirty="0">
                <a:latin typeface="Times New Roman" pitchFamily="18" charset="0"/>
                <a:cs typeface="Times New Roman" pitchFamily="18" charset="0"/>
              </a:rPr>
              <a:t>In the words of </a:t>
            </a:r>
            <a:r>
              <a:rPr lang="en-US" sz="3100" b="1" i="1" dirty="0" err="1">
                <a:latin typeface="Times New Roman" pitchFamily="18" charset="0"/>
                <a:cs typeface="Times New Roman" pitchFamily="18" charset="0"/>
              </a:rPr>
              <a:t>Neelotpal</a:t>
            </a:r>
            <a:r>
              <a:rPr lang="en-US" sz="3100" b="1" i="1" dirty="0">
                <a:latin typeface="Times New Roman" pitchFamily="18" charset="0"/>
                <a:cs typeface="Times New Roman" pitchFamily="18" charset="0"/>
              </a:rPr>
              <a:t> </a:t>
            </a:r>
            <a:r>
              <a:rPr lang="en-US" sz="3100" b="1" i="1" dirty="0" err="1">
                <a:latin typeface="Times New Roman" pitchFamily="18" charset="0"/>
                <a:cs typeface="Times New Roman" pitchFamily="18" charset="0"/>
              </a:rPr>
              <a:t>Deka</a:t>
            </a:r>
            <a:r>
              <a:rPr lang="en-US" sz="3100" dirty="0">
                <a:latin typeface="Times New Roman" pitchFamily="18" charset="0"/>
                <a:cs typeface="Times New Roman" pitchFamily="18" charset="0"/>
              </a:rPr>
              <a:t>, ‘ Human rights education is not only about imparting knowledge and skills, it is also about creating attitudes and behavior allowing people to participate in their communities and society in a constructive and respectful way for themselves and others”.</a:t>
            </a:r>
          </a:p>
          <a:p>
            <a:endParaRPr lang="en-US" dirty="0"/>
          </a:p>
        </p:txBody>
      </p:sp>
    </p:spTree>
    <p:extLst>
      <p:ext uri="{BB962C8B-B14F-4D97-AF65-F5344CB8AC3E}">
        <p14:creationId xmlns:p14="http://schemas.microsoft.com/office/powerpoint/2010/main" xmlns="" val="99216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990600" cy="563562"/>
          </a:xfrm>
        </p:spPr>
        <p:txBody>
          <a:bodyPr>
            <a:normAutofit/>
          </a:bodyPr>
          <a:lstStyle/>
          <a:p>
            <a:r>
              <a:rPr lang="en-US" sz="1800" dirty="0" err="1" smtClean="0"/>
              <a:t>contd</a:t>
            </a:r>
            <a:endParaRPr lang="en-US" sz="1800" dirty="0"/>
          </a:p>
        </p:txBody>
      </p:sp>
      <p:sp>
        <p:nvSpPr>
          <p:cNvPr id="3" name="Content Placeholder 2"/>
          <p:cNvSpPr>
            <a:spLocks noGrp="1"/>
          </p:cNvSpPr>
          <p:nvPr>
            <p:ph idx="1"/>
          </p:nvPr>
        </p:nvSpPr>
        <p:spPr>
          <a:xfrm>
            <a:off x="457200" y="1066800"/>
            <a:ext cx="8229600" cy="5059363"/>
          </a:xfrm>
        </p:spPr>
        <p:txBody>
          <a:bodyPr>
            <a:normAutofit fontScale="92500"/>
          </a:bodyPr>
          <a:lstStyle/>
          <a:p>
            <a:pPr algn="just"/>
            <a:r>
              <a:rPr lang="en-US" sz="2600" dirty="0">
                <a:latin typeface="Times New Roman" pitchFamily="18" charset="0"/>
                <a:cs typeface="Times New Roman" pitchFamily="18" charset="0"/>
              </a:rPr>
              <a:t>Human rights education promotes democratic principles. It examines human rights issues without bias and from diverse perspectives through a variety of education practices. It asserts the responsibility to respect, protect and promote the rights of all people. Thus human rights education means to-</a:t>
            </a:r>
          </a:p>
          <a:p>
            <a:pPr lvl="0" algn="just"/>
            <a:r>
              <a:rPr lang="en-US" sz="2600" dirty="0">
                <a:latin typeface="Times New Roman" pitchFamily="18" charset="0"/>
                <a:cs typeface="Times New Roman" pitchFamily="18" charset="0"/>
              </a:rPr>
              <a:t>produce changes in values and attitudes</a:t>
            </a:r>
          </a:p>
          <a:p>
            <a:pPr lvl="0" algn="just"/>
            <a:r>
              <a:rPr lang="en-US" sz="2600" dirty="0">
                <a:latin typeface="Times New Roman" pitchFamily="18" charset="0"/>
                <a:cs typeface="Times New Roman" pitchFamily="18" charset="0"/>
              </a:rPr>
              <a:t>produce changes in behavior</a:t>
            </a:r>
          </a:p>
          <a:p>
            <a:pPr lvl="0" algn="just"/>
            <a:r>
              <a:rPr lang="en-US" sz="2600" dirty="0">
                <a:latin typeface="Times New Roman" pitchFamily="18" charset="0"/>
                <a:cs typeface="Times New Roman" pitchFamily="18" charset="0"/>
              </a:rPr>
              <a:t>Produce empowerment for social justice</a:t>
            </a:r>
          </a:p>
          <a:p>
            <a:pPr lvl="0" algn="just"/>
            <a:r>
              <a:rPr lang="en-US" sz="2600" dirty="0">
                <a:latin typeface="Times New Roman" pitchFamily="18" charset="0"/>
                <a:cs typeface="Times New Roman" pitchFamily="18" charset="0"/>
              </a:rPr>
              <a:t>Develop attitude of solidarity across issues and nations</a:t>
            </a:r>
          </a:p>
          <a:p>
            <a:pPr lvl="0" algn="just"/>
            <a:r>
              <a:rPr lang="en-US" sz="2600" dirty="0">
                <a:latin typeface="Times New Roman" pitchFamily="18" charset="0"/>
                <a:cs typeface="Times New Roman" pitchFamily="18" charset="0"/>
              </a:rPr>
              <a:t>Develop knowledge and analytical skills and</a:t>
            </a:r>
          </a:p>
          <a:p>
            <a:pPr lvl="0" algn="just"/>
            <a:r>
              <a:rPr lang="en-US" sz="2600" dirty="0">
                <a:latin typeface="Times New Roman" pitchFamily="18" charset="0"/>
                <a:cs typeface="Times New Roman" pitchFamily="18" charset="0"/>
              </a:rPr>
              <a:t>Produces participatory -education.</a:t>
            </a:r>
          </a:p>
          <a:p>
            <a:pPr marL="0" indent="0" algn="just">
              <a:buNone/>
            </a:pPr>
            <a:r>
              <a:rPr lang="en-US" sz="2600" dirty="0">
                <a:latin typeface="Times New Roman" pitchFamily="18" charset="0"/>
                <a:cs typeface="Times New Roman" pitchFamily="18" charset="0"/>
              </a:rPr>
              <a:t> </a:t>
            </a:r>
          </a:p>
          <a:p>
            <a:endParaRPr lang="en-US" dirty="0"/>
          </a:p>
        </p:txBody>
      </p:sp>
    </p:spTree>
    <p:extLst>
      <p:ext uri="{BB962C8B-B14F-4D97-AF65-F5344CB8AC3E}">
        <p14:creationId xmlns:p14="http://schemas.microsoft.com/office/powerpoint/2010/main" xmlns="" val="2996872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solidFill>
                  <a:srgbClr val="FF0000"/>
                </a:solidFill>
                <a:latin typeface="Times New Roman" pitchFamily="18" charset="0"/>
                <a:cs typeface="Times New Roman" pitchFamily="18" charset="0"/>
              </a:rPr>
              <a:t>Objectives of HRE</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noAutofit/>
          </a:bodyPr>
          <a:lstStyle/>
          <a:p>
            <a:pPr lvl="0" algn="just"/>
            <a:r>
              <a:rPr lang="en-US" sz="2000" dirty="0">
                <a:latin typeface="Times New Roman" pitchFamily="18" charset="0"/>
                <a:cs typeface="Times New Roman" pitchFamily="18" charset="0"/>
              </a:rPr>
              <a:t>To enhance the knowledge and understanding of human rights.</a:t>
            </a:r>
          </a:p>
          <a:p>
            <a:pPr lvl="0" algn="just"/>
            <a:r>
              <a:rPr lang="en-US" sz="2000" dirty="0">
                <a:latin typeface="Times New Roman" pitchFamily="18" charset="0"/>
                <a:cs typeface="Times New Roman" pitchFamily="18" charset="0"/>
              </a:rPr>
              <a:t>To foster attitudes of tolerance, respect solidarity and responsibility.</a:t>
            </a:r>
          </a:p>
          <a:p>
            <a:pPr lvl="0" algn="just"/>
            <a:r>
              <a:rPr lang="en-US" sz="2000" dirty="0">
                <a:latin typeface="Times New Roman" pitchFamily="18" charset="0"/>
                <a:cs typeface="Times New Roman" pitchFamily="18" charset="0"/>
              </a:rPr>
              <a:t>To develop skills for protecting human rights.</a:t>
            </a:r>
          </a:p>
          <a:p>
            <a:pPr lvl="0" algn="just"/>
            <a:r>
              <a:rPr lang="en-US" sz="2000" dirty="0">
                <a:latin typeface="Times New Roman" pitchFamily="18" charset="0"/>
                <a:cs typeface="Times New Roman" pitchFamily="18" charset="0"/>
              </a:rPr>
              <a:t>To enable people to participate effectively in a free and democratic society governed by the rule of law.</a:t>
            </a:r>
          </a:p>
          <a:p>
            <a:pPr lvl="0" algn="just"/>
            <a:r>
              <a:rPr lang="en-US" sz="2000" dirty="0">
                <a:latin typeface="Times New Roman" pitchFamily="18" charset="0"/>
                <a:cs typeface="Times New Roman" pitchFamily="18" charset="0"/>
              </a:rPr>
              <a:t>To strengthen respect for human rights and fundamental freedoms.</a:t>
            </a:r>
          </a:p>
          <a:p>
            <a:pPr lvl="0" algn="just"/>
            <a:r>
              <a:rPr lang="en-US" sz="2000" dirty="0">
                <a:latin typeface="Times New Roman" pitchFamily="18" charset="0"/>
                <a:cs typeface="Times New Roman" pitchFamily="18" charset="0"/>
              </a:rPr>
              <a:t>To value human dignity and develop individual self-respect and respect for others.</a:t>
            </a:r>
          </a:p>
          <a:p>
            <a:pPr lvl="0" algn="just"/>
            <a:r>
              <a:rPr lang="en-US" sz="2000" dirty="0">
                <a:latin typeface="Times New Roman" pitchFamily="18" charset="0"/>
                <a:cs typeface="Times New Roman" pitchFamily="18" charset="0"/>
              </a:rPr>
              <a:t>To develop attitudes and behaviors that will lead to respect for the rights of others.</a:t>
            </a:r>
          </a:p>
          <a:p>
            <a:pPr lvl="0" algn="just"/>
            <a:r>
              <a:rPr lang="en-US" sz="2000" dirty="0">
                <a:latin typeface="Times New Roman" pitchFamily="18" charset="0"/>
                <a:cs typeface="Times New Roman" pitchFamily="18" charset="0"/>
              </a:rPr>
              <a:t>To promote respect, understanding and appreciation of diversity, particularly towards different communities.</a:t>
            </a:r>
          </a:p>
          <a:p>
            <a:pPr algn="just"/>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2009092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solidFill>
                  <a:srgbClr val="FF0000"/>
                </a:solidFill>
                <a:latin typeface="Times New Roman" pitchFamily="18" charset="0"/>
                <a:cs typeface="Times New Roman" pitchFamily="18" charset="0"/>
              </a:rPr>
              <a:t>Need and Importance of  </a:t>
            </a:r>
            <a:r>
              <a:rPr lang="en-US" sz="2800" b="1" dirty="0" smtClean="0">
                <a:solidFill>
                  <a:srgbClr val="FF0000"/>
                </a:solidFill>
                <a:latin typeface="Times New Roman" pitchFamily="18" charset="0"/>
                <a:cs typeface="Times New Roman" pitchFamily="18" charset="0"/>
              </a:rPr>
              <a:t>of HRE</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pPr lvl="0" algn="just"/>
            <a:r>
              <a:rPr lang="en-US" dirty="0">
                <a:latin typeface="Times New Roman" pitchFamily="18" charset="0"/>
                <a:cs typeface="Times New Roman" pitchFamily="18" charset="0"/>
              </a:rPr>
              <a:t>Human rights education can inculcate in students the abilities to bring societal changes.</a:t>
            </a:r>
          </a:p>
          <a:p>
            <a:pPr lvl="0" algn="just"/>
            <a:r>
              <a:rPr lang="en-US" dirty="0">
                <a:latin typeface="Times New Roman" pitchFamily="18" charset="0"/>
                <a:cs typeface="Times New Roman" pitchFamily="18" charset="0"/>
              </a:rPr>
              <a:t>Human rights education can empower people so that they can take part in the decision making processes which will lead to improved social, cultural and economic policies.</a:t>
            </a:r>
          </a:p>
          <a:p>
            <a:pPr lvl="0" algn="just"/>
            <a:r>
              <a:rPr lang="en-US" dirty="0">
                <a:latin typeface="Times New Roman" pitchFamily="18" charset="0"/>
                <a:cs typeface="Times New Roman" pitchFamily="18" charset="0"/>
              </a:rPr>
              <a:t>Human rights education is required as a pre-condition for a healthy democratic society.</a:t>
            </a:r>
          </a:p>
          <a:p>
            <a:pPr lvl="0" algn="just"/>
            <a:r>
              <a:rPr lang="en-US" dirty="0">
                <a:latin typeface="Times New Roman" pitchFamily="18" charset="0"/>
                <a:cs typeface="Times New Roman" pitchFamily="18" charset="0"/>
              </a:rPr>
              <a:t>Human rights education can help in developing global perspectives and awareness which can protect us from discrimination.</a:t>
            </a:r>
          </a:p>
          <a:p>
            <a:pPr lvl="0" algn="just"/>
            <a:r>
              <a:rPr lang="en-US" dirty="0">
                <a:latin typeface="Times New Roman" pitchFamily="18" charset="0"/>
                <a:cs typeface="Times New Roman" pitchFamily="18" charset="0"/>
              </a:rPr>
              <a:t>Human rights education can bring awareness about the fundamental rights granted by our constitution.</a:t>
            </a:r>
          </a:p>
          <a:p>
            <a:pPr lvl="0" algn="just"/>
            <a:r>
              <a:rPr lang="en-US" dirty="0">
                <a:latin typeface="Times New Roman" pitchFamily="18" charset="0"/>
                <a:cs typeface="Times New Roman" pitchFamily="18" charset="0"/>
              </a:rPr>
              <a:t>Human rights education can change the perception of all human beings and contribute towards lasting world peace and sustainable development.</a:t>
            </a:r>
          </a:p>
          <a:p>
            <a:endParaRPr lang="en-US" dirty="0"/>
          </a:p>
        </p:txBody>
      </p:sp>
    </p:spTree>
    <p:extLst>
      <p:ext uri="{BB962C8B-B14F-4D97-AF65-F5344CB8AC3E}">
        <p14:creationId xmlns:p14="http://schemas.microsoft.com/office/powerpoint/2010/main" xmlns="" val="1314833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Autofit/>
          </a:bodyPr>
          <a:lstStyle/>
          <a:p>
            <a:r>
              <a:rPr lang="en-US" sz="9600" dirty="0" smtClean="0">
                <a:solidFill>
                  <a:srgbClr val="FF0000"/>
                </a:solidFill>
                <a:latin typeface="Arial Black" pitchFamily="34" charset="0"/>
              </a:rPr>
              <a:t>Thank You</a:t>
            </a:r>
            <a:endParaRPr lang="en-US" sz="9600" dirty="0">
              <a:solidFill>
                <a:srgbClr val="FF0000"/>
              </a:solidFill>
              <a:latin typeface="Arial Black" pitchFamily="34" charset="0"/>
            </a:endParaRPr>
          </a:p>
        </p:txBody>
      </p:sp>
    </p:spTree>
    <p:extLst>
      <p:ext uri="{BB962C8B-B14F-4D97-AF65-F5344CB8AC3E}">
        <p14:creationId xmlns:p14="http://schemas.microsoft.com/office/powerpoint/2010/main" xmlns="" val="3475800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1576</Words>
  <Application>Microsoft Office PowerPoint</Application>
  <PresentationFormat>On-screen Show (4:3)</PresentationFormat>
  <Paragraphs>102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Human Rights  &amp; Human Rights Education  Jintu Thakuria Assistant Professor Department of Education Handique Girls’ College</vt:lpstr>
      <vt:lpstr>Concept &amp; Meaning of Human Rights </vt:lpstr>
      <vt:lpstr>contd</vt:lpstr>
      <vt:lpstr>Origin of Human Rights Concept</vt:lpstr>
      <vt:lpstr>contd</vt:lpstr>
      <vt:lpstr>contd</vt:lpstr>
      <vt:lpstr>Characteristics of Human Rights</vt:lpstr>
      <vt:lpstr>UDHR</vt:lpstr>
      <vt:lpstr>Civil and Political Rights (Article 2-21 of the UDHR)</vt:lpstr>
      <vt:lpstr>Economic, Social and Cultural Rights (Article 22-27)</vt:lpstr>
      <vt:lpstr>Solidarity Rights/ Collective Rights (Article 28-30)</vt:lpstr>
      <vt:lpstr>UDHR</vt:lpstr>
      <vt:lpstr>Importance of HR in National Development</vt:lpstr>
      <vt:lpstr>Human Rights Education</vt:lpstr>
      <vt:lpstr>contd</vt:lpstr>
      <vt:lpstr>contd</vt:lpstr>
      <vt:lpstr>Objectives of HRE</vt:lpstr>
      <vt:lpstr>Need and Importance of  of HRE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Education</dc:title>
  <dc:creator>Asus</dc:creator>
  <cp:lastModifiedBy>Asus</cp:lastModifiedBy>
  <cp:revision>27</cp:revision>
  <dcterms:created xsi:type="dcterms:W3CDTF">2021-03-17T06:30:28Z</dcterms:created>
  <dcterms:modified xsi:type="dcterms:W3CDTF">2026-03-15T14:53:38Z</dcterms:modified>
</cp:coreProperties>
</file>