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9" r:id="rId3"/>
    <p:sldId id="260" r:id="rId4"/>
    <p:sldId id="261" r:id="rId5"/>
    <p:sldId id="262" r:id="rId6"/>
    <p:sldId id="263" r:id="rId7"/>
    <p:sldId id="264" r:id="rId8"/>
    <p:sldId id="277" r:id="rId9"/>
    <p:sldId id="265" r:id="rId10"/>
    <p:sldId id="266" r:id="rId11"/>
    <p:sldId id="273" r:id="rId12"/>
    <p:sldId id="267" r:id="rId13"/>
    <p:sldId id="268" r:id="rId14"/>
    <p:sldId id="269" r:id="rId15"/>
    <p:sldId id="274" r:id="rId16"/>
    <p:sldId id="275" r:id="rId17"/>
    <p:sldId id="270" r:id="rId18"/>
    <p:sldId id="272" r:id="rId19"/>
    <p:sldId id="271" r:id="rId20"/>
    <p:sldId id="276" r:id="rId21"/>
    <p:sldId id="278" r:id="rId22"/>
    <p:sldId id="257" r:id="rId23"/>
    <p:sldId id="258" r:id="rId24"/>
    <p:sldId id="279" r:id="rId25"/>
    <p:sldId id="280" r:id="rId26"/>
    <p:sldId id="288" r:id="rId27"/>
    <p:sldId id="281" r:id="rId28"/>
    <p:sldId id="282" r:id="rId29"/>
    <p:sldId id="289" r:id="rId30"/>
    <p:sldId id="284" r:id="rId31"/>
    <p:sldId id="285" r:id="rId32"/>
    <p:sldId id="286" r:id="rId33"/>
    <p:sldId id="287"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6" d="100"/>
          <a:sy n="96" d="100"/>
        </p:scale>
        <p:origin x="994" y="-2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8B86B90-002E-49F4-9BBF-91848536801A}" type="datetimeFigureOut">
              <a:rPr lang="en-US" smtClean="0"/>
              <a:pPr/>
              <a:t>3/1/2023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1DAD3D-E006-4C77-8620-A82BEF3A391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275B1BF-6933-4AE9-819B-5A6C3D9E3078}" type="datetimeFigureOut">
              <a:rPr lang="en-US" smtClean="0"/>
              <a:pPr/>
              <a:t>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988786-806B-458F-8D07-A3A89506121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75B1BF-6933-4AE9-819B-5A6C3D9E3078}" type="datetimeFigureOut">
              <a:rPr lang="en-US" smtClean="0"/>
              <a:pPr/>
              <a:t>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988786-806B-458F-8D07-A3A89506121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275B1BF-6933-4AE9-819B-5A6C3D9E3078}" type="datetimeFigureOut">
              <a:rPr lang="en-US" smtClean="0"/>
              <a:pPr/>
              <a:t>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988786-806B-458F-8D07-A3A89506121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1" y="2133601"/>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505201" y="2133601"/>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275B1BF-6933-4AE9-819B-5A6C3D9E3078}" type="datetimeFigureOut">
              <a:rPr lang="en-US" smtClean="0"/>
              <a:pPr/>
              <a:t>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988786-806B-458F-8D07-A3A89506121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275B1BF-6933-4AE9-819B-5A6C3D9E3078}" type="datetimeFigureOut">
              <a:rPr lang="en-US" smtClean="0"/>
              <a:pPr/>
              <a:t>3/1/2023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988786-806B-458F-8D07-A3A89506121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275B1BF-6933-4AE9-819B-5A6C3D9E3078}" type="datetimeFigureOut">
              <a:rPr lang="en-US" smtClean="0"/>
              <a:pPr/>
              <a:t>3/1/2023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988786-806B-458F-8D07-A3A89506121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75B1BF-6933-4AE9-819B-5A6C3D9E3078}" type="datetimeFigureOut">
              <a:rPr lang="en-US" smtClean="0"/>
              <a:pPr/>
              <a:t>3/1/2023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988786-806B-458F-8D07-A3A89506121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275B1BF-6933-4AE9-819B-5A6C3D9E3078}" type="datetimeFigureOut">
              <a:rPr lang="en-US" smtClean="0"/>
              <a:pPr/>
              <a:t>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988786-806B-458F-8D07-A3A89506121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275B1BF-6933-4AE9-819B-5A6C3D9E3078}" type="datetimeFigureOut">
              <a:rPr lang="en-US" smtClean="0"/>
              <a:pPr/>
              <a:t>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988786-806B-458F-8D07-A3A89506121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75B1BF-6933-4AE9-819B-5A6C3D9E3078}" type="datetimeFigureOut">
              <a:rPr lang="en-US" smtClean="0"/>
              <a:pPr/>
              <a:t>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988786-806B-458F-8D07-A3A89506121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49" y="366713"/>
            <a:ext cx="1543051" cy="78009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1" y="366713"/>
            <a:ext cx="4476751" cy="78009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75B1BF-6933-4AE9-819B-5A6C3D9E3078}" type="datetimeFigureOut">
              <a:rPr lang="en-US" smtClean="0"/>
              <a:pPr/>
              <a:t>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988786-806B-458F-8D07-A3A89506121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75B1BF-6933-4AE9-819B-5A6C3D9E3078}" type="datetimeFigureOut">
              <a:rPr lang="en-US" smtClean="0"/>
              <a:pPr/>
              <a:t>3/1/2023</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988786-806B-458F-8D07-A3A89506121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28601"/>
            <a:ext cx="7772400" cy="990599"/>
          </a:xfrm>
        </p:spPr>
        <p:txBody>
          <a:bodyPr>
            <a:normAutofit fontScale="90000"/>
          </a:bodyPr>
          <a:lstStyle/>
          <a:p>
            <a:br>
              <a:rPr lang="en-US" dirty="0">
                <a:latin typeface="Times New Roman" pitchFamily="18" charset="0"/>
                <a:cs typeface="Times New Roman" pitchFamily="18" charset="0"/>
              </a:rPr>
            </a:br>
            <a:r>
              <a:rPr lang="en-US" dirty="0">
                <a:solidFill>
                  <a:srgbClr val="00B0F0"/>
                </a:solidFill>
                <a:latin typeface="Times New Roman" pitchFamily="18" charset="0"/>
                <a:cs typeface="Times New Roman" pitchFamily="18" charset="0"/>
              </a:rPr>
              <a:t>Plato(428-347 B.C.)</a:t>
            </a:r>
            <a:br>
              <a:rPr lang="en-US" dirty="0">
                <a:solidFill>
                  <a:srgbClr val="00B0F0"/>
                </a:solidFill>
                <a:latin typeface="Times New Roman" pitchFamily="18" charset="0"/>
                <a:cs typeface="Times New Roman" pitchFamily="18" charset="0"/>
              </a:rPr>
            </a:br>
            <a:endParaRPr lang="en-US" dirty="0">
              <a:solidFill>
                <a:srgbClr val="00B0F0"/>
              </a:solidFill>
              <a:latin typeface="Times New Roman" pitchFamily="18" charset="0"/>
              <a:cs typeface="Times New Roman" pitchFamily="18" charset="0"/>
            </a:endParaRPr>
          </a:p>
        </p:txBody>
      </p:sp>
      <p:sp>
        <p:nvSpPr>
          <p:cNvPr id="3" name="Subtitle 2"/>
          <p:cNvSpPr>
            <a:spLocks noGrp="1"/>
          </p:cNvSpPr>
          <p:nvPr>
            <p:ph type="subTitle" idx="1"/>
          </p:nvPr>
        </p:nvSpPr>
        <p:spPr>
          <a:xfrm>
            <a:off x="228600" y="1219200"/>
            <a:ext cx="8610600" cy="4419600"/>
          </a:xfrm>
        </p:spPr>
        <p:txBody>
          <a:bodyPr>
            <a:normAutofit fontScale="92500" lnSpcReduction="10000"/>
          </a:bodyPr>
          <a:lstStyle/>
          <a:p>
            <a:pPr algn="just">
              <a:buFont typeface="Arial" pitchFamily="34" charset="0"/>
              <a:buChar char="•"/>
            </a:pPr>
            <a:endParaRPr lang="en-US" dirty="0">
              <a:solidFill>
                <a:schemeClr val="tx1"/>
              </a:solidFill>
              <a:latin typeface="Times New Roman" pitchFamily="18" charset="0"/>
              <a:cs typeface="Times New Roman" pitchFamily="18" charset="0"/>
            </a:endParaRPr>
          </a:p>
          <a:p>
            <a:pPr algn="just">
              <a:buFont typeface="Arial" pitchFamily="34" charset="0"/>
              <a:buChar char="•"/>
            </a:pPr>
            <a:r>
              <a:rPr lang="en-US" dirty="0">
                <a:solidFill>
                  <a:schemeClr val="tx1"/>
                </a:solidFill>
                <a:latin typeface="Times New Roman" pitchFamily="18" charset="0"/>
                <a:cs typeface="Times New Roman" pitchFamily="18" charset="0"/>
              </a:rPr>
              <a:t>Plato was a philosopher in Classical Greece.</a:t>
            </a:r>
          </a:p>
          <a:p>
            <a:pPr algn="just">
              <a:buFont typeface="Arial" pitchFamily="34" charset="0"/>
              <a:buChar char="•"/>
            </a:pPr>
            <a:r>
              <a:rPr lang="en-US" dirty="0">
                <a:solidFill>
                  <a:schemeClr val="tx1"/>
                </a:solidFill>
                <a:latin typeface="Times New Roman" pitchFamily="18" charset="0"/>
                <a:cs typeface="Times New Roman" pitchFamily="18" charset="0"/>
              </a:rPr>
              <a:t>Plato was a poet at heart, a mathematician, students of Socrates, founder of the Academy in Athens, the first higher learning institution in the western world   his philosophical writings form a masterpiece of literature.</a:t>
            </a:r>
          </a:p>
          <a:p>
            <a:pPr algn="just">
              <a:buFont typeface="Arial" pitchFamily="34" charset="0"/>
              <a:buChar char="•"/>
            </a:pPr>
            <a:r>
              <a:rPr lang="en-US" dirty="0">
                <a:solidFill>
                  <a:schemeClr val="tx1"/>
                </a:solidFill>
                <a:latin typeface="Times New Roman" pitchFamily="18" charset="0"/>
                <a:cs typeface="Times New Roman" pitchFamily="18" charset="0"/>
              </a:rPr>
              <a:t>Along  with his mentor, Socrates and his most famous student, Aristotle , Plato help to lay foundation of Western Philosophy.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pPr algn="just"/>
            <a:r>
              <a:rPr lang="en-US" dirty="0">
                <a:latin typeface="Times New Roman" pitchFamily="18" charset="0"/>
                <a:cs typeface="Times New Roman" pitchFamily="18" charset="0"/>
              </a:rPr>
              <a:t>None of the predecessors of Plato had constructed a system of philosophy. What they had produced, and in great abundance, were isolated philosophical ideas, theories, hints, and suggestions. </a:t>
            </a:r>
          </a:p>
          <a:p>
            <a:pPr algn="just"/>
            <a:r>
              <a:rPr lang="en-US" dirty="0">
                <a:latin typeface="Times New Roman" pitchFamily="18" charset="0"/>
                <a:cs typeface="Times New Roman" pitchFamily="18" charset="0"/>
              </a:rPr>
              <a:t>Plato was the first person in the history of the world to produce a great all embracing system of philosophy, which has its ramifications in all departments of thought and reality. </a:t>
            </a:r>
          </a:p>
          <a:p>
            <a:pPr algn="just"/>
            <a:r>
              <a:rPr lang="en-US" dirty="0">
                <a:latin typeface="Times New Roman" pitchFamily="18" charset="0"/>
                <a:cs typeface="Times New Roman" pitchFamily="18" charset="0"/>
              </a:rPr>
              <a:t>In doing this, Plato laid all previous thought under contribution</a:t>
            </a:r>
          </a:p>
          <a:p>
            <a:pPr algn="just"/>
            <a:r>
              <a:rPr lang="en-US" dirty="0">
                <a:latin typeface="Times New Roman" pitchFamily="18" charset="0"/>
                <a:cs typeface="Times New Roman" pitchFamily="18" charset="0"/>
              </a:rPr>
              <a:t>He gathered the entire harvest of Greek philosophy.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endParaRPr lang="en-US" dirty="0"/>
          </a:p>
        </p:txBody>
      </p:sp>
      <p:sp>
        <p:nvSpPr>
          <p:cNvPr id="3" name="Content Placeholder 2"/>
          <p:cNvSpPr>
            <a:spLocks noGrp="1"/>
          </p:cNvSpPr>
          <p:nvPr>
            <p:ph idx="1"/>
          </p:nvPr>
        </p:nvSpPr>
        <p:spPr>
          <a:xfrm>
            <a:off x="457200" y="990600"/>
            <a:ext cx="8229600" cy="5029199"/>
          </a:xfrm>
        </p:spPr>
        <p:txBody>
          <a:bodyPr/>
          <a:lstStyle/>
          <a:p>
            <a:r>
              <a:rPr lang="en-US" dirty="0">
                <a:latin typeface="Times New Roman" pitchFamily="18" charset="0"/>
                <a:cs typeface="Times New Roman" pitchFamily="18" charset="0"/>
              </a:rPr>
              <a:t>Plato derived the concept of </a:t>
            </a:r>
            <a:r>
              <a:rPr lang="en-US" dirty="0" err="1">
                <a:latin typeface="Times New Roman" pitchFamily="18" charset="0"/>
                <a:cs typeface="Times New Roman" pitchFamily="18" charset="0"/>
              </a:rPr>
              <a:t>imortality</a:t>
            </a:r>
            <a:r>
              <a:rPr lang="en-US" dirty="0">
                <a:latin typeface="Times New Roman" pitchFamily="18" charset="0"/>
                <a:cs typeface="Times New Roman" pitchFamily="18" charset="0"/>
              </a:rPr>
              <a:t> of soul and the doctrine of transmigration of the soul.</a:t>
            </a:r>
          </a:p>
          <a:p>
            <a:r>
              <a:rPr lang="en-US" dirty="0" err="1">
                <a:latin typeface="Times New Roman" pitchFamily="18" charset="0"/>
                <a:cs typeface="Times New Roman" pitchFamily="18" charset="0"/>
              </a:rPr>
              <a:t>Fron</a:t>
            </a:r>
            <a:r>
              <a:rPr lang="en-US" dirty="0">
                <a:latin typeface="Times New Roman" pitchFamily="18" charset="0"/>
                <a:cs typeface="Times New Roman" pitchFamily="18" charset="0"/>
              </a:rPr>
              <a:t> Parmenides, Plato derived the doctrine of eternity and changelessness of idea.</a:t>
            </a:r>
          </a:p>
          <a:p>
            <a:r>
              <a:rPr lang="en-US" dirty="0">
                <a:latin typeface="Times New Roman" pitchFamily="18" charset="0"/>
                <a:cs typeface="Times New Roman" pitchFamily="18" charset="0"/>
              </a:rPr>
              <a:t>From Heraclitus, Plato accepted the doctrine of the flux of sensible things.</a:t>
            </a:r>
          </a:p>
          <a:p>
            <a:r>
              <a:rPr lang="en-US" dirty="0">
                <a:latin typeface="Times New Roman" pitchFamily="18" charset="0"/>
                <a:cs typeface="Times New Roman" pitchFamily="18" charset="0"/>
              </a:rPr>
              <a:t>But the influence of Socrates remained with him as an abiding element of thought.</a:t>
            </a:r>
          </a:p>
          <a:p>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endParaRPr lang="en-US" dirty="0"/>
          </a:p>
        </p:txBody>
      </p:sp>
      <p:sp>
        <p:nvSpPr>
          <p:cNvPr id="3" name="Content Placeholder 2"/>
          <p:cNvSpPr>
            <a:spLocks noGrp="1"/>
          </p:cNvSpPr>
          <p:nvPr>
            <p:ph idx="1"/>
          </p:nvPr>
        </p:nvSpPr>
        <p:spPr>
          <a:xfrm>
            <a:off x="457200" y="914401"/>
            <a:ext cx="8229600" cy="5211764"/>
          </a:xfrm>
        </p:spPr>
        <p:txBody>
          <a:bodyPr/>
          <a:lstStyle/>
          <a:p>
            <a:pPr algn="just"/>
            <a:r>
              <a:rPr lang="en-US" dirty="0">
                <a:latin typeface="Times New Roman" pitchFamily="18" charset="0"/>
                <a:cs typeface="Times New Roman" pitchFamily="18" charset="0"/>
              </a:rPr>
              <a:t>Plato took the thought of Socrates, specially his own doctrine of idea of the </a:t>
            </a:r>
            <a:r>
              <a:rPr lang="en-US" dirty="0" err="1">
                <a:latin typeface="Times New Roman" pitchFamily="18" charset="0"/>
                <a:cs typeface="Times New Roman" pitchFamily="18" charset="0"/>
              </a:rPr>
              <a:t>Goodas</a:t>
            </a:r>
            <a:r>
              <a:rPr lang="en-US" dirty="0">
                <a:latin typeface="Times New Roman" pitchFamily="18" charset="0"/>
                <a:cs typeface="Times New Roman" pitchFamily="18" charset="0"/>
              </a:rPr>
              <a:t> the crowing of his thought under the influence of the Socrates teachings of virtue as knowledge through the concept of Good. </a:t>
            </a:r>
          </a:p>
          <a:p>
            <a:pPr algn="just"/>
            <a:r>
              <a:rPr lang="en-US" dirty="0">
                <a:latin typeface="Times New Roman" pitchFamily="18" charset="0"/>
                <a:cs typeface="Times New Roman" pitchFamily="18" charset="0"/>
              </a:rPr>
              <a:t>They  are the foundations, below ground, upon which he builds  the palace of philosophy. In his hands, all previous thought becomes transfigured under the light of a new and original principle.</a:t>
            </a:r>
          </a:p>
          <a:p>
            <a:pPr algn="just"/>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endParaRPr lang="en-US" dirty="0"/>
          </a:p>
        </p:txBody>
      </p:sp>
      <p:sp>
        <p:nvSpPr>
          <p:cNvPr id="3" name="Content Placeholder 2"/>
          <p:cNvSpPr>
            <a:spLocks noGrp="1"/>
          </p:cNvSpPr>
          <p:nvPr>
            <p:ph idx="1"/>
          </p:nvPr>
        </p:nvSpPr>
        <p:spPr>
          <a:xfrm>
            <a:off x="457200" y="914401"/>
            <a:ext cx="8229600" cy="5211764"/>
          </a:xfrm>
        </p:spPr>
        <p:txBody>
          <a:bodyPr>
            <a:normAutofit fontScale="77500" lnSpcReduction="20000"/>
          </a:bodyPr>
          <a:lstStyle/>
          <a:p>
            <a:pPr algn="just"/>
            <a:r>
              <a:rPr lang="en-US" dirty="0" err="1">
                <a:latin typeface="Times New Roman" pitchFamily="18" charset="0"/>
                <a:cs typeface="Times New Roman" pitchFamily="18" charset="0"/>
              </a:rPr>
              <a:t>Platos</a:t>
            </a:r>
            <a:r>
              <a:rPr lang="en-US" dirty="0">
                <a:latin typeface="Times New Roman" pitchFamily="18" charset="0"/>
                <a:cs typeface="Times New Roman" pitchFamily="18" charset="0"/>
              </a:rPr>
              <a:t> sophistication as a writer is evident in his Socratic dialogue; Plato wrote more than twenty dialogues covering a number of topics.</a:t>
            </a:r>
          </a:p>
          <a:p>
            <a:pPr algn="just"/>
            <a:r>
              <a:rPr lang="en-US" dirty="0">
                <a:latin typeface="Times New Roman" pitchFamily="18" charset="0"/>
                <a:cs typeface="Times New Roman" pitchFamily="18" charset="0"/>
              </a:rPr>
              <a:t>Plato's Dialogues have been used to teach a range of subjects, including </a:t>
            </a:r>
            <a:r>
              <a:rPr lang="en-US" dirty="0" err="1">
                <a:latin typeface="Times New Roman" pitchFamily="18" charset="0"/>
                <a:cs typeface="Times New Roman" pitchFamily="18" charset="0"/>
              </a:rPr>
              <a:t>Philosiophy</a:t>
            </a:r>
            <a:r>
              <a:rPr lang="en-US" dirty="0">
                <a:latin typeface="Times New Roman" pitchFamily="18" charset="0"/>
                <a:cs typeface="Times New Roman" pitchFamily="18" charset="0"/>
              </a:rPr>
              <a:t>, logic, ethics, rhetoric, religion and mathematics.</a:t>
            </a:r>
          </a:p>
          <a:p>
            <a:pPr algn="just"/>
            <a:r>
              <a:rPr lang="en-US" dirty="0">
                <a:latin typeface="Times New Roman" pitchFamily="18" charset="0"/>
                <a:cs typeface="Times New Roman" pitchFamily="18" charset="0"/>
              </a:rPr>
              <a:t>Plato is one of the most founding figures in Western philosophy.</a:t>
            </a:r>
          </a:p>
          <a:p>
            <a:pPr algn="just"/>
            <a:r>
              <a:rPr lang="en-US" dirty="0">
                <a:latin typeface="Times New Roman" pitchFamily="18" charset="0"/>
                <a:cs typeface="Times New Roman" pitchFamily="18" charset="0"/>
              </a:rPr>
              <a:t>Platonic dialogue consists of Socrates asking question of another and proving, through the questions, that the other person has the wrong idea of the subject.</a:t>
            </a:r>
          </a:p>
          <a:p>
            <a:pPr algn="just"/>
            <a:r>
              <a:rPr lang="en-US" dirty="0">
                <a:latin typeface="Times New Roman" pitchFamily="18" charset="0"/>
                <a:cs typeface="Times New Roman" pitchFamily="18" charset="0"/>
              </a:rPr>
              <a:t>Plato initially have carried the philosophy of Socrates  concentrating on the dialectical examination of basic ethical issues; what is virtue? What ids friendship? Can virtue be taught?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endParaRPr lang="en-US"/>
          </a:p>
        </p:txBody>
      </p:sp>
      <p:sp>
        <p:nvSpPr>
          <p:cNvPr id="3" name="Content Placeholder 2"/>
          <p:cNvSpPr>
            <a:spLocks noGrp="1"/>
          </p:cNvSpPr>
          <p:nvPr>
            <p:ph idx="1"/>
          </p:nvPr>
        </p:nvSpPr>
        <p:spPr>
          <a:xfrm>
            <a:off x="457200" y="1066800"/>
            <a:ext cx="8229600" cy="4525963"/>
          </a:xfrm>
        </p:spPr>
        <p:txBody>
          <a:bodyPr/>
          <a:lstStyle/>
          <a:p>
            <a:r>
              <a:rPr lang="en-US" dirty="0">
                <a:latin typeface="Times New Roman" pitchFamily="18" charset="0"/>
                <a:cs typeface="Times New Roman" pitchFamily="18" charset="0"/>
              </a:rPr>
              <a:t>In course of time Plato later began to develop his own philosophy.</a:t>
            </a:r>
          </a:p>
          <a:p>
            <a:r>
              <a:rPr lang="en-US" dirty="0" err="1">
                <a:latin typeface="Times New Roman" pitchFamily="18" charset="0"/>
                <a:cs typeface="Times New Roman" pitchFamily="18" charset="0"/>
              </a:rPr>
              <a:t>Theb</a:t>
            </a:r>
            <a:r>
              <a:rPr lang="en-US" dirty="0">
                <a:latin typeface="Times New Roman" pitchFamily="18" charset="0"/>
                <a:cs typeface="Times New Roman" pitchFamily="18" charset="0"/>
              </a:rPr>
              <a:t> fundamental aspects of </a:t>
            </a:r>
            <a:r>
              <a:rPr lang="en-US" dirty="0" err="1">
                <a:latin typeface="Times New Roman" pitchFamily="18" charset="0"/>
                <a:cs typeface="Times New Roman" pitchFamily="18" charset="0"/>
              </a:rPr>
              <a:t>Platos</a:t>
            </a:r>
            <a:r>
              <a:rPr lang="en-US" dirty="0">
                <a:latin typeface="Times New Roman" pitchFamily="18" charset="0"/>
                <a:cs typeface="Times New Roman" pitchFamily="18" charset="0"/>
              </a:rPr>
              <a:t> thought is the theory of </a:t>
            </a:r>
            <a:r>
              <a:rPr lang="en-US" b="1" dirty="0">
                <a:latin typeface="Times New Roman" pitchFamily="18" charset="0"/>
                <a:cs typeface="Times New Roman" pitchFamily="18" charset="0"/>
              </a:rPr>
              <a:t>“</a:t>
            </a:r>
            <a:r>
              <a:rPr lang="en-US" b="1" dirty="0" err="1">
                <a:latin typeface="Times New Roman" pitchFamily="18" charset="0"/>
                <a:cs typeface="Times New Roman" pitchFamily="18" charset="0"/>
              </a:rPr>
              <a:t>idea”</a:t>
            </a:r>
            <a:r>
              <a:rPr lang="en-US" dirty="0" err="1">
                <a:latin typeface="Times New Roman" pitchFamily="18" charset="0"/>
                <a:cs typeface="Times New Roman" pitchFamily="18" charset="0"/>
              </a:rPr>
              <a:t>or</a:t>
            </a:r>
            <a:r>
              <a:rPr lang="en-US" b="1" dirty="0">
                <a:latin typeface="Times New Roman" pitchFamily="18" charset="0"/>
                <a:cs typeface="Times New Roman" pitchFamily="18" charset="0"/>
              </a:rPr>
              <a:t> “forms’’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endParaRPr lang="en-US" dirty="0"/>
          </a:p>
        </p:txBody>
      </p:sp>
      <p:sp>
        <p:nvSpPr>
          <p:cNvPr id="3" name="Content Placeholder 2"/>
          <p:cNvSpPr>
            <a:spLocks noGrp="1"/>
          </p:cNvSpPr>
          <p:nvPr>
            <p:ph idx="1"/>
          </p:nvPr>
        </p:nvSpPr>
        <p:spPr>
          <a:xfrm>
            <a:off x="457200" y="1066801"/>
            <a:ext cx="8229600" cy="5059364"/>
          </a:xfrm>
        </p:spPr>
        <p:txBody>
          <a:bodyPr/>
          <a:lstStyle/>
          <a:p>
            <a:pPr algn="just"/>
            <a:r>
              <a:rPr lang="en-US" b="1" i="1" dirty="0" err="1"/>
              <a:t>Platos</a:t>
            </a:r>
            <a:r>
              <a:rPr lang="en-US" b="1" i="1" dirty="0"/>
              <a:t> </a:t>
            </a:r>
            <a:r>
              <a:rPr lang="en-US" b="1" i="1" dirty="0" err="1"/>
              <a:t>writtings</a:t>
            </a:r>
            <a:r>
              <a:rPr lang="en-US" b="1" i="1" dirty="0"/>
              <a:t> are divided into Three periods</a:t>
            </a:r>
          </a:p>
          <a:p>
            <a:pPr algn="just"/>
            <a:r>
              <a:rPr lang="en-US" i="1" dirty="0"/>
              <a:t>Early period</a:t>
            </a:r>
            <a:r>
              <a:rPr lang="en-US" dirty="0"/>
              <a:t>: Apology, </a:t>
            </a:r>
            <a:r>
              <a:rPr lang="en-US" dirty="0" err="1"/>
              <a:t>Charmides</a:t>
            </a:r>
            <a:r>
              <a:rPr lang="en-US" dirty="0"/>
              <a:t>, </a:t>
            </a:r>
            <a:r>
              <a:rPr lang="en-US" dirty="0" err="1"/>
              <a:t>Crito</a:t>
            </a:r>
            <a:r>
              <a:rPr lang="en-US" dirty="0"/>
              <a:t>, </a:t>
            </a:r>
            <a:r>
              <a:rPr lang="en-US" dirty="0" err="1"/>
              <a:t>Euthydemus</a:t>
            </a:r>
            <a:r>
              <a:rPr lang="en-US" dirty="0"/>
              <a:t> </a:t>
            </a:r>
            <a:r>
              <a:rPr lang="en-US" dirty="0" err="1"/>
              <a:t>ect</a:t>
            </a:r>
            <a:endParaRPr lang="en-US" dirty="0"/>
          </a:p>
          <a:p>
            <a:pPr algn="just"/>
            <a:r>
              <a:rPr lang="en-US" i="1" dirty="0"/>
              <a:t>Middle period</a:t>
            </a:r>
            <a:r>
              <a:rPr lang="en-US" dirty="0"/>
              <a:t>: </a:t>
            </a:r>
            <a:r>
              <a:rPr lang="en-US" dirty="0" err="1"/>
              <a:t>Cratylus</a:t>
            </a:r>
            <a:r>
              <a:rPr lang="en-US" dirty="0"/>
              <a:t>, </a:t>
            </a:r>
            <a:r>
              <a:rPr lang="en-US" dirty="0" err="1"/>
              <a:t>Meno</a:t>
            </a:r>
            <a:r>
              <a:rPr lang="en-US" dirty="0"/>
              <a:t>,,, Symposium, </a:t>
            </a:r>
            <a:r>
              <a:rPr lang="en-US" dirty="0" err="1"/>
              <a:t>Theatatus</a:t>
            </a:r>
            <a:r>
              <a:rPr lang="en-US" dirty="0"/>
              <a:t> </a:t>
            </a:r>
            <a:r>
              <a:rPr lang="en-US" dirty="0" err="1"/>
              <a:t>ect</a:t>
            </a:r>
            <a:endParaRPr lang="en-US" dirty="0"/>
          </a:p>
          <a:p>
            <a:pPr algn="just"/>
            <a:r>
              <a:rPr lang="en-US" i="1" dirty="0"/>
              <a:t>Later Period </a:t>
            </a:r>
            <a:r>
              <a:rPr lang="en-US" dirty="0"/>
              <a:t>: Parmenides, </a:t>
            </a:r>
            <a:r>
              <a:rPr lang="en-US" dirty="0" err="1"/>
              <a:t>Critias</a:t>
            </a:r>
            <a:r>
              <a:rPr lang="en-US" dirty="0"/>
              <a:t>, law, </a:t>
            </a:r>
            <a:r>
              <a:rPr lang="en-US" dirty="0" err="1"/>
              <a:t>Politicus</a:t>
            </a:r>
            <a:r>
              <a:rPr lang="en-US" dirty="0"/>
              <a:t>, </a:t>
            </a:r>
            <a:r>
              <a:rPr lang="en-US" dirty="0" err="1"/>
              <a:t>Timaeus</a:t>
            </a:r>
            <a:r>
              <a:rPr lang="en-US" dirty="0"/>
              <a:t>, Republic, </a:t>
            </a:r>
            <a:r>
              <a:rPr lang="en-US" dirty="0" err="1"/>
              <a:t>Phaedo</a:t>
            </a:r>
            <a:r>
              <a:rPr lang="en-US" dirty="0"/>
              <a:t>, Sophist  </a:t>
            </a:r>
            <a:r>
              <a:rPr lang="en-US" dirty="0" err="1"/>
              <a:t>ect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838200"/>
            <a:ext cx="8229600" cy="715962"/>
          </a:xfrm>
        </p:spPr>
        <p:txBody>
          <a:bodyPr>
            <a:normAutofit fontScale="90000"/>
          </a:bodyPr>
          <a:lstStyle/>
          <a:p>
            <a:r>
              <a:rPr lang="en-US" dirty="0"/>
              <a:t>PLATO'S THEORY OF KNOWLEDGE</a:t>
            </a:r>
          </a:p>
        </p:txBody>
      </p:sp>
      <p:sp>
        <p:nvSpPr>
          <p:cNvPr id="3" name="Content Placeholder 2"/>
          <p:cNvSpPr>
            <a:spLocks noGrp="1"/>
          </p:cNvSpPr>
          <p:nvPr>
            <p:ph idx="1"/>
          </p:nvPr>
        </p:nvSpPr>
        <p:spPr>
          <a:xfrm>
            <a:off x="457200" y="1600201"/>
            <a:ext cx="8229600" cy="5029199"/>
          </a:xfrm>
        </p:spPr>
        <p:txBody>
          <a:bodyPr>
            <a:normAutofit fontScale="92500" lnSpcReduction="10000"/>
          </a:bodyPr>
          <a:lstStyle/>
          <a:p>
            <a:pPr lvl="1" algn="just">
              <a:buNone/>
            </a:pPr>
            <a:r>
              <a:rPr lang="en-US" b="1" dirty="0"/>
              <a:t> </a:t>
            </a:r>
          </a:p>
          <a:p>
            <a:pPr algn="just"/>
            <a:r>
              <a:rPr lang="en-US" dirty="0"/>
              <a:t>Plato opens the discussion of knowledge</a:t>
            </a:r>
            <a:br>
              <a:rPr lang="en-US" dirty="0"/>
            </a:br>
            <a:r>
              <a:rPr lang="en-US" sz="800" dirty="0"/>
              <a:t> </a:t>
            </a:r>
            <a:r>
              <a:rPr lang="en-US" dirty="0"/>
              <a:t>by telling first what knowledge is not. In defining knowledge his main object is to refute the false theories regarding knowledge.</a:t>
            </a:r>
          </a:p>
          <a:p>
            <a:pPr lvl="1" algn="just"/>
            <a:endParaRPr lang="en-US" b="1" dirty="0"/>
          </a:p>
          <a:p>
            <a:pPr algn="just"/>
            <a:r>
              <a:rPr lang="en-US" dirty="0"/>
              <a:t>The first false theory which Plato refutes is that </a:t>
            </a:r>
            <a:r>
              <a:rPr lang="en-US" b="1" dirty="0"/>
              <a:t>knowledge is perception</a:t>
            </a:r>
            <a:r>
              <a:rPr lang="en-US" dirty="0"/>
              <a:t>. To refute this is the main object of the “</a:t>
            </a:r>
            <a:r>
              <a:rPr lang="en-US" dirty="0" err="1"/>
              <a:t>Theaetetus</a:t>
            </a:r>
            <a:r>
              <a:rPr lang="en-US" dirty="0"/>
              <a:t>.”</a:t>
            </a:r>
          </a:p>
          <a:p>
            <a:pPr algn="just"/>
            <a:r>
              <a:rPr lang="en-US" dirty="0"/>
              <a:t>The second false theory that he wants to refute is  </a:t>
            </a:r>
            <a:r>
              <a:rPr lang="en-US" b="1" dirty="0"/>
              <a:t>Knowledge is  opinion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Knowledge is not perception</a:t>
            </a:r>
          </a:p>
        </p:txBody>
      </p:sp>
      <p:sp>
        <p:nvSpPr>
          <p:cNvPr id="3" name="Content Placeholder 2"/>
          <p:cNvSpPr>
            <a:spLocks noGrp="1"/>
          </p:cNvSpPr>
          <p:nvPr>
            <p:ph idx="1"/>
          </p:nvPr>
        </p:nvSpPr>
        <p:spPr/>
        <p:txBody>
          <a:bodyPr>
            <a:normAutofit fontScale="92500" lnSpcReduction="10000"/>
          </a:bodyPr>
          <a:lstStyle/>
          <a:p>
            <a:pPr algn="just"/>
            <a:r>
              <a:rPr lang="en-US" dirty="0"/>
              <a:t>Protagoras is said to be the exponent of the theory that knowledge is perception </a:t>
            </a:r>
          </a:p>
          <a:p>
            <a:pPr algn="just"/>
            <a:r>
              <a:rPr lang="en-US" dirty="0"/>
              <a:t>What appears to me is true for me and what appears to you in perception is true for you. Hence man is the measure  of all things.</a:t>
            </a:r>
          </a:p>
          <a:p>
            <a:pPr algn="just"/>
            <a:r>
              <a:rPr lang="en-US" dirty="0"/>
              <a:t>Plato criticizes this doctrine in </a:t>
            </a:r>
            <a:r>
              <a:rPr lang="en-US" i="1" dirty="0" err="1"/>
              <a:t>Theatatus</a:t>
            </a:r>
            <a:r>
              <a:rPr lang="en-US" i="1" dirty="0"/>
              <a:t> </a:t>
            </a:r>
          </a:p>
          <a:p>
            <a:pPr algn="just"/>
            <a:r>
              <a:rPr lang="en-US" dirty="0"/>
              <a:t>According to Plato perception is just a joint product of perceived object and the percipient. So nobody know s what the perceived object is in itself</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a:solidFill>
                  <a:srgbClr val="00B0F0"/>
                </a:solidFill>
              </a:rPr>
              <a:t>Knowledge is not perception</a:t>
            </a:r>
            <a:endParaRPr lang="en-US" dirty="0"/>
          </a:p>
        </p:txBody>
      </p:sp>
      <p:sp>
        <p:nvSpPr>
          <p:cNvPr id="3" name="Content Placeholder 2"/>
          <p:cNvSpPr>
            <a:spLocks noGrp="1"/>
          </p:cNvSpPr>
          <p:nvPr>
            <p:ph idx="1"/>
          </p:nvPr>
        </p:nvSpPr>
        <p:spPr>
          <a:xfrm>
            <a:off x="457200" y="1143001"/>
            <a:ext cx="8229600" cy="4983164"/>
          </a:xfrm>
        </p:spPr>
        <p:txBody>
          <a:bodyPr>
            <a:normAutofit fontScale="92500" lnSpcReduction="20000"/>
          </a:bodyPr>
          <a:lstStyle/>
          <a:p>
            <a:pPr algn="just"/>
            <a:r>
              <a:rPr lang="en-US" dirty="0"/>
              <a:t>Each perception is relative to the percipients </a:t>
            </a:r>
          </a:p>
          <a:p>
            <a:pPr algn="just"/>
            <a:r>
              <a:rPr lang="en-US" dirty="0"/>
              <a:t>Nobody is sure that what appears to you is the same which appears to another.</a:t>
            </a:r>
          </a:p>
          <a:p>
            <a:pPr algn="just"/>
            <a:r>
              <a:rPr lang="en-US" dirty="0"/>
              <a:t>Even what appears to me is not the same to me in the next moment because I never remain in the same condition in the two moments</a:t>
            </a:r>
          </a:p>
          <a:p>
            <a:pPr algn="just"/>
            <a:r>
              <a:rPr lang="en-US" dirty="0"/>
              <a:t>Thus perception </a:t>
            </a:r>
            <a:r>
              <a:rPr lang="en-US" dirty="0" err="1"/>
              <a:t>yeiled</a:t>
            </a:r>
            <a:r>
              <a:rPr lang="en-US" dirty="0"/>
              <a:t> self contradictory conclusions.</a:t>
            </a:r>
          </a:p>
          <a:p>
            <a:pPr algn="just"/>
            <a:r>
              <a:rPr lang="en-US" dirty="0"/>
              <a:t>What appears to sour to a seek sick man is sweet to the healthy. The same thing becomes sour and sweet, which is opposed to each other.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a:solidFill>
                  <a:srgbClr val="00B0F0"/>
                </a:solidFill>
              </a:rPr>
              <a:t>Knowledge is not perception</a:t>
            </a:r>
            <a:endParaRPr lang="en-US" dirty="0"/>
          </a:p>
        </p:txBody>
      </p:sp>
      <p:sp>
        <p:nvSpPr>
          <p:cNvPr id="3" name="Content Placeholder 2"/>
          <p:cNvSpPr>
            <a:spLocks noGrp="1"/>
          </p:cNvSpPr>
          <p:nvPr>
            <p:ph idx="1"/>
          </p:nvPr>
        </p:nvSpPr>
        <p:spPr/>
        <p:txBody>
          <a:bodyPr>
            <a:normAutofit fontScale="92500" lnSpcReduction="20000"/>
          </a:bodyPr>
          <a:lstStyle/>
          <a:p>
            <a:pPr lvl="0" algn="just"/>
            <a:r>
              <a:rPr lang="en-US" dirty="0"/>
              <a:t>That knowledge is perception is the theory of Protagoras and the Sophists. What it amounts to is that what appears to each individual true is true for that individual. In other words, what appears to me is true for me, and, what appears to you in perception is true for you. But this is at any rate false in its application to our </a:t>
            </a:r>
            <a:r>
              <a:rPr lang="en-US" dirty="0" err="1"/>
              <a:t>judgement</a:t>
            </a:r>
            <a:r>
              <a:rPr lang="en-US" dirty="0"/>
              <a:t> of future events. </a:t>
            </a:r>
          </a:p>
          <a:p>
            <a:pPr lvl="0" algn="just"/>
            <a:r>
              <a:rPr lang="en-US" dirty="0"/>
              <a:t>For example, it may appear to me that I shall be Chief Justice next year. But instead of that I find myself, perhaps, in prison.</a:t>
            </a:r>
          </a:p>
          <a:p>
            <a:pPr algn="just"/>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a:solidFill>
                  <a:srgbClr val="00B0F0"/>
                </a:solidFill>
              </a:rPr>
              <a:t>Knowledge is not perception</a:t>
            </a:r>
            <a:endParaRPr lang="en-US" dirty="0"/>
          </a:p>
        </p:txBody>
      </p:sp>
      <p:sp>
        <p:nvSpPr>
          <p:cNvPr id="3" name="Content Placeholder 2"/>
          <p:cNvSpPr>
            <a:spLocks noGrp="1"/>
          </p:cNvSpPr>
          <p:nvPr>
            <p:ph idx="1"/>
          </p:nvPr>
        </p:nvSpPr>
        <p:spPr/>
        <p:txBody>
          <a:bodyPr>
            <a:normAutofit fontScale="85000" lnSpcReduction="20000"/>
          </a:bodyPr>
          <a:lstStyle/>
          <a:p>
            <a:pPr marL="514350" indent="-514350" algn="just"/>
            <a:r>
              <a:rPr lang="en-US" dirty="0"/>
              <a:t> Perception yields contradictory impression. The same object appears large when near, small when removed to a distance. To know which is true, we must be able to exercise a choice to prefer one to another, to accept this and reject that. But if knowledge is perception, then we have no right to give one perception preference over another. For all perceptions are knowledge. All are true.</a:t>
            </a:r>
          </a:p>
          <a:p>
            <a:pPr marL="514350" indent="-514350" algn="just"/>
            <a:r>
              <a:rPr lang="en-US" dirty="0"/>
              <a:t> This doctrine renders all teachings, all discussion, proof, or disproof, impossible. Since all perceptions are equally true, the child's perceptions must be just as much the truth as those of his teachers. For if so, there is nothing to dispute about.</a:t>
            </a:r>
          </a:p>
          <a:p>
            <a:pPr algn="just"/>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a:solidFill>
                  <a:srgbClr val="00B0F0"/>
                </a:solidFill>
              </a:rPr>
              <a:t>Knowledge is not perception</a:t>
            </a:r>
            <a:endParaRPr lang="en-US" dirty="0"/>
          </a:p>
        </p:txBody>
      </p:sp>
      <p:sp>
        <p:nvSpPr>
          <p:cNvPr id="3" name="Content Placeholder 2"/>
          <p:cNvSpPr>
            <a:spLocks noGrp="1"/>
          </p:cNvSpPr>
          <p:nvPr>
            <p:ph idx="1"/>
          </p:nvPr>
        </p:nvSpPr>
        <p:spPr/>
        <p:txBody>
          <a:bodyPr>
            <a:normAutofit fontScale="92500" lnSpcReduction="20000"/>
          </a:bodyPr>
          <a:lstStyle/>
          <a:p>
            <a:pPr marL="514350" lvl="0" indent="-514350" algn="just">
              <a:buFont typeface="+mj-lt"/>
              <a:buAutoNum type="arabicPeriod"/>
            </a:pPr>
            <a:r>
              <a:rPr lang="en-US" dirty="0"/>
              <a:t>If perception is truth, man is the measure of all things, in his character as a percipient being. But since animals are also percipient beings, the lowest brute must be, equally with man, the measure of all things.</a:t>
            </a:r>
            <a:br>
              <a:rPr lang="en-US" dirty="0"/>
            </a:br>
            <a:r>
              <a:rPr lang="en-US" dirty="0"/>
              <a:t> </a:t>
            </a:r>
          </a:p>
          <a:p>
            <a:pPr marL="514350" lvl="0" indent="-514350" algn="just">
              <a:buFont typeface="+mj-lt"/>
              <a:buAutoNum type="arabicPeriod"/>
            </a:pPr>
            <a:r>
              <a:rPr lang="en-US" dirty="0"/>
              <a:t>The theory of Protagoras contradicts itself. For Protagoras admits that what appears to me true is true. If, therefore, it appears to me true that the doctrine of Protagoras is false, Protagoras himself must admit that it is false.</a:t>
            </a:r>
          </a:p>
          <a:p>
            <a:pPr marL="514350" indent="-514350" algn="just">
              <a:buFont typeface="+mj-lt"/>
              <a:buAutoNum type="arabicPeriod"/>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a:solidFill>
                  <a:srgbClr val="00B0F0"/>
                </a:solidFill>
              </a:rPr>
              <a:t>Knowledge is not perception</a:t>
            </a:r>
            <a:endParaRPr lang="en-US" dirty="0"/>
          </a:p>
        </p:txBody>
      </p:sp>
      <p:sp>
        <p:nvSpPr>
          <p:cNvPr id="3" name="Content Placeholder 2"/>
          <p:cNvSpPr>
            <a:spLocks noGrp="1"/>
          </p:cNvSpPr>
          <p:nvPr>
            <p:ph idx="1"/>
          </p:nvPr>
        </p:nvSpPr>
        <p:spPr/>
        <p:txBody>
          <a:bodyPr/>
          <a:lstStyle/>
          <a:p>
            <a:pPr lvl="0"/>
            <a:r>
              <a:rPr lang="en-US" dirty="0"/>
              <a:t>It destroys the objectivity of truth and renders the distinction between truth and falsehood wholly meaningless.</a:t>
            </a:r>
          </a:p>
          <a:p>
            <a:pPr lvl="0"/>
            <a:r>
              <a:rPr lang="en-US" dirty="0"/>
              <a:t>If perception is knowledge and memory is not, and then it results is absurd. If a man shuts his eyes after seeing something, but remembers it, then he has no knowledge of what he remembers.</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a:solidFill>
                  <a:srgbClr val="7030A0"/>
                </a:solidFill>
              </a:rPr>
              <a:t>KNOWLEDGE IS NOT OPINION</a:t>
            </a:r>
          </a:p>
        </p:txBody>
      </p:sp>
      <p:sp>
        <p:nvSpPr>
          <p:cNvPr id="3" name="Content Placeholder 2"/>
          <p:cNvSpPr>
            <a:spLocks noGrp="1"/>
          </p:cNvSpPr>
          <p:nvPr>
            <p:ph idx="1"/>
          </p:nvPr>
        </p:nvSpPr>
        <p:spPr>
          <a:xfrm>
            <a:off x="457200" y="1066801"/>
            <a:ext cx="8229600" cy="5059364"/>
          </a:xfrm>
        </p:spPr>
        <p:txBody>
          <a:bodyPr>
            <a:normAutofit fontScale="77500" lnSpcReduction="20000"/>
          </a:bodyPr>
          <a:lstStyle/>
          <a:p>
            <a:pPr algn="just"/>
            <a:r>
              <a:rPr lang="en-US" dirty="0"/>
              <a:t>The second false theory that Plato seeks to refute is that knowledge is opinion. </a:t>
            </a:r>
          </a:p>
          <a:p>
            <a:pPr algn="just"/>
            <a:r>
              <a:rPr lang="en-US" dirty="0"/>
              <a:t>Wrong opinion is clearly not knowledge. But even right opinion cannot be called knowledge. </a:t>
            </a:r>
          </a:p>
          <a:p>
            <a:pPr algn="just"/>
            <a:r>
              <a:rPr lang="en-US" dirty="0"/>
              <a:t>We often feel intuitively, or instinctively, that something is true, though we cannot give any definite grounds for our belief. The belief may be quite correct, but it is not, knowledge according to Plato. It is only right opinion. </a:t>
            </a:r>
          </a:p>
          <a:p>
            <a:pPr algn="just"/>
            <a:r>
              <a:rPr lang="en-US" dirty="0"/>
              <a:t>To possess knowledge, one must not only know that a thing is so, but why it is so. One must know the reasons. Knowledge must be full and complete understanding, rational comprehension, and not mere instinctive belief. It must be grounded on reason, and not on faith. It may chance that my belief or opinion turns out to be true.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a:solidFill>
                  <a:srgbClr val="7030A0"/>
                </a:solidFill>
              </a:rPr>
              <a:t>KNOWLEDGE IS NOT OPINION</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a:t>Only true belief is not knowledge.</a:t>
            </a:r>
          </a:p>
          <a:p>
            <a:pPr algn="just"/>
            <a:r>
              <a:rPr lang="en-US" dirty="0"/>
              <a:t> Again, opinion or belief may be true or false. But</a:t>
            </a:r>
            <a:r>
              <a:rPr lang="en-US" b="1" dirty="0"/>
              <a:t> knowledge is always true</a:t>
            </a:r>
            <a:r>
              <a:rPr lang="en-US" dirty="0"/>
              <a:t>. Again the object of opinion or belief is particular things and beings. </a:t>
            </a:r>
          </a:p>
          <a:p>
            <a:pPr algn="just"/>
            <a:r>
              <a:rPr lang="en-US" dirty="0"/>
              <a:t>But the object of knowledge is </a:t>
            </a:r>
            <a:r>
              <a:rPr lang="en-US" b="1" dirty="0"/>
              <a:t>reality</a:t>
            </a:r>
            <a:r>
              <a:rPr lang="en-US" dirty="0"/>
              <a:t>, </a:t>
            </a:r>
            <a:r>
              <a:rPr lang="en-US" b="1" dirty="0"/>
              <a:t>the Ideas</a:t>
            </a:r>
            <a:r>
              <a:rPr lang="en-US" dirty="0"/>
              <a:t>, or the </a:t>
            </a:r>
            <a:r>
              <a:rPr lang="en-US" b="1" dirty="0"/>
              <a:t>Forms</a:t>
            </a:r>
            <a:r>
              <a:rPr lang="en-US" dirty="0"/>
              <a:t>. The false theories being refuted, Plato passes on to the positive side of his theory of knowledge.</a:t>
            </a:r>
          </a:p>
          <a:p>
            <a:pPr algn="just"/>
            <a:br>
              <a:rPr lang="en-US" dirty="0"/>
            </a:br>
            <a:endParaRPr lang="en-US" dirty="0"/>
          </a:p>
          <a:p>
            <a:pPr algn="just"/>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a:solidFill>
                  <a:srgbClr val="7030A0"/>
                </a:solidFill>
              </a:rPr>
              <a:t>KNOWLEDGE IS NOT OPINION</a:t>
            </a:r>
            <a:endParaRPr lang="en-US" dirty="0"/>
          </a:p>
        </p:txBody>
      </p:sp>
      <p:sp>
        <p:nvSpPr>
          <p:cNvPr id="3" name="Content Placeholder 2"/>
          <p:cNvSpPr>
            <a:spLocks noGrp="1"/>
          </p:cNvSpPr>
          <p:nvPr>
            <p:ph idx="1"/>
          </p:nvPr>
        </p:nvSpPr>
        <p:spPr>
          <a:xfrm>
            <a:off x="609600" y="990600"/>
            <a:ext cx="8229600" cy="5257800"/>
          </a:xfrm>
        </p:spPr>
        <p:txBody>
          <a:bodyPr>
            <a:normAutofit fontScale="85000" lnSpcReduction="10000"/>
          </a:bodyPr>
          <a:lstStyle/>
          <a:p>
            <a:pPr algn="just"/>
            <a:r>
              <a:rPr lang="en-US" dirty="0"/>
              <a:t>Suppose I believe that it will rain tomorrow. Tomorrow it rains. But still my belief is not knowledge, because I based my belief on intuition or instinct, not on reason-Right opinion or belief may often be a blind guess. </a:t>
            </a:r>
          </a:p>
          <a:p>
            <a:pPr algn="just"/>
            <a:r>
              <a:rPr lang="en-US" dirty="0"/>
              <a:t>According to Plato, it is not knowledge. To possess knowledge, one must not only know that a thing is so, but why it is so. One must know the reasons. Belief is false when it does not correspond to fact. It is true when it corresponds to facts.</a:t>
            </a:r>
          </a:p>
          <a:p>
            <a:pPr algn="just"/>
            <a:r>
              <a:rPr lang="en-US" dirty="0"/>
              <a:t>But even true belief is not always knowledge, in the proper sense of the terms.</a:t>
            </a:r>
          </a:p>
          <a:p>
            <a:pPr algn="just"/>
            <a:r>
              <a:rPr lang="en-US" dirty="0"/>
              <a:t>Belief, when supported by evidence and rational justification only, rises to the level of knowledge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2000" b="1" dirty="0">
                <a:solidFill>
                  <a:srgbClr val="92D050"/>
                </a:solidFill>
              </a:rPr>
              <a:t>ALL KNOWLEDGE IS KNOWLEDGE THROUGH CONCEPT</a:t>
            </a:r>
            <a:br>
              <a:rPr lang="en-US" sz="2000" b="1" dirty="0">
                <a:solidFill>
                  <a:srgbClr val="92D050"/>
                </a:solidFill>
              </a:rPr>
            </a:br>
            <a:endParaRPr lang="en-US" sz="2000" b="1" dirty="0"/>
          </a:p>
        </p:txBody>
      </p:sp>
      <p:sp>
        <p:nvSpPr>
          <p:cNvPr id="3" name="Content Placeholder 2"/>
          <p:cNvSpPr>
            <a:spLocks noGrp="1"/>
          </p:cNvSpPr>
          <p:nvPr>
            <p:ph idx="1"/>
          </p:nvPr>
        </p:nvSpPr>
        <p:spPr>
          <a:xfrm>
            <a:off x="457200" y="1066801"/>
            <a:ext cx="8229600" cy="5059364"/>
          </a:xfrm>
        </p:spPr>
        <p:txBody>
          <a:bodyPr>
            <a:normAutofit fontScale="85000" lnSpcReduction="20000"/>
          </a:bodyPr>
          <a:lstStyle/>
          <a:p>
            <a:pPr algn="just"/>
            <a:r>
              <a:rPr lang="en-US" dirty="0"/>
              <a:t>These are the same as definitions. Concepts are not subjective. These do not vary with individuals. This gives us objective truth. </a:t>
            </a:r>
          </a:p>
          <a:p>
            <a:pPr algn="just"/>
            <a:r>
              <a:rPr lang="en-US" dirty="0"/>
              <a:t>Knowledge is founded on reason, and reason is the faculty of concepts. </a:t>
            </a:r>
          </a:p>
          <a:p>
            <a:pPr algn="just"/>
            <a:r>
              <a:rPr lang="en-US" dirty="0"/>
              <a:t>Plato thus believed that genuine knowledge means knowledge of concepts. But he differs from Socrates when he says that these concepts not only belong to our minds, but they really exist outside our mind. </a:t>
            </a:r>
          </a:p>
          <a:p>
            <a:pPr algn="just"/>
            <a:r>
              <a:rPr lang="en-US" dirty="0"/>
              <a:t>Our concepts are true according as they correspond to the real concepts or Ideas or Forms. </a:t>
            </a:r>
          </a:p>
          <a:p>
            <a:pPr algn="just"/>
            <a:r>
              <a:rPr lang="en-US" dirty="0"/>
              <a:t>Knowledge is for Plato "</a:t>
            </a:r>
            <a:r>
              <a:rPr lang="en-US" b="1" dirty="0"/>
              <a:t>the correspondence of thought and reality or being."</a:t>
            </a:r>
          </a:p>
          <a:p>
            <a:pPr algn="just"/>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563562"/>
          </a:xfrm>
        </p:spPr>
        <p:txBody>
          <a:bodyPr>
            <a:normAutofit fontScale="90000"/>
          </a:bodyPr>
          <a:lstStyle/>
          <a:p>
            <a:pPr lvl="1"/>
            <a:r>
              <a:rPr lang="en-US" sz="2000" b="1" dirty="0">
                <a:solidFill>
                  <a:srgbClr val="92D050"/>
                </a:solidFill>
              </a:rPr>
              <a:t>            ALL KNOWLEDGE IS KNOWLEDGE THROUGH CONCEPT</a:t>
            </a:r>
            <a:br>
              <a:rPr lang="en-US" sz="2000" b="1" dirty="0">
                <a:solidFill>
                  <a:srgbClr val="92D050"/>
                </a:solidFill>
              </a:rPr>
            </a:br>
            <a:endParaRPr lang="en-US" sz="2000" b="1" dirty="0">
              <a:solidFill>
                <a:srgbClr val="92D050"/>
              </a:solidFill>
            </a:endParaRPr>
          </a:p>
        </p:txBody>
      </p:sp>
      <p:sp>
        <p:nvSpPr>
          <p:cNvPr id="3" name="Content Placeholder 2"/>
          <p:cNvSpPr>
            <a:spLocks noGrp="1"/>
          </p:cNvSpPr>
          <p:nvPr>
            <p:ph idx="1"/>
          </p:nvPr>
        </p:nvSpPr>
        <p:spPr>
          <a:xfrm>
            <a:off x="457200" y="1295401"/>
            <a:ext cx="8229600" cy="5410200"/>
          </a:xfrm>
        </p:spPr>
        <p:txBody>
          <a:bodyPr>
            <a:normAutofit fontScale="92500" lnSpcReduction="10000"/>
          </a:bodyPr>
          <a:lstStyle/>
          <a:p>
            <a:pPr algn="just"/>
            <a:r>
              <a:rPr lang="en-US" dirty="0"/>
              <a:t>Plato adopts without alteration, the Socratic doctrine that all knowledge is knowledge through concepts.</a:t>
            </a:r>
          </a:p>
          <a:p>
            <a:pPr algn="just"/>
            <a:r>
              <a:rPr lang="en-US" dirty="0"/>
              <a:t>A concept, being the same thing as a definition, is something fixed and permanent, not liable to mutation according to the subjective impressions of the individual. It gives us objective truth. </a:t>
            </a:r>
          </a:p>
          <a:p>
            <a:pPr algn="just"/>
            <a:r>
              <a:rPr lang="en-US" dirty="0"/>
              <a:t>The concept 'man' does not change with individual human beings. Individual man may come and go, but the concept 'man' remains unchanged- knowledge has for its objects these concepts which are fixed and permanent.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endParaRPr lang="en-US" sz="2000" dirty="0"/>
          </a:p>
        </p:txBody>
      </p:sp>
      <p:sp>
        <p:nvSpPr>
          <p:cNvPr id="3" name="Content Placeholder 2"/>
          <p:cNvSpPr>
            <a:spLocks noGrp="1"/>
          </p:cNvSpPr>
          <p:nvPr>
            <p:ph idx="1"/>
          </p:nvPr>
        </p:nvSpPr>
        <p:spPr/>
        <p:txBody>
          <a:bodyPr>
            <a:normAutofit fontScale="62500" lnSpcReduction="20000"/>
          </a:bodyPr>
          <a:lstStyle/>
          <a:p>
            <a:pPr marL="342900" lvl="1" indent="1588" algn="just">
              <a:buNone/>
            </a:pPr>
            <a:r>
              <a:rPr lang="en-US" b="1" dirty="0"/>
              <a:t>FOUR GRADES OF KNOWLEDGE:</a:t>
            </a:r>
          </a:p>
          <a:p>
            <a:pPr indent="1588" algn="just">
              <a:buNone/>
            </a:pPr>
            <a:r>
              <a:rPr lang="en-US" dirty="0"/>
              <a:t>In 'Republic' Plato speaks of four grades of knowledge corresponding to four knowing abilities of human mind. These are following:</a:t>
            </a:r>
          </a:p>
          <a:p>
            <a:pPr indent="1588" algn="just">
              <a:buNone/>
            </a:pPr>
            <a:r>
              <a:rPr lang="en-US" dirty="0"/>
              <a:t>The first two levels make the level of opinion or belief (perception). The second two levels are super-sensible levels of reason.</a:t>
            </a:r>
          </a:p>
          <a:p>
            <a:pPr indent="1588" algn="just">
              <a:buNone/>
            </a:pPr>
            <a:r>
              <a:rPr lang="en-US" dirty="0"/>
              <a:t> </a:t>
            </a:r>
            <a:endParaRPr lang="en-US" sz="4000" dirty="0"/>
          </a:p>
          <a:p>
            <a:pPr lvl="0" indent="1588" algn="just">
              <a:buNone/>
            </a:pPr>
            <a:r>
              <a:rPr lang="en-US" dirty="0"/>
              <a:t>The lowest grade of knowledge is connected with our </a:t>
            </a:r>
            <a:r>
              <a:rPr lang="en-US" b="1" dirty="0"/>
              <a:t>imagination</a:t>
            </a:r>
            <a:r>
              <a:rPr lang="en-US" dirty="0"/>
              <a:t>. It deals with </a:t>
            </a:r>
            <a:r>
              <a:rPr lang="en-US" b="1" dirty="0"/>
              <a:t>illusion and dream images </a:t>
            </a:r>
            <a:r>
              <a:rPr lang="en-US" dirty="0"/>
              <a:t>of particular things and beings, e.g., the so called knowledge of the image or copy of particular 'man'- this or that man. This level of knowledge is not at all 'knowledge' in the true sense.</a:t>
            </a:r>
          </a:p>
          <a:p>
            <a:pPr lvl="0" indent="1588" algn="just">
              <a:buNone/>
            </a:pPr>
            <a:r>
              <a:rPr lang="en-US" dirty="0"/>
              <a:t>The next higher level of knowledge consists in </a:t>
            </a:r>
            <a:r>
              <a:rPr lang="en-US" b="1" dirty="0"/>
              <a:t>perceptual belief </a:t>
            </a:r>
            <a:r>
              <a:rPr lang="en-US" dirty="0"/>
              <a:t>and </a:t>
            </a:r>
            <a:r>
              <a:rPr lang="en-US" b="1" dirty="0"/>
              <a:t>opinion</a:t>
            </a:r>
            <a:r>
              <a:rPr lang="en-US" dirty="0"/>
              <a:t>, e.g., knowledge of a particular man. This we get through perception. Individual man is the copy of the Idea 'man'. Here the object of knowledge is copy of concepts.</a:t>
            </a:r>
          </a:p>
          <a:p>
            <a:pPr indent="1588" algn="just">
              <a:buNone/>
            </a:pPr>
            <a:r>
              <a:rPr lang="en-US" dirty="0"/>
              <a:t> </a:t>
            </a:r>
            <a:endParaRPr lang="en-US" sz="4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pPr indent="1588" algn="just">
              <a:buNone/>
            </a:pPr>
            <a:r>
              <a:rPr lang="en-US" dirty="0"/>
              <a:t>According to Plato neither of these two levels are knowledge proper.</a:t>
            </a:r>
          </a:p>
          <a:p>
            <a:pPr indent="1588" algn="just">
              <a:buNone/>
            </a:pPr>
            <a:r>
              <a:rPr lang="en-US" dirty="0"/>
              <a:t> </a:t>
            </a:r>
            <a:endParaRPr lang="en-US" sz="2000" dirty="0"/>
          </a:p>
          <a:p>
            <a:pPr indent="1588" algn="just">
              <a:buNone/>
            </a:pPr>
            <a:r>
              <a:rPr lang="en-US" dirty="0"/>
              <a:t>The next higher level of knowledge consists in knowledge of </a:t>
            </a:r>
            <a:r>
              <a:rPr lang="en-US" b="1" dirty="0"/>
              <a:t>numbers and figures as is found in Mathematics and Geometry</a:t>
            </a:r>
            <a:r>
              <a:rPr lang="en-US" dirty="0"/>
              <a:t>. Here the knowing ability is </a:t>
            </a:r>
            <a:r>
              <a:rPr lang="en-US" b="1" dirty="0"/>
              <a:t>understanding or intellect</a:t>
            </a:r>
            <a:r>
              <a:rPr lang="en-US" dirty="0"/>
              <a:t>. Which is inferior to reason according to Plato. This knowledge, though rational, is based on some </a:t>
            </a:r>
            <a:r>
              <a:rPr lang="en-US" b="1" dirty="0"/>
              <a:t>self-evident principles </a:t>
            </a:r>
            <a:r>
              <a:rPr lang="en-US" dirty="0"/>
              <a:t>that intellect cannot justify categorically but takes them for granted hypothetically.</a:t>
            </a:r>
          </a:p>
          <a:p>
            <a:pPr indent="1588" algn="just">
              <a:buNone/>
            </a:pPr>
            <a:r>
              <a:rPr lang="en-US" dirty="0"/>
              <a:t>The highest level of knowledge is based on </a:t>
            </a:r>
            <a:r>
              <a:rPr lang="en-US" b="1" dirty="0"/>
              <a:t>Pure Reason</a:t>
            </a:r>
            <a:r>
              <a:rPr lang="en-US" dirty="0"/>
              <a:t>. Here we have </a:t>
            </a:r>
            <a:r>
              <a:rPr lang="en-US" b="1" dirty="0"/>
              <a:t>knowledge of the Ideas or Forms </a:t>
            </a:r>
            <a:r>
              <a:rPr lang="en-US" dirty="0"/>
              <a:t>e.g., the knowledge of 'man' in general, or the Idea or Form 'Man'. This knowledge is </a:t>
            </a:r>
            <a:r>
              <a:rPr lang="en-US" b="1" dirty="0"/>
              <a:t>infallible</a:t>
            </a:r>
            <a:r>
              <a:rPr lang="en-US" dirty="0"/>
              <a:t>, and is of Reality.</a:t>
            </a:r>
          </a:p>
          <a:p>
            <a:pPr indent="1588" algn="just">
              <a:buNone/>
            </a:pPr>
            <a:endParaRPr lang="en-US" dirty="0"/>
          </a:p>
          <a:p>
            <a:pPr indent="1588" algn="just">
              <a:buNone/>
            </a:pP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Plato’s myth of the Cave </a:t>
            </a:r>
          </a:p>
        </p:txBody>
      </p:sp>
      <p:sp>
        <p:nvSpPr>
          <p:cNvPr id="3" name="Content Placeholder 2"/>
          <p:cNvSpPr>
            <a:spLocks noGrp="1"/>
          </p:cNvSpPr>
          <p:nvPr>
            <p:ph idx="1"/>
          </p:nvPr>
        </p:nvSpPr>
        <p:spPr/>
        <p:txBody>
          <a:bodyPr>
            <a:normAutofit fontScale="62500" lnSpcReduction="20000"/>
          </a:bodyPr>
          <a:lstStyle/>
          <a:p>
            <a:pPr algn="just"/>
            <a:r>
              <a:rPr lang="en-US" dirty="0"/>
              <a:t>In the Republic, Plato uses a vivid allegory to explain his two-realms philosophy. He invites us to imagine a cave in which some prisoners are bound so that they can look only at the wall in front of them. Behind them is a fire whose light casts shadows of various objects on the wall in front of the prisoners. Because the prisoners cannot see the objects themselves, they regard the shadows they see as the true reality. One of the prisoners eventually escapes from the cave and, in the light of the sun, sees real objects for the first time, becoming aware of the big difference between them and the shadow images he had always taken for reality. The cave, obviously, represents the world we see and experience with our senses, and the world of sunlight represents the realm of </a:t>
            </a:r>
            <a:r>
              <a:rPr lang="en-US" dirty="0" err="1"/>
              <a:t>Forms.The</a:t>
            </a:r>
            <a:r>
              <a:rPr lang="en-US" dirty="0"/>
              <a:t> prisoners represent ordinary people, who, in taking the sensible world to be the real world, are condemned to darkness, error, ignorance, and </a:t>
            </a:r>
            <a:r>
              <a:rPr lang="en-US" dirty="0" err="1"/>
              <a:t>illusion.The</a:t>
            </a:r>
            <a:r>
              <a:rPr lang="en-US" dirty="0"/>
              <a:t> escaped prisoner represents the philosopher, who has seen light, truth, beauty, knowledge, and true reality. Of course, if the philosopher returns to the cave to tell the prisoners how things really are, they will think his brain has been addled. This difficulty is sometimes faced by those who have seen the truth and decide to tell others about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a:t>Plato’s allegory of the cave </a:t>
            </a:r>
          </a:p>
        </p:txBody>
      </p:sp>
      <p:pic>
        <p:nvPicPr>
          <p:cNvPr id="1026" name="Picture 2"/>
          <p:cNvPicPr>
            <a:picLocks noGrp="1" noChangeAspect="1" noChangeArrowheads="1"/>
          </p:cNvPicPr>
          <p:nvPr>
            <p:ph idx="1"/>
          </p:nvPr>
        </p:nvPicPr>
        <p:blipFill>
          <a:blip r:embed="rId2" cstate="print"/>
          <a:srcRect/>
          <a:stretch>
            <a:fillRect/>
          </a:stretch>
        </p:blipFill>
        <p:spPr bwMode="auto">
          <a:xfrm>
            <a:off x="0" y="1284574"/>
            <a:ext cx="9144000" cy="5573426"/>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a:t>FOUR GRADES OF KNOWLEDGE:</a:t>
            </a:r>
          </a:p>
        </p:txBody>
      </p:sp>
      <p:sp>
        <p:nvSpPr>
          <p:cNvPr id="3" name="Content Placeholder 2"/>
          <p:cNvSpPr>
            <a:spLocks noGrp="1"/>
          </p:cNvSpPr>
          <p:nvPr>
            <p:ph idx="1"/>
          </p:nvPr>
        </p:nvSpPr>
        <p:spPr>
          <a:xfrm>
            <a:off x="457200" y="914400"/>
            <a:ext cx="8229600" cy="5715001"/>
          </a:xfrm>
        </p:spPr>
        <p:txBody>
          <a:bodyPr>
            <a:noAutofit/>
          </a:bodyPr>
          <a:lstStyle/>
          <a:p>
            <a:pPr indent="1588" algn="just">
              <a:buNone/>
            </a:pPr>
            <a:r>
              <a:rPr lang="en-US" sz="2400" dirty="0"/>
              <a:t>In 'Republic' Plato speaks of four grades of knowledge corresponding to four knowing abilities of human mind. These are following:</a:t>
            </a:r>
          </a:p>
          <a:p>
            <a:pPr indent="1588" algn="just">
              <a:buNone/>
            </a:pPr>
            <a:r>
              <a:rPr lang="en-US" sz="2400" dirty="0"/>
              <a:t>The first two levels make the level of opinion or belief (perception). The second two levels are super-sensible levels of reason.</a:t>
            </a:r>
          </a:p>
          <a:p>
            <a:pPr indent="1588" algn="just">
              <a:buNone/>
            </a:pPr>
            <a:r>
              <a:rPr lang="en-US" sz="2400" dirty="0"/>
              <a:t> 1. The lowest grade of knowledge is connected with our imagination. It deals with illusion and dream images of particular things and beings, e.g., the so called knowledge of the image or copy of particular 'man'- this or that man. This level of knowledge is not at all 'knowledge' in the true sense.</a:t>
            </a:r>
          </a:p>
          <a:p>
            <a:pPr lvl="0" indent="1588" algn="just">
              <a:buNone/>
            </a:pPr>
            <a:r>
              <a:rPr lang="en-US" sz="2400" dirty="0"/>
              <a:t>2. The next higher level of knowledge consists in perceptual belief and opinion, e.g., knowledge of a particular man. This we get through perception. Individual man is the copy of the Idea 'man'. Here the object of knowledge is copy of concepts.</a:t>
            </a:r>
          </a:p>
          <a:p>
            <a:pPr indent="1588" algn="just">
              <a:buNone/>
            </a:pPr>
            <a:endParaRPr lang="en-US" sz="2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a:t>FOUR GRADES OF KNOWLEDGE:</a:t>
            </a:r>
          </a:p>
        </p:txBody>
      </p:sp>
      <p:sp>
        <p:nvSpPr>
          <p:cNvPr id="3" name="Content Placeholder 2"/>
          <p:cNvSpPr>
            <a:spLocks noGrp="1"/>
          </p:cNvSpPr>
          <p:nvPr>
            <p:ph idx="1"/>
          </p:nvPr>
        </p:nvSpPr>
        <p:spPr>
          <a:xfrm>
            <a:off x="457200" y="914401"/>
            <a:ext cx="8229600" cy="5211764"/>
          </a:xfrm>
        </p:spPr>
        <p:txBody>
          <a:bodyPr>
            <a:normAutofit fontScale="77500" lnSpcReduction="20000"/>
          </a:bodyPr>
          <a:lstStyle/>
          <a:p>
            <a:pPr indent="1588" algn="just">
              <a:buNone/>
            </a:pPr>
            <a:r>
              <a:rPr lang="en-US" dirty="0"/>
              <a:t>According to Plato neither of these two levels are knowledge proper.</a:t>
            </a:r>
          </a:p>
          <a:p>
            <a:pPr indent="1588" algn="just">
              <a:buNone/>
            </a:pPr>
            <a:r>
              <a:rPr lang="en-US" dirty="0"/>
              <a:t> </a:t>
            </a:r>
          </a:p>
          <a:p>
            <a:pPr lvl="0" indent="1588" algn="just">
              <a:buNone/>
            </a:pPr>
            <a:r>
              <a:rPr lang="en-US" dirty="0"/>
              <a:t>3. The next higher level of knowledge consists in knowledge of numbers and figures as is found in Mathematics and Geometry. Here the knowing ability is understanding or intellect. Which is inferior to reason according to Plato? This knowledge, though rational, is based on some </a:t>
            </a:r>
            <a:r>
              <a:rPr lang="en-US" b="1" dirty="0"/>
              <a:t>self-evident principles </a:t>
            </a:r>
            <a:r>
              <a:rPr lang="en-US" dirty="0"/>
              <a:t>that intellect cannot justify categorically but takes them for granted hypothetically.</a:t>
            </a:r>
          </a:p>
          <a:p>
            <a:pPr lvl="0" indent="1588" algn="just">
              <a:buNone/>
            </a:pPr>
            <a:r>
              <a:rPr lang="en-US" dirty="0"/>
              <a:t>4. The highest level of knowledge is based on Pure Reason. Here we have knowledge of the Ideas or Forms e.g., the knowledge of 'man' in general, or the Idea or Form 'Man'. This knowledge is infallible, and is of Reality.</a:t>
            </a:r>
          </a:p>
          <a:p>
            <a:pPr indent="1588" algn="just">
              <a:buNone/>
            </a:pP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FOUR GRADES OF KNOWLEDGE:</a:t>
            </a:r>
          </a:p>
        </p:txBody>
      </p:sp>
      <p:sp>
        <p:nvSpPr>
          <p:cNvPr id="3" name="Content Placeholder 2"/>
          <p:cNvSpPr>
            <a:spLocks noGrp="1"/>
          </p:cNvSpPr>
          <p:nvPr>
            <p:ph idx="1"/>
          </p:nvPr>
        </p:nvSpPr>
        <p:spPr/>
        <p:txBody>
          <a:bodyPr>
            <a:normAutofit fontScale="77500" lnSpcReduction="20000"/>
          </a:bodyPr>
          <a:lstStyle/>
          <a:p>
            <a:pPr algn="just"/>
            <a:r>
              <a:rPr lang="en-US" dirty="0"/>
              <a:t> Thus we pass through four basic steps and eventually arrived at </a:t>
            </a:r>
            <a:r>
              <a:rPr lang="en-US" dirty="0" err="1"/>
              <a:t>perfact</a:t>
            </a:r>
            <a:r>
              <a:rPr lang="en-US" dirty="0"/>
              <a:t> </a:t>
            </a:r>
            <a:r>
              <a:rPr lang="en-US" dirty="0" err="1"/>
              <a:t>knowlwdge</a:t>
            </a:r>
            <a:r>
              <a:rPr lang="en-US" dirty="0"/>
              <a:t>; full remembrance - an explanation which Plato develops by way of the simile of the line. also in the Republic. </a:t>
            </a:r>
          </a:p>
          <a:p>
            <a:pPr algn="just"/>
            <a:r>
              <a:rPr lang="en-US" dirty="0"/>
              <a:t>At first our knowledge of things are but vague, shadowy and blurred. Then we gradually pass from inferior knowledge through our "imagination" to clearer, more direct experience of objects. This is the level of firm assent of faith. Next is the stage where our faculty of reasoning comes into play, as we begin to argue and make comparisons. Finally, the highest level of knowledge, the realm of pure intellectual activity, where we contemplate the Ideas and their interconnections. </a:t>
            </a:r>
          </a:p>
          <a:p>
            <a:pPr algn="just"/>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3200" dirty="0"/>
              <a:t>KNOWLEDGE AS JUSTIFIED TRUE BELIEF</a:t>
            </a:r>
          </a:p>
        </p:txBody>
      </p:sp>
      <p:sp>
        <p:nvSpPr>
          <p:cNvPr id="3" name="Content Placeholder 2"/>
          <p:cNvSpPr>
            <a:spLocks noGrp="1"/>
          </p:cNvSpPr>
          <p:nvPr>
            <p:ph idx="1"/>
          </p:nvPr>
        </p:nvSpPr>
        <p:spPr>
          <a:xfrm>
            <a:off x="457200" y="1066801"/>
            <a:ext cx="8229600" cy="5059364"/>
          </a:xfrm>
        </p:spPr>
        <p:txBody>
          <a:bodyPr>
            <a:normAutofit fontScale="85000" lnSpcReduction="20000"/>
          </a:bodyPr>
          <a:lstStyle/>
          <a:p>
            <a:pPr indent="1588" algn="just">
              <a:buNone/>
            </a:pPr>
            <a:r>
              <a:rPr lang="en-US" dirty="0"/>
              <a:t>One most widely held definition of knowledge is knowledge is justified true belief. Plato in his book "</a:t>
            </a:r>
            <a:r>
              <a:rPr lang="en-US" dirty="0" err="1"/>
              <a:t>Theaetetus</a:t>
            </a:r>
            <a:r>
              <a:rPr lang="en-US" dirty="0"/>
              <a:t>" discussed this definition of knowledge. This definition of knowledge entails three conditions of knowledge.</a:t>
            </a:r>
          </a:p>
          <a:p>
            <a:pPr indent="1588" algn="just">
              <a:buNone/>
            </a:pPr>
            <a:r>
              <a:rPr lang="en-US" dirty="0"/>
              <a:t> </a:t>
            </a:r>
          </a:p>
          <a:p>
            <a:pPr indent="1588" algn="just">
              <a:buNone/>
            </a:pPr>
            <a:r>
              <a:rPr lang="en-US" dirty="0"/>
              <a:t>The first condition is that truth condition of knowledge. This condition simply implies that what we claim to know must be true.</a:t>
            </a:r>
          </a:p>
          <a:p>
            <a:pPr indent="1588" algn="just">
              <a:buNone/>
            </a:pPr>
            <a:r>
              <a:rPr lang="en-US" dirty="0"/>
              <a:t>The second condition of knowledge is belief condition. We must not only know that something is true but we must also believe that it is true. One cannot legitimately say that I know that P is true, but I don't believe it.</a:t>
            </a:r>
          </a:p>
          <a:p>
            <a:pPr indent="1588" algn="just">
              <a:buNone/>
            </a:pP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Autofit/>
          </a:bodyPr>
          <a:lstStyle/>
          <a:p>
            <a:r>
              <a:rPr lang="en-US" sz="3600" dirty="0"/>
              <a:t>KNOWLEDGE AS JUSTIFIED TRUE BELIEF</a:t>
            </a:r>
          </a:p>
        </p:txBody>
      </p:sp>
      <p:sp>
        <p:nvSpPr>
          <p:cNvPr id="3" name="Content Placeholder 2"/>
          <p:cNvSpPr>
            <a:spLocks noGrp="1"/>
          </p:cNvSpPr>
          <p:nvPr>
            <p:ph idx="1"/>
          </p:nvPr>
        </p:nvSpPr>
        <p:spPr>
          <a:xfrm>
            <a:off x="457200" y="1600201"/>
            <a:ext cx="8229600" cy="5029199"/>
          </a:xfrm>
        </p:spPr>
        <p:txBody>
          <a:bodyPr>
            <a:normAutofit fontScale="77500" lnSpcReduction="20000"/>
          </a:bodyPr>
          <a:lstStyle/>
          <a:p>
            <a:pPr algn="just"/>
            <a:r>
              <a:rPr lang="en-US" dirty="0"/>
              <a:t>The third condition of knowledge is the justification condition. If someone claims that he knows P than he must have a evidence for P or he must have a reason to believe P. we may formulate these conditions as follows _ " If S knows that P" then s is completely justified in believing that P". </a:t>
            </a:r>
          </a:p>
          <a:p>
            <a:pPr algn="just"/>
            <a:r>
              <a:rPr lang="en-US" dirty="0"/>
              <a:t>But the definition of knowledge as justified true believe is </a:t>
            </a:r>
            <a:r>
              <a:rPr lang="en-US" dirty="0" err="1"/>
              <a:t>criticised</a:t>
            </a:r>
            <a:r>
              <a:rPr lang="en-US" dirty="0"/>
              <a:t> by various philosopher. The most famous criticism was put forwarded by the Edmund </a:t>
            </a:r>
            <a:r>
              <a:rPr lang="en-US" dirty="0" err="1"/>
              <a:t>Gettier</a:t>
            </a:r>
            <a:r>
              <a:rPr lang="en-US" dirty="0"/>
              <a:t> in his paper "Is Justified True Belief Knowledge?" which is published in 1963. In this paper </a:t>
            </a:r>
            <a:r>
              <a:rPr lang="en-US" dirty="0" err="1"/>
              <a:t>Gettier</a:t>
            </a:r>
            <a:r>
              <a:rPr lang="en-US" dirty="0"/>
              <a:t> through various counter examples tried to show that even though all the three conditions of knowledge are satisfied, we cannot claim to have knowledge.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a:t>Theory of Forms</a:t>
            </a:r>
          </a:p>
        </p:txBody>
      </p:sp>
      <p:sp>
        <p:nvSpPr>
          <p:cNvPr id="3" name="Content Placeholder 2"/>
          <p:cNvSpPr>
            <a:spLocks noGrp="1"/>
          </p:cNvSpPr>
          <p:nvPr>
            <p:ph idx="1"/>
          </p:nvPr>
        </p:nvSpPr>
        <p:spPr>
          <a:xfrm>
            <a:off x="457200" y="1066801"/>
            <a:ext cx="8229600" cy="5059364"/>
          </a:xfrm>
        </p:spPr>
        <p:style>
          <a:lnRef idx="2">
            <a:schemeClr val="accent6"/>
          </a:lnRef>
          <a:fillRef idx="1">
            <a:schemeClr val="lt1"/>
          </a:fillRef>
          <a:effectRef idx="0">
            <a:schemeClr val="accent6"/>
          </a:effectRef>
          <a:fontRef idx="minor">
            <a:schemeClr val="dk1"/>
          </a:fontRef>
        </p:style>
        <p:txBody>
          <a:bodyPr/>
          <a:lstStyle/>
          <a:p>
            <a:endParaRPr lang="en-US" dirty="0"/>
          </a:p>
        </p:txBody>
      </p:sp>
      <p:sp>
        <p:nvSpPr>
          <p:cNvPr id="4" name="Rectangle 3"/>
          <p:cNvSpPr/>
          <p:nvPr/>
        </p:nvSpPr>
        <p:spPr>
          <a:xfrm>
            <a:off x="3048000" y="4572000"/>
            <a:ext cx="24384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Visible World</a:t>
            </a:r>
          </a:p>
        </p:txBody>
      </p:sp>
      <p:sp>
        <p:nvSpPr>
          <p:cNvPr id="5" name="Rectangle 4"/>
          <p:cNvSpPr/>
          <p:nvPr/>
        </p:nvSpPr>
        <p:spPr>
          <a:xfrm>
            <a:off x="3124200" y="2362200"/>
            <a:ext cx="24384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Intelligible world</a:t>
            </a:r>
          </a:p>
        </p:txBody>
      </p:sp>
      <p:sp>
        <p:nvSpPr>
          <p:cNvPr id="6" name="Rectangle 5"/>
          <p:cNvSpPr/>
          <p:nvPr/>
        </p:nvSpPr>
        <p:spPr>
          <a:xfrm>
            <a:off x="3048000" y="4876800"/>
            <a:ext cx="2438400" cy="304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World of appearance</a:t>
            </a:r>
          </a:p>
        </p:txBody>
      </p:sp>
      <p:sp>
        <p:nvSpPr>
          <p:cNvPr id="7" name="Rectangle 6"/>
          <p:cNvSpPr/>
          <p:nvPr/>
        </p:nvSpPr>
        <p:spPr>
          <a:xfrm>
            <a:off x="5943600" y="3505200"/>
            <a:ext cx="25908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Imperfect or incomplete Version or copy of </a:t>
            </a:r>
          </a:p>
        </p:txBody>
      </p:sp>
      <p:sp>
        <p:nvSpPr>
          <p:cNvPr id="8" name="Rectangle 7"/>
          <p:cNvSpPr/>
          <p:nvPr/>
        </p:nvSpPr>
        <p:spPr>
          <a:xfrm>
            <a:off x="3124200" y="2667000"/>
            <a:ext cx="2438400" cy="3048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World of Forms (ideas)</a:t>
            </a:r>
          </a:p>
        </p:txBody>
      </p:sp>
      <p:sp>
        <p:nvSpPr>
          <p:cNvPr id="9" name="Rectangle 8"/>
          <p:cNvSpPr/>
          <p:nvPr/>
        </p:nvSpPr>
        <p:spPr>
          <a:xfrm>
            <a:off x="5410200" y="5562600"/>
            <a:ext cx="2438400" cy="304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Change and Variation</a:t>
            </a:r>
          </a:p>
        </p:txBody>
      </p:sp>
      <p:cxnSp>
        <p:nvCxnSpPr>
          <p:cNvPr id="11" name="Shape 10"/>
          <p:cNvCxnSpPr>
            <a:stCxn id="6" idx="2"/>
          </p:cNvCxnSpPr>
          <p:nvPr/>
        </p:nvCxnSpPr>
        <p:spPr>
          <a:xfrm rot="16200000" flipH="1">
            <a:off x="4533900" y="4914900"/>
            <a:ext cx="533400" cy="1066800"/>
          </a:xfrm>
          <a:prstGeom prst="bentConnector2">
            <a:avLst/>
          </a:prstGeom>
          <a:ln>
            <a:tailEnd type="arrow"/>
          </a:ln>
        </p:spPr>
        <p:style>
          <a:lnRef idx="2">
            <a:schemeClr val="dk1"/>
          </a:lnRef>
          <a:fillRef idx="0">
            <a:schemeClr val="dk1"/>
          </a:fillRef>
          <a:effectRef idx="1">
            <a:schemeClr val="dk1"/>
          </a:effectRef>
          <a:fontRef idx="minor">
            <a:schemeClr val="tx1"/>
          </a:fontRef>
        </p:style>
      </p:cxnSp>
      <p:sp>
        <p:nvSpPr>
          <p:cNvPr id="12" name="Rectangle 11"/>
          <p:cNvSpPr/>
          <p:nvPr/>
        </p:nvSpPr>
        <p:spPr>
          <a:xfrm>
            <a:off x="5029200" y="1371600"/>
            <a:ext cx="2438400" cy="304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Constant and Absolute</a:t>
            </a:r>
          </a:p>
        </p:txBody>
      </p:sp>
      <p:cxnSp>
        <p:nvCxnSpPr>
          <p:cNvPr id="14" name="Elbow Connector 13"/>
          <p:cNvCxnSpPr>
            <a:stCxn id="5" idx="0"/>
            <a:endCxn id="12" idx="1"/>
          </p:cNvCxnSpPr>
          <p:nvPr/>
        </p:nvCxnSpPr>
        <p:spPr>
          <a:xfrm rot="5400000" flipH="1" flipV="1">
            <a:off x="4267200" y="1600200"/>
            <a:ext cx="838200" cy="685800"/>
          </a:xfrm>
          <a:prstGeom prst="bentConnector2">
            <a:avLst/>
          </a:prstGeom>
          <a:ln>
            <a:tailEnd type="arrow"/>
          </a:ln>
        </p:spPr>
        <p:style>
          <a:lnRef idx="2">
            <a:schemeClr val="dk1"/>
          </a:lnRef>
          <a:fillRef idx="0">
            <a:schemeClr val="dk1"/>
          </a:fillRef>
          <a:effectRef idx="1">
            <a:schemeClr val="dk1"/>
          </a:effectRef>
          <a:fontRef idx="minor">
            <a:schemeClr val="tx1"/>
          </a:fontRef>
        </p:style>
      </p:cxnSp>
      <p:cxnSp>
        <p:nvCxnSpPr>
          <p:cNvPr id="36" name="Elbow Connector 35"/>
          <p:cNvCxnSpPr/>
          <p:nvPr/>
        </p:nvCxnSpPr>
        <p:spPr>
          <a:xfrm>
            <a:off x="5562600" y="2667000"/>
            <a:ext cx="1752600" cy="762000"/>
          </a:xfrm>
          <a:prstGeom prst="bentConnector2">
            <a:avLst/>
          </a:prstGeom>
          <a:ln>
            <a:tailEnd type="arrow"/>
          </a:ln>
        </p:spPr>
        <p:style>
          <a:lnRef idx="2">
            <a:schemeClr val="dk1"/>
          </a:lnRef>
          <a:fillRef idx="0">
            <a:schemeClr val="dk1"/>
          </a:fillRef>
          <a:effectRef idx="1">
            <a:schemeClr val="dk1"/>
          </a:effectRef>
          <a:fontRef idx="minor">
            <a:schemeClr val="tx1"/>
          </a:fontRef>
        </p:style>
      </p:cxnSp>
      <p:cxnSp>
        <p:nvCxnSpPr>
          <p:cNvPr id="79" name="Elbow Connector 78"/>
          <p:cNvCxnSpPr/>
          <p:nvPr/>
        </p:nvCxnSpPr>
        <p:spPr>
          <a:xfrm rot="10800000" flipV="1">
            <a:off x="5562600" y="4191000"/>
            <a:ext cx="1600200" cy="609600"/>
          </a:xfrm>
          <a:prstGeom prst="bentConnector3">
            <a:avLst>
              <a:gd name="adj1" fmla="val 279"/>
            </a:avLst>
          </a:prstGeom>
          <a:ln>
            <a:tailEnd type="arrow"/>
          </a:ln>
        </p:spPr>
        <p:style>
          <a:lnRef idx="2">
            <a:schemeClr val="dk1"/>
          </a:lnRef>
          <a:fillRef idx="0">
            <a:schemeClr val="dk1"/>
          </a:fillRef>
          <a:effectRef idx="1">
            <a:schemeClr val="dk1"/>
          </a:effectRef>
          <a:fontRef idx="minor">
            <a:schemeClr val="tx1"/>
          </a:fontRef>
        </p:style>
      </p:cxnSp>
      <p:sp>
        <p:nvSpPr>
          <p:cNvPr id="85" name="Rectangle 84"/>
          <p:cNvSpPr/>
          <p:nvPr/>
        </p:nvSpPr>
        <p:spPr>
          <a:xfrm>
            <a:off x="609600" y="3352800"/>
            <a:ext cx="22098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Knowledge lies in understanding</a:t>
            </a:r>
          </a:p>
        </p:txBody>
      </p:sp>
      <p:cxnSp>
        <p:nvCxnSpPr>
          <p:cNvPr id="114" name="Elbow Connector 113"/>
          <p:cNvCxnSpPr/>
          <p:nvPr/>
        </p:nvCxnSpPr>
        <p:spPr>
          <a:xfrm rot="16200000" flipV="1">
            <a:off x="2057400" y="4114800"/>
            <a:ext cx="1066800" cy="91440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9" name="Elbow Connector 128"/>
          <p:cNvCxnSpPr/>
          <p:nvPr/>
        </p:nvCxnSpPr>
        <p:spPr>
          <a:xfrm flipV="1">
            <a:off x="1447800" y="2590800"/>
            <a:ext cx="1600200" cy="76200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nodePh="1">
                                  <p:stCondLst>
                                    <p:cond delay="0"/>
                                  </p:stCondLst>
                                  <p:endCondLst>
                                    <p:cond evt="begin" delay="0">
                                      <p:tn val="10"/>
                                    </p:cond>
                                  </p:end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a:t>PLATO'S CONCEPT OF FORM OR IDEAS</a:t>
            </a:r>
          </a:p>
        </p:txBody>
      </p:sp>
      <p:sp>
        <p:nvSpPr>
          <p:cNvPr id="3" name="Content Placeholder 2"/>
          <p:cNvSpPr>
            <a:spLocks noGrp="1"/>
          </p:cNvSpPr>
          <p:nvPr>
            <p:ph idx="1"/>
          </p:nvPr>
        </p:nvSpPr>
        <p:spPr>
          <a:xfrm>
            <a:off x="457200" y="1143001"/>
            <a:ext cx="8229600" cy="4983164"/>
          </a:xfrm>
        </p:spPr>
        <p:txBody>
          <a:bodyPr>
            <a:normAutofit fontScale="70000" lnSpcReduction="20000"/>
          </a:bodyPr>
          <a:lstStyle/>
          <a:p>
            <a:pPr algn="just"/>
            <a:r>
              <a:rPr lang="en-US" dirty="0"/>
              <a:t>While discussing the Plato's concept of Ideas or form, one point is to be very clear that his doctrine of ideas was very much influenced by two doctrines. One of them is the Socratic doctrine of concepts and the other is the </a:t>
            </a:r>
            <a:r>
              <a:rPr lang="en-US" dirty="0" err="1"/>
              <a:t>Eleatic</a:t>
            </a:r>
            <a:r>
              <a:rPr lang="en-US" dirty="0"/>
              <a:t> doctrine of being. According to Heraclitus, an </a:t>
            </a:r>
            <a:r>
              <a:rPr lang="en-US" dirty="0" err="1"/>
              <a:t>Eleatic</a:t>
            </a:r>
            <a:r>
              <a:rPr lang="en-US" dirty="0"/>
              <a:t> philosopher, reality is a </a:t>
            </a:r>
            <a:r>
              <a:rPr lang="en-US" dirty="0" err="1"/>
              <a:t>constsant</a:t>
            </a:r>
            <a:r>
              <a:rPr lang="en-US" dirty="0"/>
              <a:t> flux. He further said that one cannot step in to same water of a river twice. Because it is constantly in the flowing mood, same is the case with reality too. From Heraclitus, Plato has learnt that the visible universe is in a state of constant flux. </a:t>
            </a:r>
          </a:p>
          <a:p>
            <a:pPr algn="just"/>
            <a:r>
              <a:rPr lang="en-US" dirty="0"/>
              <a:t>Plato concluded that truth is not a thing that is to be found in the world of senses. Truth is rather to be found in the world of ideas. According to Plato truth is rather to be found in the world of ideas. It is remarked by many later philosophers that Plato's theory of idea is nothing but the modification of Socratic theory of concepts.</a:t>
            </a:r>
          </a:p>
          <a:p>
            <a:pPr algn="just"/>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a:t>PLATO'S CONCEPT OF FORM OR IDEAS</a:t>
            </a:r>
          </a:p>
        </p:txBody>
      </p:sp>
      <p:sp>
        <p:nvSpPr>
          <p:cNvPr id="3" name="Content Placeholder 2"/>
          <p:cNvSpPr>
            <a:spLocks noGrp="1"/>
          </p:cNvSpPr>
          <p:nvPr>
            <p:ph idx="1"/>
          </p:nvPr>
        </p:nvSpPr>
        <p:spPr>
          <a:xfrm>
            <a:off x="457200" y="1143001"/>
            <a:ext cx="8229600" cy="4983164"/>
          </a:xfrm>
        </p:spPr>
        <p:txBody>
          <a:bodyPr/>
          <a:lstStyle/>
          <a:p>
            <a:endParaRPr lang="en-US" dirty="0"/>
          </a:p>
        </p:txBody>
      </p:sp>
      <p:sp>
        <p:nvSpPr>
          <p:cNvPr id="4" name="Oval 3"/>
          <p:cNvSpPr/>
          <p:nvPr/>
        </p:nvSpPr>
        <p:spPr>
          <a:xfrm>
            <a:off x="1371600" y="1371600"/>
            <a:ext cx="2362200" cy="1447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World</a:t>
            </a:r>
          </a:p>
        </p:txBody>
      </p:sp>
      <p:cxnSp>
        <p:nvCxnSpPr>
          <p:cNvPr id="6" name="Straight Arrow Connector 5"/>
          <p:cNvCxnSpPr>
            <a:stCxn id="4" idx="4"/>
          </p:cNvCxnSpPr>
          <p:nvPr/>
        </p:nvCxnSpPr>
        <p:spPr>
          <a:xfrm flipH="1">
            <a:off x="1600200" y="2819400"/>
            <a:ext cx="952500" cy="990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4" idx="4"/>
          </p:cNvCxnSpPr>
          <p:nvPr/>
        </p:nvCxnSpPr>
        <p:spPr>
          <a:xfrm>
            <a:off x="2552700" y="2819400"/>
            <a:ext cx="800100" cy="990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457200" y="3886200"/>
            <a:ext cx="2057400" cy="16764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t>Idea</a:t>
            </a:r>
          </a:p>
          <a:p>
            <a:pPr algn="ctr"/>
            <a:r>
              <a:rPr lang="en-US" dirty="0"/>
              <a:t>Real</a:t>
            </a:r>
          </a:p>
          <a:p>
            <a:pPr algn="ctr"/>
            <a:r>
              <a:rPr lang="en-US" b="1" i="1" dirty="0"/>
              <a:t>Knowledge</a:t>
            </a:r>
          </a:p>
        </p:txBody>
      </p:sp>
      <p:sp>
        <p:nvSpPr>
          <p:cNvPr id="14" name="Oval 13"/>
          <p:cNvSpPr/>
          <p:nvPr/>
        </p:nvSpPr>
        <p:spPr>
          <a:xfrm>
            <a:off x="2819400" y="3733800"/>
            <a:ext cx="1905000" cy="1828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t>Sensible things</a:t>
            </a:r>
          </a:p>
          <a:p>
            <a:pPr algn="ctr"/>
            <a:r>
              <a:rPr lang="en-US" dirty="0"/>
              <a:t>Appearance</a:t>
            </a:r>
          </a:p>
          <a:p>
            <a:pPr algn="ctr"/>
            <a:r>
              <a:rPr lang="en-US" i="1" dirty="0" err="1"/>
              <a:t>openion</a:t>
            </a:r>
            <a:endParaRPr lang="en-US" i="1" dirty="0"/>
          </a:p>
        </p:txBody>
      </p:sp>
      <p:sp>
        <p:nvSpPr>
          <p:cNvPr id="17" name="Rectangle 16"/>
          <p:cNvSpPr/>
          <p:nvPr/>
        </p:nvSpPr>
        <p:spPr>
          <a:xfrm>
            <a:off x="6477000" y="4038600"/>
            <a:ext cx="914400" cy="228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5638800" y="1143000"/>
            <a:ext cx="2971800" cy="4876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bg/>
                                          </p:spTgt>
                                        </p:tgtEl>
                                        <p:attrNameLst>
                                          <p:attrName>style.visibility</p:attrName>
                                        </p:attrNameLst>
                                      </p:cBhvr>
                                      <p:to>
                                        <p:strVal val="visible"/>
                                      </p:to>
                                    </p:set>
                                    <p:animEffect transition="in" filter="fade">
                                      <p:cBhvr>
                                        <p:cTn id="12" dur="2000"/>
                                        <p:tgtEl>
                                          <p:spTgt spid="4">
                                            <p:bg/>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2000"/>
                                        <p:tgtEl>
                                          <p:spTgt spid="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3">
                                            <p:bg/>
                                          </p:spTgt>
                                        </p:tgtEl>
                                        <p:attrNameLst>
                                          <p:attrName>style.visibility</p:attrName>
                                        </p:attrNameLst>
                                      </p:cBhvr>
                                      <p:to>
                                        <p:strVal val="visible"/>
                                      </p:to>
                                    </p:set>
                                    <p:animEffect transition="in" filter="fade">
                                      <p:cBhvr>
                                        <p:cTn id="20" dur="2000"/>
                                        <p:tgtEl>
                                          <p:spTgt spid="13">
                                            <p:bg/>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3">
                                            <p:txEl>
                                              <p:pRg st="0" end="0"/>
                                            </p:txEl>
                                          </p:spTgt>
                                        </p:tgtEl>
                                        <p:attrNameLst>
                                          <p:attrName>style.visibility</p:attrName>
                                        </p:attrNameLst>
                                      </p:cBhvr>
                                      <p:to>
                                        <p:strVal val="visible"/>
                                      </p:to>
                                    </p:set>
                                    <p:animEffect transition="in" filter="fade">
                                      <p:cBhvr>
                                        <p:cTn id="23" dur="2000"/>
                                        <p:tgtEl>
                                          <p:spTgt spid="13">
                                            <p:txEl>
                                              <p:pRg st="0" end="0"/>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
                                            <p:txEl>
                                              <p:pRg st="1" end="1"/>
                                            </p:txEl>
                                          </p:spTgt>
                                        </p:tgtEl>
                                        <p:attrNameLst>
                                          <p:attrName>style.visibility</p:attrName>
                                        </p:attrNameLst>
                                      </p:cBhvr>
                                      <p:to>
                                        <p:strVal val="visible"/>
                                      </p:to>
                                    </p:set>
                                    <p:animEffect transition="in" filter="fade">
                                      <p:cBhvr>
                                        <p:cTn id="26" dur="2000"/>
                                        <p:tgtEl>
                                          <p:spTgt spid="13">
                                            <p:txEl>
                                              <p:pRg st="1" end="1"/>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3">
                                            <p:txEl>
                                              <p:pRg st="2" end="2"/>
                                            </p:txEl>
                                          </p:spTgt>
                                        </p:tgtEl>
                                        <p:attrNameLst>
                                          <p:attrName>style.visibility</p:attrName>
                                        </p:attrNameLst>
                                      </p:cBhvr>
                                      <p:to>
                                        <p:strVal val="visible"/>
                                      </p:to>
                                    </p:set>
                                    <p:animEffect transition="in" filter="fade">
                                      <p:cBhvr>
                                        <p:cTn id="29" dur="2000"/>
                                        <p:tgtEl>
                                          <p:spTgt spid="13">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4">
                                            <p:bg/>
                                          </p:spTgt>
                                        </p:tgtEl>
                                        <p:attrNameLst>
                                          <p:attrName>style.visibility</p:attrName>
                                        </p:attrNameLst>
                                      </p:cBhvr>
                                      <p:to>
                                        <p:strVal val="visible"/>
                                      </p:to>
                                    </p:set>
                                    <p:animEffect transition="in" filter="fade">
                                      <p:cBhvr>
                                        <p:cTn id="34" dur="2000"/>
                                        <p:tgtEl>
                                          <p:spTgt spid="14">
                                            <p:bg/>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
                                            <p:txEl>
                                              <p:pRg st="0" end="0"/>
                                            </p:txEl>
                                          </p:spTgt>
                                        </p:tgtEl>
                                        <p:attrNameLst>
                                          <p:attrName>style.visibility</p:attrName>
                                        </p:attrNameLst>
                                      </p:cBhvr>
                                      <p:to>
                                        <p:strVal val="visible"/>
                                      </p:to>
                                    </p:set>
                                    <p:animEffect transition="in" filter="fade">
                                      <p:cBhvr>
                                        <p:cTn id="37" dur="2000"/>
                                        <p:tgtEl>
                                          <p:spTgt spid="14">
                                            <p:txEl>
                                              <p:pRg st="0" end="0"/>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4">
                                            <p:txEl>
                                              <p:pRg st="1" end="1"/>
                                            </p:txEl>
                                          </p:spTgt>
                                        </p:tgtEl>
                                        <p:attrNameLst>
                                          <p:attrName>style.visibility</p:attrName>
                                        </p:attrNameLst>
                                      </p:cBhvr>
                                      <p:to>
                                        <p:strVal val="visible"/>
                                      </p:to>
                                    </p:set>
                                    <p:animEffect transition="in" filter="fade">
                                      <p:cBhvr>
                                        <p:cTn id="40" dur="2000"/>
                                        <p:tgtEl>
                                          <p:spTgt spid="14">
                                            <p:txEl>
                                              <p:pRg st="1" end="1"/>
                                            </p:tx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4">
                                            <p:txEl>
                                              <p:pRg st="2" end="2"/>
                                            </p:txEl>
                                          </p:spTgt>
                                        </p:tgtEl>
                                        <p:attrNameLst>
                                          <p:attrName>style.visibility</p:attrName>
                                        </p:attrNameLst>
                                      </p:cBhvr>
                                      <p:to>
                                        <p:strVal val="visible"/>
                                      </p:to>
                                    </p:set>
                                    <p:animEffect transition="in" filter="fade">
                                      <p:cBhvr>
                                        <p:cTn id="43" dur="20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animBg="1"/>
      <p:bldP spid="13" grpId="0" build="allAtOnce" animBg="1"/>
      <p:bldP spid="14" grpId="0" build="allAtOnce"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a:t>PLATO'S CONCEPT OF FORM OR IDEAS</a:t>
            </a:r>
          </a:p>
        </p:txBody>
      </p:sp>
      <p:sp>
        <p:nvSpPr>
          <p:cNvPr id="3" name="Content Placeholder 2"/>
          <p:cNvSpPr>
            <a:spLocks noGrp="1"/>
          </p:cNvSpPr>
          <p:nvPr>
            <p:ph idx="1"/>
          </p:nvPr>
        </p:nvSpPr>
        <p:spPr>
          <a:xfrm>
            <a:off x="457200" y="1143001"/>
            <a:ext cx="8229600" cy="4983164"/>
          </a:xfrm>
        </p:spPr>
        <p:txBody>
          <a:bodyPr>
            <a:normAutofit fontScale="77500" lnSpcReduction="20000"/>
          </a:bodyPr>
          <a:lstStyle/>
          <a:p>
            <a:pPr algn="just"/>
            <a:r>
              <a:rPr lang="en-US" dirty="0"/>
              <a:t>That is why for Plato, the forms or ideas are those changeless, eternal and non-material essences or patterns of which the actual visible objects that we see are only poor copies. As for example, we can mention about an apple. Actually there is a form or idea of an apple and all we see is the mere form of that apple. </a:t>
            </a:r>
          </a:p>
          <a:p>
            <a:pPr algn="just"/>
            <a:r>
              <a:rPr lang="en-US" dirty="0"/>
              <a:t>So far as pre-Socratic philosophers are concerned, for them reality is a material stuff of some sort, Plato now designated the non-material Ideas or forms as the true reality. The cognition of the ideas alone can be called knowledge. The world of ideas is not the visible world. It is the intelligible world. So far as ideas are concerned, ideas or forms are the entities, which are neither present in space nor in time. It is already been discussed that ideas or forms are not </a:t>
            </a:r>
            <a:r>
              <a:rPr lang="en-US" dirty="0" err="1"/>
              <a:t>spatio</a:t>
            </a:r>
            <a:r>
              <a:rPr lang="en-US" dirty="0"/>
              <a:t>-temporal entities.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a:t>PLATO'S CONCEPT OF FORM OR IDEAS</a:t>
            </a:r>
          </a:p>
        </p:txBody>
      </p:sp>
      <p:sp>
        <p:nvSpPr>
          <p:cNvPr id="3" name="Content Placeholder 2"/>
          <p:cNvSpPr>
            <a:spLocks noGrp="1"/>
          </p:cNvSpPr>
          <p:nvPr>
            <p:ph idx="1"/>
          </p:nvPr>
        </p:nvSpPr>
        <p:spPr/>
        <p:txBody>
          <a:bodyPr>
            <a:normAutofit fontScale="70000" lnSpcReduction="20000"/>
          </a:bodyPr>
          <a:lstStyle/>
          <a:p>
            <a:pPr algn="just"/>
            <a:r>
              <a:rPr lang="en-US" dirty="0"/>
              <a:t>One important point which is to be mentioned here is that according to Plato, for their existence, ideas do not have to depend on our mind. They are totally independent of our knowing mind. They live in their own heaven of ideas. From this point of view, it can be said that Plato's theory of ideas has quality of both idealism and realism. It can be regarded to be Idealism in the sense that only ideas are real and whatever we perceive is the mere copies of those ideas or forms.</a:t>
            </a:r>
          </a:p>
          <a:p>
            <a:pPr algn="just"/>
            <a:r>
              <a:rPr lang="en-US" dirty="0"/>
              <a:t>Again it can be regarded to be realism in the sense that ideas have nothing to do with our mind. They are totally independent of our knowing mind and reside in their own heaven of ideas. So form the above interpretation, it is found that Plato's theory of idea or form is in itself a very unique theory as it possessed the quality of both idealism and realism.</a:t>
            </a:r>
          </a:p>
          <a:p>
            <a:pPr algn="just"/>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574</TotalTime>
  <Words>3543</Words>
  <Application>Microsoft Office PowerPoint</Application>
  <PresentationFormat>On-screen Show (4:3)</PresentationFormat>
  <Paragraphs>141</Paragraphs>
  <Slides>33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Arial</vt:lpstr>
      <vt:lpstr>Calibri</vt:lpstr>
      <vt:lpstr>Times New Roman</vt:lpstr>
      <vt:lpstr>Office Theme</vt:lpstr>
      <vt:lpstr> Plato(428-347 B.C.) </vt:lpstr>
      <vt:lpstr>PowerPoint Presentation</vt:lpstr>
      <vt:lpstr>PowerPoint Presentation</vt:lpstr>
      <vt:lpstr>PowerPoint Presentation</vt:lpstr>
      <vt:lpstr>PowerPoint Presentation</vt:lpstr>
      <vt:lpstr>PowerPoint Presentation</vt:lpstr>
      <vt:lpstr>PowerPoint Presentation</vt:lpstr>
      <vt:lpstr>PLATO'S THEORY OF KNOWLEDGE</vt:lpstr>
      <vt:lpstr>Knowledge is not perception</vt:lpstr>
      <vt:lpstr>Knowledge is not perception</vt:lpstr>
      <vt:lpstr>Knowledge is not perception</vt:lpstr>
      <vt:lpstr>Knowledge is not perception</vt:lpstr>
      <vt:lpstr>Knowledge is not perception</vt:lpstr>
      <vt:lpstr>Knowledge is not perception</vt:lpstr>
      <vt:lpstr>KNOWLEDGE IS NOT OPINION</vt:lpstr>
      <vt:lpstr>KNOWLEDGE IS NOT OPINION</vt:lpstr>
      <vt:lpstr>KNOWLEDGE IS NOT OPINION</vt:lpstr>
      <vt:lpstr>ALL KNOWLEDGE IS KNOWLEDGE THROUGH CONCEPT </vt:lpstr>
      <vt:lpstr>            ALL KNOWLEDGE IS KNOWLEDGE THROUGH CONCEPT </vt:lpstr>
      <vt:lpstr>PowerPoint Presentation</vt:lpstr>
      <vt:lpstr>PowerPoint Presentation</vt:lpstr>
      <vt:lpstr>Plato’s myth of the Cave </vt:lpstr>
      <vt:lpstr>Plato’s allegory of the cave </vt:lpstr>
      <vt:lpstr>FOUR GRADES OF KNOWLEDGE:</vt:lpstr>
      <vt:lpstr>FOUR GRADES OF KNOWLEDGE:</vt:lpstr>
      <vt:lpstr>FOUR GRADES OF KNOWLEDGE:</vt:lpstr>
      <vt:lpstr>KNOWLEDGE AS JUSTIFIED TRUE BELIEF</vt:lpstr>
      <vt:lpstr>KNOWLEDGE AS JUSTIFIED TRUE BELIEF</vt:lpstr>
      <vt:lpstr>Theory of Forms</vt:lpstr>
      <vt:lpstr>PLATO'S CONCEPT OF FORM OR IDEAS</vt:lpstr>
      <vt:lpstr>PLATO'S CONCEPT OF FORM OR IDEAS</vt:lpstr>
      <vt:lpstr>PLATO'S CONCEPT OF FORM OR IDEAS</vt:lpstr>
      <vt:lpstr>PLATO'S CONCEPT OF FORM OR IDEAS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Plato(428-347 B.C.)</dc:title>
  <dc:creator>nayan12</dc:creator>
  <cp:lastModifiedBy>boronayanjyoti@gmail.com</cp:lastModifiedBy>
  <cp:revision>10</cp:revision>
  <dcterms:created xsi:type="dcterms:W3CDTF">2021-06-24T10:10:49Z</dcterms:created>
  <dcterms:modified xsi:type="dcterms:W3CDTF">2023-03-01T03:01:02Z</dcterms:modified>
</cp:coreProperties>
</file>