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38200"/>
            <a:ext cx="7772400" cy="1470025"/>
          </a:xfrm>
        </p:spPr>
        <p:txBody>
          <a:bodyPr/>
          <a:lstStyle/>
          <a:p>
            <a:r>
              <a:rPr lang="en-US" dirty="0" smtClean="0"/>
              <a:t>What is Fascism?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438400"/>
            <a:ext cx="6400800" cy="3124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Term “Fascism” comes from Mussolini’s party: </a:t>
            </a:r>
            <a:r>
              <a:rPr lang="en-US" i="1" dirty="0" err="1" smtClean="0">
                <a:solidFill>
                  <a:schemeClr val="tx1"/>
                </a:solidFill>
              </a:rPr>
              <a:t>Fasci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di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Combattimento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chemeClr val="tx1"/>
                </a:solidFill>
              </a:rPr>
              <a:t>Fasces</a:t>
            </a:r>
            <a:r>
              <a:rPr lang="en-US" dirty="0" smtClean="0">
                <a:solidFill>
                  <a:schemeClr val="tx1"/>
                </a:solidFill>
              </a:rPr>
              <a:t> = bundle of sticks → symbol of unity and strength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Originally a party name, later became an ideology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Mussolini came before Hitler (Italy first fascist state)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Nazi Party did not use the word “fascist,” but historians classify it as fascist</a:t>
            </a:r>
          </a:p>
          <a:p>
            <a:endParaRPr lang="en-US" dirty="0"/>
          </a:p>
        </p:txBody>
      </p:sp>
      <p:pic>
        <p:nvPicPr>
          <p:cNvPr id="20482" name="Picture 2" descr="Fasces Stock Illustrations – 60 Fasces Stock Illustrations, Vectors &amp;  Clipart - Dreamsti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914400"/>
            <a:ext cx="1825625" cy="3543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Why Do Fascist Ideologies Rise?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Fascism emerges during economic, social, and political crises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People lose faith in democracy → shift to extreme right or extreme left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Fascism = counter-revolution against socialism and communism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Background </a:t>
            </a:r>
            <a:r>
              <a:rPr lang="en-US" sz="4000" dirty="0" smtClean="0"/>
              <a:t>- </a:t>
            </a:r>
            <a:r>
              <a:rPr lang="en-US" sz="4000" dirty="0" smtClean="0"/>
              <a:t>Italy After World War I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209800"/>
            <a:ext cx="6400800" cy="35814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Italy’s “Mutilated Victory”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Fought on Allied side but got fewer territories than promised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Felt betrayed at Paris Peace Conference (1919)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Treaty of London (1915) Promised: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South Tyrol, </a:t>
            </a:r>
            <a:r>
              <a:rPr lang="en-US" sz="2000" dirty="0" err="1" smtClean="0">
                <a:solidFill>
                  <a:schemeClr val="tx1"/>
                </a:solidFill>
              </a:rPr>
              <a:t>Trentino</a:t>
            </a:r>
            <a:r>
              <a:rPr lang="en-US" sz="2000" dirty="0" smtClean="0">
                <a:solidFill>
                  <a:schemeClr val="tx1"/>
                </a:solidFill>
              </a:rPr>
              <a:t>, Istria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Dalmatian Coast, African colonies, Balkan influence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Reality (1919):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Did not get most of Dalmatia or Balkan </a:t>
            </a:r>
            <a:r>
              <a:rPr lang="en-US" sz="2000" dirty="0" smtClean="0">
                <a:solidFill>
                  <a:schemeClr val="tx1"/>
                </a:solidFill>
              </a:rPr>
              <a:t>dominance which led to national </a:t>
            </a:r>
            <a:r>
              <a:rPr lang="en-US" sz="2000" dirty="0" smtClean="0">
                <a:solidFill>
                  <a:schemeClr val="tx1"/>
                </a:solidFill>
              </a:rPr>
              <a:t>humiliation and anger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Annunz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7346318" cy="5481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D’Annunzio and the Fiume Episode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3048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Gabriele D’Annunzio: poet, nationalist, proto-fascist leader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Led volunteers to seize Fiume (Rijeka) in 1919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Declared nationalist state, expelled Allied troops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Government failed to stop him → state authority </a:t>
            </a:r>
            <a:r>
              <a:rPr lang="en-US" dirty="0" smtClean="0">
                <a:solidFill>
                  <a:schemeClr val="tx1"/>
                </a:solidFill>
              </a:rPr>
              <a:t>weakened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410" name="Picture 2" descr="D'Annunzio, Gabrie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0"/>
            <a:ext cx="1663290" cy="234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7772400" cy="1470025"/>
          </a:xfrm>
        </p:spPr>
        <p:txBody>
          <a:bodyPr/>
          <a:lstStyle/>
          <a:p>
            <a:r>
              <a:rPr lang="en-US" dirty="0" smtClean="0"/>
              <a:t>Post-War Crisis in Italy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133600"/>
            <a:ext cx="7239000" cy="43434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Economic Crisis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War debts, inflation, unemployment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Returning soldiers without jobs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Factories closed, social unrest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Social Crisis (Red Biennium </a:t>
            </a:r>
            <a:r>
              <a:rPr lang="en-US" sz="2000" b="1" dirty="0" smtClean="0">
                <a:solidFill>
                  <a:schemeClr val="tx1"/>
                </a:solidFill>
              </a:rPr>
              <a:t>1919-20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Strikes, factory occupations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Inspired by Russian Revolution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Political Crisis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Frequent government changes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Corruption, weak parliament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Loss of faith in democracy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Fear of Communism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Russian Revolution (1917) shocked Europe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Factory occupations in Italy scared elites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Middle class, professionals, farmers feared social revolution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➡ Supported fascism as protection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/>
          <a:lstStyle/>
          <a:p>
            <a:r>
              <a:rPr lang="en-US" dirty="0" smtClean="0"/>
              <a:t>Weak Democratic Tradition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Italy unified from above (kings, elites, generals)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People not involved in nation-building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Quote: </a:t>
            </a:r>
            <a:r>
              <a:rPr lang="en-US" sz="2800" i="1" dirty="0" smtClean="0">
                <a:solidFill>
                  <a:schemeClr val="tx1"/>
                </a:solidFill>
              </a:rPr>
              <a:t>“We have made Italy; now we must make Italians.”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Democracy shallow, collapsed easily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Was Mussolini?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Teacher, journalist, socialist agitator</a:t>
            </a:r>
          </a:p>
          <a:p>
            <a:r>
              <a:rPr lang="en-US" sz="2800" dirty="0" smtClean="0"/>
              <a:t>Editor of </a:t>
            </a:r>
            <a:r>
              <a:rPr lang="en-US" sz="2800" i="1" dirty="0" smtClean="0"/>
              <a:t>Avanti!</a:t>
            </a:r>
            <a:r>
              <a:rPr lang="en-US" sz="2800" dirty="0" smtClean="0"/>
              <a:t> (socialist newspaper)</a:t>
            </a:r>
          </a:p>
          <a:p>
            <a:r>
              <a:rPr lang="en-US" sz="2800" dirty="0" smtClean="0"/>
              <a:t>Turned nationalist and founded Fascist Party in 1919</a:t>
            </a:r>
          </a:p>
          <a:p>
            <a:r>
              <a:rPr lang="en-US" sz="2800" dirty="0" smtClean="0"/>
              <a:t>Recruited veterans, students, middle class</a:t>
            </a:r>
          </a:p>
          <a:p>
            <a:r>
              <a:rPr lang="en-US" sz="2800" dirty="0" err="1" smtClean="0"/>
              <a:t>Blackshirts</a:t>
            </a:r>
            <a:r>
              <a:rPr lang="en-US" sz="2800" dirty="0" smtClean="0"/>
              <a:t> used violence against socialists</a:t>
            </a:r>
          </a:p>
          <a:p>
            <a:endParaRPr lang="en-US" dirty="0"/>
          </a:p>
        </p:txBody>
      </p:sp>
      <p:pic>
        <p:nvPicPr>
          <p:cNvPr id="13314" name="Picture 2" descr="Mussolini message to future revealed under Rome obelisk - BBC New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267200"/>
            <a:ext cx="4114800" cy="231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dirty="0" smtClean="0"/>
              <a:t>Reasons for Mussolini’s Rise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47244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1. Nationalism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Promised Roman glory and empire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2. Economic Promises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Jobs, stability, end strikes (mostly propaganda)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 Strong Leadership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One leader, one party, one nation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4. Mass Propaganda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Dramatic speeches, uniforms, symbols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5. Opportunism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Shifted from socialism to fascism for power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6. Contradictory Promises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To capitalists, workers, nationalists, middle class simultaneously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Mussolini Came to Power (1922)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Fascists won only 35 seats in 1921 elections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Used street violence (</a:t>
            </a:r>
            <a:r>
              <a:rPr lang="en-US" dirty="0" err="1" smtClean="0">
                <a:solidFill>
                  <a:schemeClr val="tx1"/>
                </a:solidFill>
              </a:rPr>
              <a:t>Blackshirts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March on Rome (1922) – political blackmail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King Victor Emmanuel III invited him PM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➡ “Coup by invitation”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/>
          <a:lstStyle/>
          <a:p>
            <a:r>
              <a:rPr lang="en-US" dirty="0" smtClean="0"/>
              <a:t>What is Fascism? </a:t>
            </a:r>
            <a:r>
              <a:rPr lang="en-US" dirty="0" smtClean="0"/>
              <a:t>- </a:t>
            </a:r>
            <a:r>
              <a:rPr lang="en-US" dirty="0" smtClean="0"/>
              <a:t>Three Levels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1. Ideological Level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Ultra-nationalism, dictatorship, anti-democracy, violence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2. Political Level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Fascist party in elections, alliances with elites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3. Street Violence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Paramilitary gangs, intimidation, terror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➡ Essential for fascist success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Base of Fascism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Unemployed youth</a:t>
            </a:r>
          </a:p>
          <a:p>
            <a:r>
              <a:rPr lang="en-US" dirty="0" smtClean="0"/>
              <a:t>War veterans</a:t>
            </a:r>
          </a:p>
          <a:p>
            <a:r>
              <a:rPr lang="en-US" dirty="0" smtClean="0"/>
              <a:t>Lower middle class</a:t>
            </a:r>
          </a:p>
          <a:p>
            <a:r>
              <a:rPr lang="en-US" dirty="0" smtClean="0"/>
              <a:t>Nationally humiliated people</a:t>
            </a:r>
            <a:br>
              <a:rPr lang="en-US" dirty="0" smtClean="0"/>
            </a:br>
            <a:r>
              <a:rPr lang="en-US" dirty="0" smtClean="0"/>
              <a:t>➡ Fascism gave identity, discipline, purpose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Regimentation of Power (Totalitarianism)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Concentration of Power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Mussolini dictator by mid-1920s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Parliament weakened, parties banned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Media censored, opposition crushed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State = Party = Leader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/>
              <a:t>Administrative &amp; Economic Policies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Achievements </a:t>
            </a:r>
            <a:r>
              <a:rPr lang="en-US" sz="3000" b="1" dirty="0" smtClean="0">
                <a:solidFill>
                  <a:schemeClr val="tx1"/>
                </a:solidFill>
              </a:rPr>
              <a:t>(Propaganda)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en-US" sz="3000" dirty="0" smtClean="0">
                <a:solidFill>
                  <a:schemeClr val="tx1"/>
                </a:solidFill>
              </a:rPr>
              <a:t>Public works, towns, roads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Education expanded, crime reduced</a:t>
            </a:r>
          </a:p>
          <a:p>
            <a:r>
              <a:rPr lang="en-US" sz="3000" b="1" dirty="0" smtClean="0">
                <a:solidFill>
                  <a:schemeClr val="tx1"/>
                </a:solidFill>
              </a:rPr>
              <a:t>Failures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en-US" sz="3000" dirty="0" smtClean="0">
                <a:solidFill>
                  <a:schemeClr val="tx1"/>
                </a:solidFill>
              </a:rPr>
              <a:t>Land reforms failed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Workers’ problems ignored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Stability through force, not reform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/>
              <a:t>Indoctrination &amp; Social Control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School curriculum glorified fascism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Secret police (OVRA)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Youth </a:t>
            </a:r>
            <a:r>
              <a:rPr lang="en-US" sz="2800" dirty="0" err="1" smtClean="0">
                <a:solidFill>
                  <a:schemeClr val="tx1"/>
                </a:solidFill>
              </a:rPr>
              <a:t>organisations</a:t>
            </a:r>
            <a:r>
              <a:rPr lang="en-US" sz="2800" dirty="0" smtClean="0">
                <a:solidFill>
                  <a:schemeClr val="tx1"/>
                </a:solidFill>
              </a:rPr>
              <a:t> (</a:t>
            </a:r>
            <a:r>
              <a:rPr lang="en-US" sz="2800" dirty="0" err="1" smtClean="0">
                <a:solidFill>
                  <a:schemeClr val="tx1"/>
                </a:solidFill>
              </a:rPr>
              <a:t>Balilla</a:t>
            </a:r>
            <a:r>
              <a:rPr lang="en-US" sz="2800" dirty="0" smtClean="0">
                <a:solidFill>
                  <a:schemeClr val="tx1"/>
                </a:solidFill>
              </a:rPr>
              <a:t>, GIL)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Worker leisure </a:t>
            </a:r>
            <a:r>
              <a:rPr lang="en-US" sz="2800" dirty="0" err="1" smtClean="0">
                <a:solidFill>
                  <a:schemeClr val="tx1"/>
                </a:solidFill>
              </a:rPr>
              <a:t>organisation</a:t>
            </a:r>
            <a:r>
              <a:rPr lang="en-US" sz="2800" dirty="0" smtClean="0">
                <a:solidFill>
                  <a:schemeClr val="tx1"/>
                </a:solidFill>
              </a:rPr>
              <a:t> (</a:t>
            </a:r>
            <a:r>
              <a:rPr lang="en-US" sz="2800" dirty="0" err="1" smtClean="0">
                <a:solidFill>
                  <a:schemeClr val="tx1"/>
                </a:solidFill>
              </a:rPr>
              <a:t>Dopolavoro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➡ Control minds and daily life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dirty="0" smtClean="0"/>
              <a:t>Lateran </a:t>
            </a:r>
            <a:r>
              <a:rPr lang="en-US" dirty="0" smtClean="0"/>
              <a:t>Pact (1929)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Vatican </a:t>
            </a:r>
            <a:r>
              <a:rPr lang="en-US" sz="2800" dirty="0" err="1" smtClean="0">
                <a:solidFill>
                  <a:schemeClr val="tx1"/>
                </a:solidFill>
              </a:rPr>
              <a:t>recognised</a:t>
            </a:r>
            <a:r>
              <a:rPr lang="en-US" sz="2800" dirty="0" smtClean="0">
                <a:solidFill>
                  <a:schemeClr val="tx1"/>
                </a:solidFill>
              </a:rPr>
              <a:t> as independent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Catholicism declared state religion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Gained Church and popular support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/>
              <a:t>Corporatism </a:t>
            </a:r>
            <a:r>
              <a:rPr lang="en-US" dirty="0" smtClean="0"/>
              <a:t>- </a:t>
            </a:r>
            <a:r>
              <a:rPr lang="en-US" dirty="0" smtClean="0"/>
              <a:t>Fascist Economy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Corporatism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State-controlled </a:t>
            </a:r>
            <a:r>
              <a:rPr lang="en-US" dirty="0" err="1" smtClean="0">
                <a:solidFill>
                  <a:schemeClr val="tx1"/>
                </a:solidFill>
              </a:rPr>
              <a:t>organisations</a:t>
            </a:r>
            <a:r>
              <a:rPr lang="en-US" dirty="0" smtClean="0">
                <a:solidFill>
                  <a:schemeClr val="tx1"/>
                </a:solidFill>
              </a:rPr>
              <a:t> of workers and employers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Strikes banned, state arbitrated disputes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Parliament replaced by Chamber of Corporations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➡ Class conflict replaced by state control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/>
              <a:t>Fascist Social Philosophy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Nation above individual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Society as a family with Mussolini as father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err="1" smtClean="0">
                <a:solidFill>
                  <a:schemeClr val="tx1"/>
                </a:solidFill>
              </a:rPr>
              <a:t>Militarisation</a:t>
            </a:r>
            <a:r>
              <a:rPr lang="en-US" sz="2800" dirty="0" smtClean="0">
                <a:solidFill>
                  <a:schemeClr val="tx1"/>
                </a:solidFill>
              </a:rPr>
              <a:t> of youth and education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War glorified as duty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dirty="0" smtClean="0"/>
              <a:t>Final Outcome of Fascist Regime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Totalitarian state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Democracy destroyed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Opposition eliminated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Economic problems unresolved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Collapsed during WWII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701</Words>
  <Application>Microsoft Office PowerPoint</Application>
  <PresentationFormat>On-screen Show (4:3)</PresentationFormat>
  <Paragraphs>121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What is Fascism?</vt:lpstr>
      <vt:lpstr>Why Do Fascist Ideologies Rise?</vt:lpstr>
      <vt:lpstr>Background - Italy After World War I</vt:lpstr>
      <vt:lpstr>Slide 4</vt:lpstr>
      <vt:lpstr>D’Annunzio and the Fiume Episode</vt:lpstr>
      <vt:lpstr>Post-War Crisis in Italy</vt:lpstr>
      <vt:lpstr>Fear of Communism</vt:lpstr>
      <vt:lpstr>Weak Democratic Tradition</vt:lpstr>
      <vt:lpstr>Who Was Mussolini?</vt:lpstr>
      <vt:lpstr>Reasons for Mussolini’s Rise</vt:lpstr>
      <vt:lpstr>How Mussolini Came to Power (1922)</vt:lpstr>
      <vt:lpstr>What is Fascism? - Three Levels</vt:lpstr>
      <vt:lpstr>Social Base of Fascism</vt:lpstr>
      <vt:lpstr>Regimentation of Power (Totalitarianism)</vt:lpstr>
      <vt:lpstr>Administrative &amp; Economic Policies</vt:lpstr>
      <vt:lpstr>Indoctrination &amp; Social Control</vt:lpstr>
      <vt:lpstr>Lateran Pact (1929)</vt:lpstr>
      <vt:lpstr>Corporatism - Fascist Economy</vt:lpstr>
      <vt:lpstr>Fascist Social Philosophy</vt:lpstr>
      <vt:lpstr>Final Outcome of Fascist Regime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Fascism?</dc:title>
  <dc:creator>hp</dc:creator>
  <cp:lastModifiedBy>hp</cp:lastModifiedBy>
  <cp:revision>14</cp:revision>
  <dcterms:created xsi:type="dcterms:W3CDTF">2006-08-16T00:00:00Z</dcterms:created>
  <dcterms:modified xsi:type="dcterms:W3CDTF">2026-02-22T18:07:49Z</dcterms:modified>
</cp:coreProperties>
</file>