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58" r:id="rId3"/>
    <p:sldId id="259" r:id="rId4"/>
    <p:sldId id="260" r:id="rId5"/>
    <p:sldId id="261" r:id="rId6"/>
    <p:sldId id="262" r:id="rId7"/>
    <p:sldId id="263" r:id="rId8"/>
    <p:sldId id="264" r:id="rId9"/>
    <p:sldId id="265" r:id="rId10"/>
    <p:sldId id="266" r:id="rId11"/>
    <p:sldId id="287" r:id="rId12"/>
    <p:sldId id="284" r:id="rId13"/>
    <p:sldId id="285" r:id="rId14"/>
    <p:sldId id="267" r:id="rId15"/>
    <p:sldId id="270" r:id="rId16"/>
    <p:sldId id="289" r:id="rId17"/>
    <p:sldId id="290" r:id="rId18"/>
    <p:sldId id="292" r:id="rId19"/>
    <p:sldId id="293" r:id="rId20"/>
    <p:sldId id="307" r:id="rId21"/>
    <p:sldId id="296" r:id="rId22"/>
    <p:sldId id="297" r:id="rId23"/>
    <p:sldId id="298" r:id="rId24"/>
    <p:sldId id="299" r:id="rId25"/>
    <p:sldId id="300" r:id="rId26"/>
    <p:sldId id="301" r:id="rId27"/>
    <p:sldId id="272" r:id="rId28"/>
    <p:sldId id="273" r:id="rId29"/>
    <p:sldId id="274" r:id="rId30"/>
    <p:sldId id="275" r:id="rId31"/>
    <p:sldId id="276" r:id="rId32"/>
    <p:sldId id="277" r:id="rId33"/>
    <p:sldId id="278" r:id="rId34"/>
    <p:sldId id="308" r:id="rId35"/>
    <p:sldId id="279" r:id="rId36"/>
    <p:sldId id="280" r:id="rId37"/>
    <p:sldId id="304" r:id="rId38"/>
    <p:sldId id="281" r:id="rId39"/>
    <p:sldId id="306" r:id="rId40"/>
    <p:sldId id="305" r:id="rId41"/>
    <p:sldId id="295" r:id="rId42"/>
    <p:sldId id="282" r:id="rId43"/>
    <p:sldId id="291" r:id="rId44"/>
    <p:sldId id="303" r:id="rId45"/>
    <p:sldId id="302" r:id="rId46"/>
    <p:sldId id="288"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30" autoAdjust="0"/>
    <p:restoredTop sz="94641" autoAdjust="0"/>
  </p:normalViewPr>
  <p:slideViewPr>
    <p:cSldViewPr>
      <p:cViewPr>
        <p:scale>
          <a:sx n="70" d="100"/>
          <a:sy n="70" d="100"/>
        </p:scale>
        <p:origin x="-1156" y="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2692"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BE2FC7-DD8E-4546-BD9A-53D229C6018E}" type="datetimeFigureOut">
              <a:rPr lang="en-US" smtClean="0"/>
              <a:pPr/>
              <a:t>2/26/2026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B03F21-B8D9-4466-B9BC-E3D12211444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7B03F21-B8D9-4466-B9BC-E3D12211444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03F21-B8D9-4466-B9BC-E3D12211444A}" type="slidenum">
              <a:rPr lang="en-US" smtClean="0"/>
              <a:pPr/>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301625"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600200"/>
            <a:ext cx="4194175" cy="2173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4648200" y="3925888"/>
            <a:ext cx="4194175" cy="21732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Date Placeholder 5"/>
          <p:cNvSpPr>
            <a:spLocks noGrp="1"/>
          </p:cNvSpPr>
          <p:nvPr>
            <p:ph type="dt" sz="half" idx="10"/>
          </p:nvPr>
        </p:nvSpPr>
        <p:spPr>
          <a:xfrm>
            <a:off x="301625" y="6245225"/>
            <a:ext cx="2289175"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289175" cy="476250"/>
          </a:xfrm>
        </p:spPr>
        <p:txBody>
          <a:bodyPr/>
          <a:lstStyle>
            <a:lvl1pPr>
              <a:defRPr/>
            </a:lvl1pPr>
          </a:lstStyle>
          <a:p>
            <a:fld id="{2FB4E9D6-8637-4CC3-8940-50111B62E5DC}"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301625"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a:xfrm>
            <a:off x="301625" y="6245225"/>
            <a:ext cx="2289175"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289175" cy="476250"/>
          </a:xfrm>
        </p:spPr>
        <p:txBody>
          <a:bodyPr/>
          <a:lstStyle>
            <a:lvl1pPr>
              <a:defRPr/>
            </a:lvl1pPr>
          </a:lstStyle>
          <a:p>
            <a:fld id="{F083505A-77E0-46DA-8591-E6B1A4C33C8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lstStyle/>
          <a:p>
            <a:r>
              <a:rPr lang="en-IN" dirty="0" smtClean="0">
                <a:solidFill>
                  <a:srgbClr val="FF0000"/>
                </a:solidFill>
                <a:latin typeface="Arial Black" pitchFamily="34" charset="0"/>
              </a:rPr>
              <a:t>RISE </a:t>
            </a:r>
            <a:r>
              <a:rPr lang="en-IN" dirty="0" smtClean="0">
                <a:latin typeface="Arial Black" pitchFamily="34" charset="0"/>
              </a:rPr>
              <a:t>OF</a:t>
            </a:r>
            <a:r>
              <a:rPr lang="en-IN" dirty="0" smtClean="0">
                <a:solidFill>
                  <a:srgbClr val="FF0000"/>
                </a:solidFill>
                <a:latin typeface="Arial Black" pitchFamily="34" charset="0"/>
              </a:rPr>
              <a:t> HITLER</a:t>
            </a:r>
            <a:endParaRPr lang="en-US" dirty="0">
              <a:solidFill>
                <a:srgbClr val="FF0000"/>
              </a:solidFill>
              <a:latin typeface="Arial Black" pitchFamily="34" charset="0"/>
            </a:endParaRPr>
          </a:p>
        </p:txBody>
      </p:sp>
      <p:pic>
        <p:nvPicPr>
          <p:cNvPr id="3074" name="Picture 2" descr="Swastika - Wikipedia"/>
          <p:cNvPicPr>
            <a:picLocks noChangeAspect="1" noChangeArrowheads="1"/>
          </p:cNvPicPr>
          <p:nvPr/>
        </p:nvPicPr>
        <p:blipFill>
          <a:blip r:embed="rId3"/>
          <a:srcRect/>
          <a:stretch>
            <a:fillRect/>
          </a:stretch>
        </p:blipFill>
        <p:spPr bwMode="auto">
          <a:xfrm>
            <a:off x="3429000" y="3657600"/>
            <a:ext cx="2209800" cy="22098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iefenstahl's Triumph of the Will analysis: scene by scene"/>
          <p:cNvPicPr>
            <a:picLocks noChangeAspect="1" noChangeArrowheads="1"/>
          </p:cNvPicPr>
          <p:nvPr/>
        </p:nvPicPr>
        <p:blipFill>
          <a:blip r:embed="rId2"/>
          <a:srcRect/>
          <a:stretch>
            <a:fillRect/>
          </a:stretch>
        </p:blipFill>
        <p:spPr bwMode="auto">
          <a:xfrm>
            <a:off x="457200" y="533400"/>
            <a:ext cx="3629025" cy="2177415"/>
          </a:xfrm>
          <a:prstGeom prst="rect">
            <a:avLst/>
          </a:prstGeom>
          <a:noFill/>
        </p:spPr>
      </p:pic>
      <p:pic>
        <p:nvPicPr>
          <p:cNvPr id="2052" name="Picture 4" descr="TRIUMPH OF THE WILL (1935)"/>
          <p:cNvPicPr>
            <a:picLocks noChangeAspect="1" noChangeArrowheads="1"/>
          </p:cNvPicPr>
          <p:nvPr/>
        </p:nvPicPr>
        <p:blipFill>
          <a:blip r:embed="rId3"/>
          <a:srcRect/>
          <a:stretch>
            <a:fillRect/>
          </a:stretch>
        </p:blipFill>
        <p:spPr bwMode="auto">
          <a:xfrm>
            <a:off x="4495800" y="152400"/>
            <a:ext cx="3810691" cy="2879725"/>
          </a:xfrm>
          <a:prstGeom prst="rect">
            <a:avLst/>
          </a:prstGeom>
          <a:noFill/>
        </p:spPr>
      </p:pic>
      <p:pic>
        <p:nvPicPr>
          <p:cNvPr id="2054" name="Picture 6" descr="Triumph of the Will - Harvard Film Archive"/>
          <p:cNvPicPr>
            <a:picLocks noChangeAspect="1" noChangeArrowheads="1"/>
          </p:cNvPicPr>
          <p:nvPr/>
        </p:nvPicPr>
        <p:blipFill>
          <a:blip r:embed="rId4"/>
          <a:srcRect/>
          <a:stretch>
            <a:fillRect/>
          </a:stretch>
        </p:blipFill>
        <p:spPr bwMode="auto">
          <a:xfrm>
            <a:off x="533400" y="3124200"/>
            <a:ext cx="3543300" cy="2643848"/>
          </a:xfrm>
          <a:prstGeom prst="rect">
            <a:avLst/>
          </a:prstGeom>
          <a:noFill/>
        </p:spPr>
      </p:pic>
      <p:pic>
        <p:nvPicPr>
          <p:cNvPr id="2056" name="Picture 8" descr="Triumph of the Will': Fascist Rants and the Hollywood Response - The New  York Times"/>
          <p:cNvPicPr>
            <a:picLocks noChangeAspect="1" noChangeArrowheads="1"/>
          </p:cNvPicPr>
          <p:nvPr/>
        </p:nvPicPr>
        <p:blipFill>
          <a:blip r:embed="rId5"/>
          <a:srcRect/>
          <a:stretch>
            <a:fillRect/>
          </a:stretch>
        </p:blipFill>
        <p:spPr bwMode="auto">
          <a:xfrm>
            <a:off x="4572001" y="3505200"/>
            <a:ext cx="3886200" cy="2133600"/>
          </a:xfrm>
          <a:prstGeom prst="rect">
            <a:avLst/>
          </a:prstGeom>
          <a:noFill/>
        </p:spPr>
      </p:pic>
      <p:sp>
        <p:nvSpPr>
          <p:cNvPr id="6" name="Rectangle 5"/>
          <p:cNvSpPr/>
          <p:nvPr/>
        </p:nvSpPr>
        <p:spPr>
          <a:xfrm>
            <a:off x="2133600" y="5867400"/>
            <a:ext cx="4648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How does democracy elect a dictator?</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470025"/>
          </a:xfrm>
        </p:spPr>
        <p:txBody>
          <a:bodyPr/>
          <a:lstStyle/>
          <a:p>
            <a:r>
              <a:rPr lang="en-IN" dirty="0" smtClean="0"/>
              <a:t>Hitler’s early life</a:t>
            </a:r>
            <a:endParaRPr lang="en-US" dirty="0"/>
          </a:p>
        </p:txBody>
      </p:sp>
      <p:sp>
        <p:nvSpPr>
          <p:cNvPr id="3" name="Subtitle 2"/>
          <p:cNvSpPr>
            <a:spLocks noGrp="1"/>
          </p:cNvSpPr>
          <p:nvPr>
            <p:ph type="subTitle" idx="1"/>
          </p:nvPr>
        </p:nvSpPr>
        <p:spPr>
          <a:xfrm>
            <a:off x="762000" y="2057400"/>
            <a:ext cx="6400800" cy="3200400"/>
          </a:xfrm>
        </p:spPr>
        <p:txBody>
          <a:bodyPr/>
          <a:lstStyle/>
          <a:p>
            <a:pPr algn="l">
              <a:buFont typeface="Arial" pitchFamily="34" charset="0"/>
              <a:buChar char="•"/>
            </a:pPr>
            <a:r>
              <a:rPr lang="en-US" sz="2000" dirty="0" smtClean="0">
                <a:solidFill>
                  <a:schemeClr val="tx1"/>
                </a:solidFill>
              </a:rPr>
              <a:t>Wanted to be painter</a:t>
            </a:r>
          </a:p>
          <a:p>
            <a:pPr algn="l">
              <a:buFont typeface="Arial" pitchFamily="34" charset="0"/>
              <a:buChar char="•"/>
            </a:pPr>
            <a:r>
              <a:rPr lang="en-US" sz="2000" dirty="0" smtClean="0">
                <a:solidFill>
                  <a:schemeClr val="tx1"/>
                </a:solidFill>
              </a:rPr>
              <a:t>Rejected twice (1907, 1908)</a:t>
            </a:r>
          </a:p>
          <a:p>
            <a:pPr algn="l">
              <a:buFont typeface="Arial" pitchFamily="34" charset="0"/>
              <a:buChar char="•"/>
            </a:pPr>
            <a:r>
              <a:rPr lang="en-US" sz="2000" dirty="0" smtClean="0">
                <a:solidFill>
                  <a:schemeClr val="tx1"/>
                </a:solidFill>
              </a:rPr>
              <a:t>Lived selling postcards</a:t>
            </a:r>
          </a:p>
          <a:p>
            <a:endParaRPr lang="en-US" dirty="0"/>
          </a:p>
        </p:txBody>
      </p:sp>
      <p:sp>
        <p:nvSpPr>
          <p:cNvPr id="16386" name="AutoShape 2" descr="Adolf Hitler's Paintings: Rare Artwork from a Dark Mind - Rare Historical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388" name="AutoShape 4" descr="Adolf Hitler's Paintings: Rare Artwork from a Dark Mind - Rare Historical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390" name="AutoShape 6" descr="Adolf Hitler's Paintings: Rare Artwork from a Dark Mind - Rare Historical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392" name="AutoShape 8" descr="Adolf Hitler paintings of 'no artistic value' on sale in Berl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394" name="AutoShape 10" descr="Adolf Hitler paintings of 'no artistic value' on sale in Berl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396" name="AutoShape 12" descr="Adolf Hitler paintings of 'no artistic value' on sale in Berl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5364" name="Picture 4" descr="Hitler's drawings, watercolors go on sale in Germany; draws interest from  Iranian, Chinese buyers | Fox News"/>
          <p:cNvPicPr>
            <a:picLocks noChangeAspect="1" noChangeArrowheads="1"/>
          </p:cNvPicPr>
          <p:nvPr/>
        </p:nvPicPr>
        <p:blipFill>
          <a:blip r:embed="rId2"/>
          <a:srcRect/>
          <a:stretch>
            <a:fillRect/>
          </a:stretch>
        </p:blipFill>
        <p:spPr bwMode="auto">
          <a:xfrm>
            <a:off x="4394200" y="1981200"/>
            <a:ext cx="4470400" cy="2514600"/>
          </a:xfrm>
          <a:prstGeom prst="rect">
            <a:avLst/>
          </a:prstGeom>
          <a:noFill/>
        </p:spPr>
      </p:pic>
      <p:sp>
        <p:nvSpPr>
          <p:cNvPr id="15366" name="AutoShape 6" descr="Adolf Hitler paintings of 'no artistic value' on sale in Berl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5368" name="AutoShape 8" descr="Adolf Hitler's Paintings: Rare Artwork from a Dark Mind - Rare Historical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5370" name="AutoShape 10" descr="Adolf Hitler's Paintings: Rare Artwork from a Dark Mind - Rare Historical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5372" name="AutoShape 12" descr="Adolf Hitler's Paintings: Rare Artwork from a Dark Mind - Rare Historical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5374" name="AutoShape 14" descr="Adolf Hitler's Paintings: Rare Artwork from a Dark Mind - Rare Historical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5376" name="AutoShape 16" descr="Adolf Hitler's Paintings: Rare Artwork from a Dark Mind - Rare Historical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5378" name="AutoShape 18" descr="Adolf Hitler's Paintings: Rare Artwork from a Dark Mind - Rare Historical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5380" name="AutoShape 20" descr="Adolf Hitler's Paintings: Rare Artwork from a Dark Mind - Rare Historical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5382" name="AutoShape 22" descr="Adolf Hitler's Paintings: Rare Artwork from a Dark Mind - Rare Historical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5384" name="AutoShape 24" descr="Adolf Hitler's Paintings: Rare Artwork from a Dark Mind - Rare Historical  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0"/>
            <a:ext cx="7772400" cy="1470025"/>
          </a:xfrm>
        </p:spPr>
        <p:txBody>
          <a:bodyPr/>
          <a:lstStyle/>
          <a:p>
            <a:r>
              <a:rPr lang="en-IN" dirty="0" smtClean="0"/>
              <a:t>WW1 was a turning point</a:t>
            </a:r>
            <a:endParaRPr lang="en-US" dirty="0"/>
          </a:p>
        </p:txBody>
      </p:sp>
      <p:sp>
        <p:nvSpPr>
          <p:cNvPr id="3" name="Subtitle 2"/>
          <p:cNvSpPr>
            <a:spLocks noGrp="1"/>
          </p:cNvSpPr>
          <p:nvPr>
            <p:ph type="subTitle" idx="1"/>
          </p:nvPr>
        </p:nvSpPr>
        <p:spPr>
          <a:xfrm>
            <a:off x="1371600" y="2667000"/>
            <a:ext cx="6400800" cy="2971800"/>
          </a:xfrm>
        </p:spPr>
        <p:txBody>
          <a:bodyPr/>
          <a:lstStyle/>
          <a:p>
            <a:pPr algn="l">
              <a:buFont typeface="Arial" pitchFamily="34" charset="0"/>
              <a:buChar char="•"/>
            </a:pPr>
            <a:r>
              <a:rPr lang="en-US" sz="2000" dirty="0" smtClean="0">
                <a:solidFill>
                  <a:schemeClr val="tx1"/>
                </a:solidFill>
              </a:rPr>
              <a:t>Bavarian army volunteer</a:t>
            </a:r>
          </a:p>
          <a:p>
            <a:pPr algn="l">
              <a:buFont typeface="Arial" pitchFamily="34" charset="0"/>
              <a:buChar char="•"/>
            </a:pPr>
            <a:r>
              <a:rPr lang="en-US" sz="2000" dirty="0" smtClean="0">
                <a:solidFill>
                  <a:schemeClr val="tx1"/>
                </a:solidFill>
              </a:rPr>
              <a:t>Iron Cross (1914, 1918)</a:t>
            </a:r>
          </a:p>
          <a:p>
            <a:pPr algn="l">
              <a:buFont typeface="Arial" pitchFamily="34" charset="0"/>
              <a:buChar char="•"/>
            </a:pPr>
            <a:r>
              <a:rPr lang="en-US" sz="2000" dirty="0" smtClean="0">
                <a:solidFill>
                  <a:schemeClr val="tx1"/>
                </a:solidFill>
              </a:rPr>
              <a:t>Gas attack, hospital</a:t>
            </a:r>
          </a:p>
          <a:p>
            <a:pPr algn="l">
              <a:buFont typeface="Arial" pitchFamily="34" charset="0"/>
              <a:buChar char="•"/>
            </a:pPr>
            <a:r>
              <a:rPr lang="en-US" sz="2000" dirty="0" smtClean="0">
                <a:solidFill>
                  <a:schemeClr val="tx1"/>
                </a:solidFill>
              </a:rPr>
              <a:t>Defeat = radicalization</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1470025"/>
          </a:xfrm>
        </p:spPr>
        <p:txBody>
          <a:bodyPr/>
          <a:lstStyle/>
          <a:p>
            <a:r>
              <a:rPr lang="en-IN" dirty="0" smtClean="0"/>
              <a:t>What was the Weimar Republic?</a:t>
            </a:r>
            <a:endParaRPr lang="en-US" dirty="0"/>
          </a:p>
        </p:txBody>
      </p:sp>
      <p:sp>
        <p:nvSpPr>
          <p:cNvPr id="3" name="Subtitle 2"/>
          <p:cNvSpPr>
            <a:spLocks noGrp="1"/>
          </p:cNvSpPr>
          <p:nvPr>
            <p:ph type="subTitle" idx="1"/>
          </p:nvPr>
        </p:nvSpPr>
        <p:spPr>
          <a:xfrm>
            <a:off x="1371600" y="2514600"/>
            <a:ext cx="6400800" cy="3276600"/>
          </a:xfrm>
        </p:spPr>
        <p:txBody>
          <a:bodyPr/>
          <a:lstStyle/>
          <a:p>
            <a:pPr algn="l">
              <a:buFont typeface="Arial" pitchFamily="34" charset="0"/>
              <a:buChar char="•"/>
            </a:pPr>
            <a:r>
              <a:rPr lang="en-US" sz="2000" dirty="0" smtClean="0">
                <a:solidFill>
                  <a:schemeClr val="tx1"/>
                </a:solidFill>
              </a:rPr>
              <a:t>Germany’s first democracy (1919–1933)</a:t>
            </a:r>
          </a:p>
          <a:p>
            <a:pPr algn="l">
              <a:buFont typeface="Arial" pitchFamily="34" charset="0"/>
              <a:buChar char="•"/>
            </a:pPr>
            <a:r>
              <a:rPr lang="en-US" sz="2000" dirty="0" smtClean="0">
                <a:solidFill>
                  <a:schemeClr val="tx1"/>
                </a:solidFill>
              </a:rPr>
              <a:t>Liberal constitution</a:t>
            </a:r>
          </a:p>
          <a:p>
            <a:pPr algn="l">
              <a:buFont typeface="Arial" pitchFamily="34" charset="0"/>
              <a:buChar char="•"/>
            </a:pPr>
            <a:r>
              <a:rPr lang="en-US" sz="2000" dirty="0" smtClean="0">
                <a:solidFill>
                  <a:schemeClr val="tx1"/>
                </a:solidFill>
              </a:rPr>
              <a:t>Welfare state + universal suffrage</a:t>
            </a:r>
          </a:p>
          <a:p>
            <a:endParaRPr lang="en-US" dirty="0"/>
          </a:p>
        </p:txBody>
      </p:sp>
      <p:pic>
        <p:nvPicPr>
          <p:cNvPr id="17410" name="Picture 2" descr="The origins of the Republic, 1918–19 - The Weimar Republic 1918-1929 -  Edexcel - GCSE History Revision - Edexcel - BBC Bitesize"/>
          <p:cNvPicPr>
            <a:picLocks noChangeAspect="1" noChangeArrowheads="1"/>
          </p:cNvPicPr>
          <p:nvPr/>
        </p:nvPicPr>
        <p:blipFill>
          <a:blip r:embed="rId2"/>
          <a:srcRect/>
          <a:stretch>
            <a:fillRect/>
          </a:stretch>
        </p:blipFill>
        <p:spPr bwMode="auto">
          <a:xfrm>
            <a:off x="5334000" y="3657600"/>
            <a:ext cx="3462313" cy="2208335"/>
          </a:xfrm>
          <a:prstGeom prst="rect">
            <a:avLst/>
          </a:prstGeom>
          <a:noFill/>
        </p:spPr>
      </p:pic>
      <p:pic>
        <p:nvPicPr>
          <p:cNvPr id="17412" name="Picture 4" descr="State Flag of the Weimar Republic - Pax Historia"/>
          <p:cNvPicPr>
            <a:picLocks noChangeAspect="1" noChangeArrowheads="1"/>
          </p:cNvPicPr>
          <p:nvPr/>
        </p:nvPicPr>
        <p:blipFill>
          <a:blip r:embed="rId3" cstate="print"/>
          <a:srcRect/>
          <a:stretch>
            <a:fillRect/>
          </a:stretch>
        </p:blipFill>
        <p:spPr bwMode="auto">
          <a:xfrm>
            <a:off x="304800" y="152400"/>
            <a:ext cx="2133600" cy="1303743"/>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0"/>
            <a:ext cx="7772400" cy="1470025"/>
          </a:xfrm>
        </p:spPr>
        <p:txBody>
          <a:bodyPr/>
          <a:lstStyle/>
          <a:p>
            <a:r>
              <a:rPr lang="en-IN" dirty="0" smtClean="0"/>
              <a:t>Why did Weimar Republic fail?</a:t>
            </a:r>
            <a:br>
              <a:rPr lang="en-IN" dirty="0" smtClean="0"/>
            </a:br>
            <a:endParaRPr lang="en-US" dirty="0"/>
          </a:p>
        </p:txBody>
      </p:sp>
      <p:sp>
        <p:nvSpPr>
          <p:cNvPr id="3" name="Subtitle 2"/>
          <p:cNvSpPr>
            <a:spLocks noGrp="1"/>
          </p:cNvSpPr>
          <p:nvPr>
            <p:ph type="subTitle" idx="1"/>
          </p:nvPr>
        </p:nvSpPr>
        <p:spPr>
          <a:xfrm>
            <a:off x="1295400" y="2133600"/>
            <a:ext cx="6400800" cy="1752600"/>
          </a:xfrm>
        </p:spPr>
        <p:txBody>
          <a:bodyPr>
            <a:normAutofit/>
          </a:bodyPr>
          <a:lstStyle/>
          <a:p>
            <a:pPr algn="l">
              <a:buFont typeface="Arial" pitchFamily="34" charset="0"/>
              <a:buChar char="•"/>
            </a:pPr>
            <a:r>
              <a:rPr lang="fr-FR" sz="2000" dirty="0" smtClean="0">
                <a:solidFill>
                  <a:schemeClr val="tx1"/>
                </a:solidFill>
              </a:rPr>
              <a:t>Versailles humiliation</a:t>
            </a:r>
          </a:p>
          <a:p>
            <a:pPr algn="l">
              <a:buFont typeface="Arial" pitchFamily="34" charset="0"/>
              <a:buChar char="•"/>
            </a:pPr>
            <a:r>
              <a:rPr lang="fr-FR" sz="2000" dirty="0" smtClean="0">
                <a:solidFill>
                  <a:schemeClr val="tx1"/>
                </a:solidFill>
              </a:rPr>
              <a:t>Hyperinflation 1923</a:t>
            </a:r>
          </a:p>
          <a:p>
            <a:pPr algn="l">
              <a:buFont typeface="Arial" pitchFamily="34" charset="0"/>
              <a:buChar char="•"/>
            </a:pPr>
            <a:r>
              <a:rPr lang="fr-FR" sz="2000" dirty="0" smtClean="0">
                <a:solidFill>
                  <a:schemeClr val="tx1"/>
                </a:solidFill>
              </a:rPr>
              <a:t>Great </a:t>
            </a:r>
            <a:r>
              <a:rPr lang="fr-FR" sz="2000" dirty="0" err="1" smtClean="0">
                <a:solidFill>
                  <a:schemeClr val="tx1"/>
                </a:solidFill>
              </a:rPr>
              <a:t>Depression</a:t>
            </a:r>
            <a:r>
              <a:rPr lang="fr-FR" sz="2000" dirty="0" smtClean="0">
                <a:solidFill>
                  <a:schemeClr val="tx1"/>
                </a:solidFill>
              </a:rPr>
              <a:t> 1929</a:t>
            </a:r>
          </a:p>
          <a:p>
            <a:pPr algn="l">
              <a:buFont typeface="Arial" pitchFamily="34" charset="0"/>
              <a:buChar char="•"/>
            </a:pPr>
            <a:r>
              <a:rPr lang="fr-FR" sz="2000" dirty="0" err="1" smtClean="0">
                <a:solidFill>
                  <a:schemeClr val="tx1"/>
                </a:solidFill>
              </a:rPr>
              <a:t>Political</a:t>
            </a:r>
            <a:r>
              <a:rPr lang="fr-FR" sz="2000" dirty="0" smtClean="0">
                <a:solidFill>
                  <a:schemeClr val="tx1"/>
                </a:solidFill>
              </a:rPr>
              <a:t> fragmentation</a:t>
            </a:r>
          </a:p>
          <a:p>
            <a:pPr algn="l">
              <a:buFont typeface="Arial" pitchFamily="34" charset="0"/>
              <a:buChar char="•"/>
            </a:pPr>
            <a:endParaRPr lang="en-US" sz="2000" dirty="0">
              <a:solidFill>
                <a:schemeClr val="tx1"/>
              </a:solidFill>
            </a:endParaRPr>
          </a:p>
        </p:txBody>
      </p:sp>
      <p:pic>
        <p:nvPicPr>
          <p:cNvPr id="19458" name="Picture 2" descr="During the hyperinflation crisis in Germany in 1923, the value of the paper  mark collapsed so quickly that currency became cheaper to use as scrap  material than to spend. Prices doubled in"/>
          <p:cNvPicPr>
            <a:picLocks noChangeAspect="1" noChangeArrowheads="1"/>
          </p:cNvPicPr>
          <p:nvPr/>
        </p:nvPicPr>
        <p:blipFill>
          <a:blip r:embed="rId2"/>
          <a:srcRect/>
          <a:stretch>
            <a:fillRect/>
          </a:stretch>
        </p:blipFill>
        <p:spPr bwMode="auto">
          <a:xfrm>
            <a:off x="6477000" y="2971800"/>
            <a:ext cx="2280649" cy="2847975"/>
          </a:xfrm>
          <a:prstGeom prst="rect">
            <a:avLst/>
          </a:prstGeom>
          <a:noFill/>
        </p:spPr>
      </p:pic>
      <p:pic>
        <p:nvPicPr>
          <p:cNvPr id="19460" name="Picture 4" descr="Iconic Photo of a Man Job Hunting in the 1930s - Rare Historical Photos"/>
          <p:cNvPicPr>
            <a:picLocks noChangeAspect="1" noChangeArrowheads="1"/>
          </p:cNvPicPr>
          <p:nvPr/>
        </p:nvPicPr>
        <p:blipFill>
          <a:blip r:embed="rId3" cstate="print"/>
          <a:srcRect/>
          <a:stretch>
            <a:fillRect/>
          </a:stretch>
        </p:blipFill>
        <p:spPr bwMode="auto">
          <a:xfrm>
            <a:off x="4191000" y="2971800"/>
            <a:ext cx="2023206" cy="281940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914401"/>
            <a:ext cx="7772400" cy="1219200"/>
          </a:xfrm>
        </p:spPr>
        <p:txBody>
          <a:bodyPr>
            <a:normAutofit/>
          </a:bodyPr>
          <a:lstStyle/>
          <a:p>
            <a:r>
              <a:rPr lang="en-IN" sz="2800" dirty="0" smtClean="0"/>
              <a:t>How hyperinflation led to formation of Hitler’s support base</a:t>
            </a:r>
            <a:endParaRPr lang="en-US" sz="2800" dirty="0"/>
          </a:p>
        </p:txBody>
      </p:sp>
      <p:sp>
        <p:nvSpPr>
          <p:cNvPr id="3" name="Subtitle 2"/>
          <p:cNvSpPr>
            <a:spLocks noGrp="1"/>
          </p:cNvSpPr>
          <p:nvPr>
            <p:ph type="subTitle" idx="1"/>
          </p:nvPr>
        </p:nvSpPr>
        <p:spPr>
          <a:xfrm>
            <a:off x="762000" y="2286000"/>
            <a:ext cx="7467600" cy="3124200"/>
          </a:xfrm>
        </p:spPr>
        <p:txBody>
          <a:bodyPr>
            <a:noAutofit/>
          </a:bodyPr>
          <a:lstStyle/>
          <a:p>
            <a:pPr algn="l">
              <a:buFont typeface="Arial" pitchFamily="34" charset="0"/>
              <a:buChar char="•"/>
            </a:pPr>
            <a:r>
              <a:rPr lang="en-US" sz="1600" dirty="0" smtClean="0">
                <a:solidFill>
                  <a:schemeClr val="tx1"/>
                </a:solidFill>
              </a:rPr>
              <a:t>Germany experienced severe hyperinflation in 1923, where prices could rise several times within a single day.</a:t>
            </a:r>
          </a:p>
          <a:p>
            <a:pPr algn="l">
              <a:buFont typeface="Arial" pitchFamily="34" charset="0"/>
              <a:buChar char="•"/>
            </a:pPr>
            <a:r>
              <a:rPr lang="en-US" sz="1600" dirty="0" smtClean="0">
                <a:solidFill>
                  <a:schemeClr val="tx1"/>
                </a:solidFill>
              </a:rPr>
              <a:t>Currency lost value so rapidly that people carried wheelbarrows of banknotes to buy basic goods like bread or potatoes.</a:t>
            </a:r>
          </a:p>
          <a:p>
            <a:pPr algn="l">
              <a:buFont typeface="Arial" pitchFamily="34" charset="0"/>
              <a:buChar char="•"/>
            </a:pPr>
            <a:r>
              <a:rPr lang="en-US" sz="1600" dirty="0" smtClean="0">
                <a:solidFill>
                  <a:schemeClr val="tx1"/>
                </a:solidFill>
              </a:rPr>
              <a:t>The middle class was hit the hardest, their savings, pensions, and fixed incomes became worthless.</a:t>
            </a:r>
          </a:p>
          <a:p>
            <a:pPr algn="l">
              <a:buFont typeface="Arial" pitchFamily="34" charset="0"/>
              <a:buChar char="•"/>
            </a:pPr>
            <a:r>
              <a:rPr lang="en-US" sz="1600" dirty="0" smtClean="0">
                <a:solidFill>
                  <a:schemeClr val="tx1"/>
                </a:solidFill>
              </a:rPr>
              <a:t>Middle-class Germans, who prided themselves on property, savings, and social status, feared downward mobility and </a:t>
            </a:r>
            <a:r>
              <a:rPr lang="en-US" sz="1600" dirty="0" err="1" smtClean="0">
                <a:solidFill>
                  <a:schemeClr val="tx1"/>
                </a:solidFill>
              </a:rPr>
              <a:t>proletarianization</a:t>
            </a:r>
            <a:r>
              <a:rPr lang="en-US" sz="1600" dirty="0" smtClean="0">
                <a:solidFill>
                  <a:schemeClr val="tx1"/>
                </a:solidFill>
              </a:rPr>
              <a:t>.</a:t>
            </a:r>
          </a:p>
          <a:p>
            <a:pPr algn="l">
              <a:buFont typeface="Arial" pitchFamily="34" charset="0"/>
              <a:buChar char="•"/>
            </a:pPr>
            <a:r>
              <a:rPr lang="en-US" sz="1600" dirty="0" smtClean="0">
                <a:solidFill>
                  <a:schemeClr val="tx1"/>
                </a:solidFill>
              </a:rPr>
              <a:t>This economic collapse destroyed trust in the Weimar Republic and created social resentment and insecurity.</a:t>
            </a:r>
          </a:p>
          <a:p>
            <a:pPr algn="l">
              <a:buFont typeface="Arial" pitchFamily="34" charset="0"/>
              <a:buChar char="•"/>
            </a:pPr>
            <a:r>
              <a:rPr lang="en-US" sz="1600" dirty="0" smtClean="0">
                <a:solidFill>
                  <a:schemeClr val="tx1"/>
                </a:solidFill>
              </a:rPr>
              <a:t>Some groups benefited from inflation, including speculators, bankers, industrialists, and those with foreign currency or mortgages, who could repay debts cheaply.</a:t>
            </a:r>
          </a:p>
          <a:p>
            <a:pPr algn="l">
              <a:buFont typeface="Arial" pitchFamily="34" charset="0"/>
              <a:buChar char="•"/>
            </a:pPr>
            <a:r>
              <a:rPr lang="en-US" sz="1600" dirty="0" smtClean="0">
                <a:solidFill>
                  <a:schemeClr val="tx1"/>
                </a:solidFill>
              </a:rPr>
              <a:t>Hitler and the Nazis exploited this resentment by </a:t>
            </a:r>
            <a:r>
              <a:rPr lang="en-US" sz="1600" dirty="0" err="1" smtClean="0">
                <a:solidFill>
                  <a:schemeClr val="tx1"/>
                </a:solidFill>
              </a:rPr>
              <a:t>scapegoating</a:t>
            </a:r>
            <a:r>
              <a:rPr lang="en-US" sz="1600" dirty="0" smtClean="0">
                <a:solidFill>
                  <a:schemeClr val="tx1"/>
                </a:solidFill>
              </a:rPr>
              <a:t> Jews, portraying Jewish bankers and traders as profiteers and “betrayers of the nation.”</a:t>
            </a:r>
          </a:p>
          <a:p>
            <a:pPr algn="l">
              <a:buFont typeface="Arial" pitchFamily="34" charset="0"/>
              <a:buChar char="•"/>
            </a:pPr>
            <a:r>
              <a:rPr lang="en-US" sz="1600" dirty="0" smtClean="0">
                <a:solidFill>
                  <a:schemeClr val="tx1"/>
                </a:solidFill>
              </a:rPr>
              <a:t>The economically traumatized middle class later became a crucial support base for Nazism.</a:t>
            </a:r>
          </a:p>
          <a:p>
            <a:pPr algn="l"/>
            <a:endParaRPr lang="en-US" sz="1600"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Golden years</a:t>
            </a:r>
            <a:endParaRPr lang="en-US" dirty="0"/>
          </a:p>
        </p:txBody>
      </p:sp>
      <p:sp>
        <p:nvSpPr>
          <p:cNvPr id="3" name="Content Placeholder 2"/>
          <p:cNvSpPr>
            <a:spLocks noGrp="1"/>
          </p:cNvSpPr>
          <p:nvPr>
            <p:ph idx="1"/>
          </p:nvPr>
        </p:nvSpPr>
        <p:spPr/>
        <p:txBody>
          <a:bodyPr>
            <a:normAutofit/>
          </a:bodyPr>
          <a:lstStyle/>
          <a:p>
            <a:pPr lvl="0"/>
            <a:r>
              <a:rPr lang="en-US" sz="2400" dirty="0" smtClean="0"/>
              <a:t>Still, there was a temporary respite from 1924-1929. Golden years of Weimar Republic. </a:t>
            </a:r>
          </a:p>
          <a:p>
            <a:r>
              <a:rPr lang="en-US" sz="2400" dirty="0" smtClean="0"/>
              <a:t>Chancellor Gustav Stresemann's policies brought some recovery.</a:t>
            </a:r>
          </a:p>
          <a:p>
            <a:r>
              <a:rPr lang="en-US" sz="2400" dirty="0" smtClean="0"/>
              <a:t>Dawes' plan in 1924 helped stabilize the German economy. </a:t>
            </a:r>
          </a:p>
          <a:p>
            <a:r>
              <a:rPr lang="en-US" sz="2400" dirty="0" smtClean="0"/>
              <a:t>Locarno treaties ensured peaceful relations with the neighbors</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IN" dirty="0" smtClean="0"/>
              <a:t>The Great Depression </a:t>
            </a:r>
            <a:endParaRPr lang="en-US" dirty="0"/>
          </a:p>
        </p:txBody>
      </p:sp>
      <p:sp>
        <p:nvSpPr>
          <p:cNvPr id="3" name="Subtitle 2"/>
          <p:cNvSpPr>
            <a:spLocks noGrp="1"/>
          </p:cNvSpPr>
          <p:nvPr>
            <p:ph type="subTitle" idx="1"/>
          </p:nvPr>
        </p:nvSpPr>
        <p:spPr>
          <a:xfrm>
            <a:off x="685800" y="1905000"/>
            <a:ext cx="7848600" cy="3733800"/>
          </a:xfrm>
        </p:spPr>
        <p:txBody>
          <a:bodyPr>
            <a:normAutofit fontScale="25000" lnSpcReduction="20000"/>
          </a:bodyPr>
          <a:lstStyle/>
          <a:p>
            <a:pPr algn="l">
              <a:buFont typeface="Arial" pitchFamily="34" charset="0"/>
              <a:buChar char="•"/>
            </a:pPr>
            <a:r>
              <a:rPr lang="en-US" sz="7200" dirty="0" smtClean="0">
                <a:solidFill>
                  <a:schemeClr val="tx1"/>
                </a:solidFill>
              </a:rPr>
              <a:t>The Great Depression of 1929 reversed the fragile economic recovery of the Weimar Republic.</a:t>
            </a:r>
          </a:p>
          <a:p>
            <a:pPr algn="l">
              <a:buFont typeface="Arial" pitchFamily="34" charset="0"/>
              <a:buChar char="•"/>
            </a:pPr>
            <a:r>
              <a:rPr lang="en-US" sz="7200" dirty="0" smtClean="0">
                <a:solidFill>
                  <a:schemeClr val="tx1"/>
                </a:solidFill>
              </a:rPr>
              <a:t>Germany was heavily dependent on American loans and investments (Dawes and Young Plans), making its economy extremely vulnerable to the U.S. crash.</a:t>
            </a:r>
          </a:p>
          <a:p>
            <a:pPr algn="l">
              <a:buFont typeface="Arial" pitchFamily="34" charset="0"/>
              <a:buChar char="•"/>
            </a:pPr>
            <a:r>
              <a:rPr lang="en-US" sz="7200" dirty="0" smtClean="0">
                <a:solidFill>
                  <a:schemeClr val="tx1"/>
                </a:solidFill>
              </a:rPr>
              <a:t>When the American economy collapsed, loans were withdrawn, industries shut down, and banks failed in Germany.</a:t>
            </a:r>
          </a:p>
          <a:p>
            <a:pPr algn="l">
              <a:buFont typeface="Arial" pitchFamily="34" charset="0"/>
              <a:buChar char="•"/>
            </a:pPr>
            <a:r>
              <a:rPr lang="en-US" sz="7200" dirty="0" smtClean="0">
                <a:solidFill>
                  <a:schemeClr val="tx1"/>
                </a:solidFill>
              </a:rPr>
              <a:t>Unemployment rose dramatically—nearly one in three Germans was unemployed by the early 1930s.</a:t>
            </a:r>
          </a:p>
          <a:p>
            <a:pPr algn="l">
              <a:buFont typeface="Arial" pitchFamily="34" charset="0"/>
              <a:buChar char="•"/>
            </a:pPr>
            <a:r>
              <a:rPr lang="en-US" sz="7200" dirty="0" smtClean="0">
                <a:solidFill>
                  <a:schemeClr val="tx1"/>
                </a:solidFill>
              </a:rPr>
              <a:t>Industrial production collapsed, and many people were pushed back into subsistence agriculture and informal work.</a:t>
            </a:r>
          </a:p>
          <a:p>
            <a:pPr algn="l">
              <a:buFont typeface="Arial" pitchFamily="34" charset="0"/>
              <a:buChar char="•"/>
            </a:pPr>
            <a:r>
              <a:rPr lang="en-US" sz="7200" dirty="0" smtClean="0">
                <a:solidFill>
                  <a:schemeClr val="tx1"/>
                </a:solidFill>
              </a:rPr>
              <a:t>The state lacked sufficient welfare resources, leading to mass poverty, hunger, and social despair.</a:t>
            </a:r>
          </a:p>
          <a:p>
            <a:pPr algn="l">
              <a:buFont typeface="Arial" pitchFamily="34" charset="0"/>
              <a:buChar char="•"/>
            </a:pPr>
            <a:r>
              <a:rPr lang="en-US" sz="7200" dirty="0" smtClean="0">
                <a:solidFill>
                  <a:schemeClr val="tx1"/>
                </a:solidFill>
              </a:rPr>
              <a:t>Economic crisis intensified political radicalization, increasing support for extremist parties, especially the Nazis and Communists.</a:t>
            </a:r>
          </a:p>
          <a:p>
            <a:pPr algn="l">
              <a:buFont typeface="Arial" pitchFamily="34" charset="0"/>
              <a:buChar char="•"/>
            </a:pPr>
            <a:r>
              <a:rPr lang="en-US" sz="7200" dirty="0" smtClean="0">
                <a:solidFill>
                  <a:schemeClr val="tx1"/>
                </a:solidFill>
              </a:rPr>
              <a:t>Many historians argue that without the Great Depression, Hitler might have remained politically marginal.</a:t>
            </a:r>
          </a:p>
          <a:p>
            <a:pPr algn="l">
              <a:buFont typeface="Arial" pitchFamily="34" charset="0"/>
              <a:buChar char="•"/>
            </a:pPr>
            <a:endParaRPr lang="en-US"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685801"/>
            <a:ext cx="7772400" cy="1219200"/>
          </a:xfrm>
        </p:spPr>
        <p:txBody>
          <a:bodyPr/>
          <a:lstStyle/>
          <a:p>
            <a:r>
              <a:rPr lang="en-IN" dirty="0" smtClean="0"/>
              <a:t>Why Nazism appealed?</a:t>
            </a:r>
            <a:endParaRPr lang="en-US" dirty="0"/>
          </a:p>
        </p:txBody>
      </p:sp>
      <p:sp>
        <p:nvSpPr>
          <p:cNvPr id="3" name="Subtitle 2"/>
          <p:cNvSpPr>
            <a:spLocks noGrp="1"/>
          </p:cNvSpPr>
          <p:nvPr>
            <p:ph type="subTitle" idx="1"/>
          </p:nvPr>
        </p:nvSpPr>
        <p:spPr>
          <a:xfrm>
            <a:off x="914400" y="1905000"/>
            <a:ext cx="7467600" cy="4191000"/>
          </a:xfrm>
        </p:spPr>
        <p:txBody>
          <a:bodyPr/>
          <a:lstStyle/>
          <a:p>
            <a:pPr algn="l">
              <a:buFont typeface="Arial" pitchFamily="34" charset="0"/>
              <a:buChar char="•"/>
            </a:pPr>
            <a:r>
              <a:rPr lang="en-US" sz="2400" dirty="0" smtClean="0">
                <a:solidFill>
                  <a:schemeClr val="tx1"/>
                </a:solidFill>
              </a:rPr>
              <a:t>Militarism</a:t>
            </a:r>
          </a:p>
          <a:p>
            <a:pPr algn="l">
              <a:buFont typeface="Arial" pitchFamily="34" charset="0"/>
              <a:buChar char="•"/>
            </a:pPr>
            <a:r>
              <a:rPr lang="en-US" sz="2400" dirty="0" smtClean="0">
                <a:solidFill>
                  <a:schemeClr val="tx1"/>
                </a:solidFill>
              </a:rPr>
              <a:t>Anti-Versailles nationalism</a:t>
            </a:r>
          </a:p>
          <a:p>
            <a:pPr algn="l">
              <a:buFont typeface="Arial" pitchFamily="34" charset="0"/>
              <a:buChar char="•"/>
            </a:pPr>
            <a:r>
              <a:rPr lang="en-US" sz="2400" dirty="0" smtClean="0">
                <a:solidFill>
                  <a:schemeClr val="tx1"/>
                </a:solidFill>
              </a:rPr>
              <a:t>Fear of communism</a:t>
            </a:r>
          </a:p>
          <a:p>
            <a:pPr algn="l">
              <a:buFont typeface="Arial" pitchFamily="34" charset="0"/>
              <a:buChar char="•"/>
            </a:pPr>
            <a:r>
              <a:rPr lang="en-US" sz="2400" dirty="0" smtClean="0">
                <a:solidFill>
                  <a:schemeClr val="tx1"/>
                </a:solidFill>
              </a:rPr>
              <a:t>Elite support</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Why Nazism appealed contd.</a:t>
            </a:r>
            <a:endParaRPr lang="en-US" dirty="0"/>
          </a:p>
        </p:txBody>
      </p:sp>
      <p:sp>
        <p:nvSpPr>
          <p:cNvPr id="3" name="Content Placeholder 2"/>
          <p:cNvSpPr>
            <a:spLocks noGrp="1"/>
          </p:cNvSpPr>
          <p:nvPr>
            <p:ph idx="1"/>
          </p:nvPr>
        </p:nvSpPr>
        <p:spPr/>
        <p:txBody>
          <a:bodyPr>
            <a:normAutofit fontScale="77500" lnSpcReduction="20000"/>
          </a:bodyPr>
          <a:lstStyle/>
          <a:p>
            <a:r>
              <a:rPr lang="en-IN" dirty="0" smtClean="0"/>
              <a:t>The Nazis set themselves up as representatives of ‘the people’ and claimed to express popular opposition to a corrupt and foreign political establishment – potentially a very broad appeal indeed. They were able to channel the resentment of small shopkeepers into attacks on ‘Jewish’ department store owners. They won the support of many workers by incorporating the symbols used by the Left. This nationalist </a:t>
            </a:r>
            <a:r>
              <a:rPr lang="en-IN" dirty="0" err="1" smtClean="0"/>
              <a:t>anticapitalism</a:t>
            </a:r>
            <a:r>
              <a:rPr lang="en-IN" dirty="0" smtClean="0"/>
              <a:t> had the advantage of being relatively attractive to many employers, too, for it potentially spared German capitalists the blame for the workers’ plight. The appeal of fascism in class terms is best understood as the product of an interaction between the strategies of fascist activists and the circumstances of particular groups. </a:t>
            </a: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792162"/>
          </a:xfrm>
        </p:spPr>
        <p:txBody>
          <a:bodyPr>
            <a:normAutofit/>
          </a:bodyPr>
          <a:lstStyle/>
          <a:p>
            <a:r>
              <a:rPr lang="en-US" sz="3700" dirty="0"/>
              <a:t>Points on the post WWI </a:t>
            </a:r>
            <a:r>
              <a:rPr lang="en-US" sz="3700" dirty="0" smtClean="0"/>
              <a:t>ambience</a:t>
            </a:r>
            <a:endParaRPr lang="en-US" sz="3700" dirty="0"/>
          </a:p>
        </p:txBody>
      </p:sp>
      <p:sp>
        <p:nvSpPr>
          <p:cNvPr id="3" name="Content Placeholder 2"/>
          <p:cNvSpPr>
            <a:spLocks noGrp="1"/>
          </p:cNvSpPr>
          <p:nvPr>
            <p:ph idx="1"/>
          </p:nvPr>
        </p:nvSpPr>
        <p:spPr>
          <a:xfrm>
            <a:off x="533400" y="1752600"/>
            <a:ext cx="8229600" cy="5638800"/>
          </a:xfrm>
        </p:spPr>
        <p:txBody>
          <a:bodyPr>
            <a:normAutofit/>
          </a:bodyPr>
          <a:lstStyle/>
          <a:p>
            <a:pPr algn="just"/>
            <a:r>
              <a:rPr lang="en-US" sz="2400" dirty="0"/>
              <a:t>A lot of scholarship </a:t>
            </a:r>
            <a:r>
              <a:rPr lang="en-US" sz="2400" dirty="0" smtClean="0"/>
              <a:t>has </a:t>
            </a:r>
            <a:r>
              <a:rPr lang="en-US" sz="2400" dirty="0"/>
              <a:t>pointed out that post War political adjustment was far from easy. </a:t>
            </a:r>
          </a:p>
          <a:p>
            <a:pPr algn="just"/>
            <a:r>
              <a:rPr lang="en-US" sz="2400" dirty="0" smtClean="0"/>
              <a:t>More </a:t>
            </a:r>
            <a:r>
              <a:rPr lang="en-US" sz="2400" dirty="0"/>
              <a:t>than WW1, it was the consequence of post War politics that pushed fascism into the mainstream.</a:t>
            </a:r>
          </a:p>
          <a:p>
            <a:pPr algn="just"/>
            <a:r>
              <a:rPr lang="en-US" sz="2400" dirty="0"/>
              <a:t>For one, weak democracies emerged in several new states (Lithuania, Latvia, etc.) that were born post the War. </a:t>
            </a:r>
          </a:p>
          <a:p>
            <a:pPr algn="just"/>
            <a:r>
              <a:rPr lang="en-US" sz="2400" dirty="0"/>
              <a:t>Had the post War years been years of constant economic and social stability, the prospects of European democracy could have been different…the fascist challenge may never have appeared. In this vein, democracy to many right-wing attackers appeared as intrinsically weak.</a:t>
            </a:r>
          </a:p>
        </p:txBody>
      </p:sp>
    </p:spTree>
    <p:extLst>
      <p:ext uri="{BB962C8B-B14F-4D97-AF65-F5344CB8AC3E}">
        <p14:creationId xmlns="" xmlns:p14="http://schemas.microsoft.com/office/powerpoint/2010/main" val="36396858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p:spPr>
        <p:txBody>
          <a:bodyPr>
            <a:normAutofit fontScale="90000"/>
          </a:bodyPr>
          <a:lstStyle/>
          <a:p>
            <a:r>
              <a:rPr lang="en-US" dirty="0"/>
              <a:t>Points on the post WWI ambience contd.</a:t>
            </a:r>
          </a:p>
        </p:txBody>
      </p:sp>
      <p:sp>
        <p:nvSpPr>
          <p:cNvPr id="3" name="Content Placeholder 2"/>
          <p:cNvSpPr>
            <a:spLocks noGrp="1"/>
          </p:cNvSpPr>
          <p:nvPr>
            <p:ph idx="1"/>
          </p:nvPr>
        </p:nvSpPr>
        <p:spPr>
          <a:xfrm>
            <a:off x="228600" y="1066800"/>
            <a:ext cx="8686800" cy="5562600"/>
          </a:xfrm>
        </p:spPr>
        <p:txBody>
          <a:bodyPr>
            <a:normAutofit/>
          </a:bodyPr>
          <a:lstStyle/>
          <a:p>
            <a:pPr algn="just"/>
            <a:r>
              <a:rPr lang="en-US" sz="2400" dirty="0"/>
              <a:t>Given the socio-economic problems, right-wing attackers successfully made scapegoats of Jews, communists, other nations, the liberal governments.  Indeed, a major source of concern for democracy’s critics was democracy’s relationship with a newly powerful political Left.</a:t>
            </a:r>
          </a:p>
          <a:p>
            <a:pPr algn="just"/>
            <a:r>
              <a:rPr lang="en-US" sz="2400" dirty="0"/>
              <a:t>There was fear of Bolshevism being promoted in name of tolerance towards Left-wing trade unionism and social democracy. </a:t>
            </a:r>
          </a:p>
          <a:p>
            <a:pPr algn="just"/>
            <a:r>
              <a:rPr lang="en-US" sz="2400" dirty="0"/>
              <a:t>We also have the brutalization of political life during and after WW1 – a new acceptance of and higher level of endurance for violence.</a:t>
            </a:r>
          </a:p>
        </p:txBody>
      </p:sp>
    </p:spTree>
    <p:extLst>
      <p:ext uri="{BB962C8B-B14F-4D97-AF65-F5344CB8AC3E}">
        <p14:creationId xmlns="" xmlns:p14="http://schemas.microsoft.com/office/powerpoint/2010/main" val="20507480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1470025"/>
          </a:xfrm>
        </p:spPr>
        <p:txBody>
          <a:bodyPr/>
          <a:lstStyle/>
          <a:p>
            <a:r>
              <a:rPr lang="en-IN" dirty="0" smtClean="0"/>
              <a:t>Hitler’s popularity</a:t>
            </a:r>
            <a:endParaRPr lang="en-US" dirty="0"/>
          </a:p>
        </p:txBody>
      </p:sp>
      <p:sp>
        <p:nvSpPr>
          <p:cNvPr id="3" name="Subtitle 2"/>
          <p:cNvSpPr>
            <a:spLocks noGrp="1"/>
          </p:cNvSpPr>
          <p:nvPr>
            <p:ph type="subTitle" idx="1"/>
          </p:nvPr>
        </p:nvSpPr>
        <p:spPr>
          <a:xfrm>
            <a:off x="1371600" y="2133600"/>
            <a:ext cx="6400800" cy="4038600"/>
          </a:xfrm>
        </p:spPr>
        <p:txBody>
          <a:bodyPr>
            <a:normAutofit/>
          </a:bodyPr>
          <a:lstStyle/>
          <a:p>
            <a:pPr algn="l">
              <a:buFont typeface="Arial" pitchFamily="34" charset="0"/>
              <a:buChar char="•"/>
            </a:pPr>
            <a:r>
              <a:rPr lang="en-US" sz="2400" dirty="0" smtClean="0">
                <a:solidFill>
                  <a:schemeClr val="tx1"/>
                </a:solidFill>
              </a:rPr>
              <a:t>Charisma</a:t>
            </a:r>
          </a:p>
          <a:p>
            <a:pPr algn="l">
              <a:buFont typeface="Arial" pitchFamily="34" charset="0"/>
              <a:buChar char="•"/>
            </a:pPr>
            <a:r>
              <a:rPr lang="en-US" sz="2400" dirty="0" smtClean="0">
                <a:solidFill>
                  <a:schemeClr val="tx1"/>
                </a:solidFill>
              </a:rPr>
              <a:t>Anti-Semitism</a:t>
            </a:r>
          </a:p>
          <a:p>
            <a:pPr algn="l">
              <a:buFont typeface="Arial" pitchFamily="34" charset="0"/>
              <a:buChar char="•"/>
            </a:pPr>
            <a:r>
              <a:rPr lang="en-US" sz="2400" dirty="0" smtClean="0">
                <a:solidFill>
                  <a:schemeClr val="tx1"/>
                </a:solidFill>
              </a:rPr>
              <a:t>Anti-Weimar</a:t>
            </a:r>
          </a:p>
          <a:p>
            <a:pPr algn="l">
              <a:buFont typeface="Arial" pitchFamily="34" charset="0"/>
              <a:buChar char="•"/>
            </a:pPr>
            <a:r>
              <a:rPr lang="en-US" sz="2400" dirty="0" smtClean="0">
                <a:solidFill>
                  <a:schemeClr val="tx1"/>
                </a:solidFill>
              </a:rPr>
              <a:t>Myth of past glory</a:t>
            </a:r>
          </a:p>
          <a:p>
            <a:pPr algn="l">
              <a:buFont typeface="Arial" pitchFamily="34" charset="0"/>
              <a:buChar char="•"/>
            </a:pPr>
            <a:r>
              <a:rPr lang="en-IN" sz="2400" dirty="0" smtClean="0">
                <a:solidFill>
                  <a:schemeClr val="tx1"/>
                </a:solidFill>
              </a:rPr>
              <a:t>Spread his base in the rural countryside</a:t>
            </a:r>
            <a:endParaRPr lang="en-US" sz="2400" dirty="0" smtClean="0">
              <a:solidFill>
                <a:schemeClr val="tx1"/>
              </a:solidFill>
            </a:endParaRPr>
          </a:p>
          <a:p>
            <a:pPr algn="l">
              <a:buFont typeface="Arial" pitchFamily="34" charset="0"/>
              <a:buChar char="•"/>
            </a:pP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914400"/>
            <a:ext cx="7772400" cy="1470025"/>
          </a:xfrm>
        </p:spPr>
        <p:txBody>
          <a:bodyPr/>
          <a:lstStyle/>
          <a:p>
            <a:r>
              <a:rPr lang="en-IN" dirty="0" smtClean="0"/>
              <a:t>Hitler’s failed coup</a:t>
            </a:r>
            <a:endParaRPr lang="en-US" dirty="0"/>
          </a:p>
        </p:txBody>
      </p:sp>
      <p:sp>
        <p:nvSpPr>
          <p:cNvPr id="3" name="Subtitle 2"/>
          <p:cNvSpPr>
            <a:spLocks noGrp="1"/>
          </p:cNvSpPr>
          <p:nvPr>
            <p:ph type="subTitle" idx="1"/>
          </p:nvPr>
        </p:nvSpPr>
        <p:spPr>
          <a:xfrm>
            <a:off x="1371600" y="2286000"/>
            <a:ext cx="6400800" cy="3352800"/>
          </a:xfrm>
        </p:spPr>
        <p:txBody>
          <a:bodyPr/>
          <a:lstStyle/>
          <a:p>
            <a:pPr algn="l">
              <a:buFont typeface="Arial" pitchFamily="34" charset="0"/>
              <a:buChar char="•"/>
            </a:pPr>
            <a:r>
              <a:rPr lang="en-US" sz="2400" dirty="0" smtClean="0">
                <a:solidFill>
                  <a:schemeClr val="tx1"/>
                </a:solidFill>
              </a:rPr>
              <a:t>1923 coup failed</a:t>
            </a:r>
          </a:p>
          <a:p>
            <a:pPr algn="l">
              <a:buFont typeface="Arial" pitchFamily="34" charset="0"/>
              <a:buChar char="•"/>
            </a:pPr>
            <a:r>
              <a:rPr lang="en-US" sz="2400" dirty="0" smtClean="0">
                <a:solidFill>
                  <a:schemeClr val="tx1"/>
                </a:solidFill>
              </a:rPr>
              <a:t>Prison → Mein </a:t>
            </a:r>
            <a:r>
              <a:rPr lang="en-US" sz="2400" dirty="0" err="1" smtClean="0">
                <a:solidFill>
                  <a:schemeClr val="tx1"/>
                </a:solidFill>
              </a:rPr>
              <a:t>Kampf</a:t>
            </a:r>
            <a:endParaRPr lang="en-US" sz="2400" dirty="0" smtClean="0">
              <a:solidFill>
                <a:schemeClr val="tx1"/>
              </a:solidFill>
            </a:endParaRPr>
          </a:p>
          <a:p>
            <a:pPr algn="l">
              <a:buFont typeface="Arial" pitchFamily="34" charset="0"/>
              <a:buChar char="•"/>
            </a:pPr>
            <a:r>
              <a:rPr lang="en-US" sz="2400" dirty="0" smtClean="0">
                <a:solidFill>
                  <a:schemeClr val="tx1"/>
                </a:solidFill>
              </a:rPr>
              <a:t>Turn to elections</a:t>
            </a:r>
          </a:p>
          <a:p>
            <a:endParaRPr lang="en-US" dirty="0"/>
          </a:p>
        </p:txBody>
      </p:sp>
      <p:pic>
        <p:nvPicPr>
          <p:cNvPr id="28674" name="Picture 2" descr="Mein Kampf | Edmonton Public Library | BiblioCommons"/>
          <p:cNvPicPr>
            <a:picLocks noChangeAspect="1" noChangeArrowheads="1"/>
          </p:cNvPicPr>
          <p:nvPr/>
        </p:nvPicPr>
        <p:blipFill>
          <a:blip r:embed="rId2"/>
          <a:srcRect/>
          <a:stretch>
            <a:fillRect/>
          </a:stretch>
        </p:blipFill>
        <p:spPr bwMode="auto">
          <a:xfrm>
            <a:off x="6019800" y="2895600"/>
            <a:ext cx="1828800" cy="24384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chemeClr val="accent6">
                    <a:lumMod val="75000"/>
                  </a:schemeClr>
                </a:solidFill>
              </a:rPr>
              <a:t>WHAT IS NAZISM?</a:t>
            </a:r>
            <a:endParaRPr lang="en-IN" dirty="0">
              <a:solidFill>
                <a:schemeClr val="accent6">
                  <a:lumMod val="75000"/>
                </a:schemeClr>
              </a:solidFill>
            </a:endParaRPr>
          </a:p>
        </p:txBody>
      </p:sp>
      <p:sp>
        <p:nvSpPr>
          <p:cNvPr id="3" name="Content Placeholder 2"/>
          <p:cNvSpPr>
            <a:spLocks noGrp="1"/>
          </p:cNvSpPr>
          <p:nvPr>
            <p:ph idx="1"/>
          </p:nvPr>
        </p:nvSpPr>
        <p:spPr/>
        <p:txBody>
          <a:bodyPr>
            <a:normAutofit fontScale="85000" lnSpcReduction="20000"/>
          </a:bodyPr>
          <a:lstStyle/>
          <a:p>
            <a:r>
              <a:rPr lang="en-US" dirty="0" smtClean="0"/>
              <a:t>Nazism, also known as National Socialism (German: </a:t>
            </a:r>
            <a:r>
              <a:rPr lang="en-US" i="1" dirty="0" err="1" smtClean="0"/>
              <a:t>Nationalsozialismus</a:t>
            </a:r>
            <a:r>
              <a:rPr lang="en-US" dirty="0" smtClean="0"/>
              <a:t>), refers primarily to the ideology and political practices of the Nazi Party under Adolf Hitler, as well as the policies implemented by the government of Nazi Germany. Although several historical groups used the term “National Socialism,” the Nazis emerged as the most prominent and influential such group in the 1920s. Scholars generally classify Nazism as a form of fascism. While it incorporated ideas from both left- and right-wing political traditions, the movement largely formed its alliances with conservative and right-wing forces.</a:t>
            </a:r>
            <a:endParaRPr lang="en-IN"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229600" cy="4525963"/>
          </a:xfrm>
        </p:spPr>
        <p:txBody>
          <a:bodyPr>
            <a:normAutofit fontScale="92500" lnSpcReduction="10000"/>
          </a:bodyPr>
          <a:lstStyle/>
          <a:p>
            <a:r>
              <a:rPr lang="en-GB" dirty="0" smtClean="0">
                <a:effectLst/>
              </a:rPr>
              <a:t>Among the key elements of Nazism were anti-</a:t>
            </a:r>
            <a:r>
              <a:rPr lang="en-GB" dirty="0" err="1" smtClean="0">
                <a:effectLst/>
              </a:rPr>
              <a:t>parliamentarism</a:t>
            </a:r>
            <a:r>
              <a:rPr lang="en-GB" dirty="0" smtClean="0">
                <a:effectLst/>
              </a:rPr>
              <a:t>, ethnic nationalism, racism, collectivism, eugenics, </a:t>
            </a:r>
            <a:r>
              <a:rPr lang="en-GB" dirty="0" err="1" smtClean="0">
                <a:effectLst/>
              </a:rPr>
              <a:t>antisemitism</a:t>
            </a:r>
            <a:r>
              <a:rPr lang="en-GB" dirty="0" smtClean="0">
                <a:effectLst/>
              </a:rPr>
              <a:t>, opposition to economic liberalism and political liberalism, anti-communism, and totalitarianism.</a:t>
            </a:r>
          </a:p>
          <a:p>
            <a:r>
              <a:rPr lang="en-GB" dirty="0" smtClean="0">
                <a:effectLst/>
              </a:rPr>
              <a:t>Nazism was not a monolithic movement, but rather a (mainly German) combination of various ideologies and groups, sparked by anger at the Treaty of Versailles and what was considered to have been a Jewish/Communist conspiracy</a:t>
            </a:r>
          </a:p>
          <a:p>
            <a:endParaRPr lang="en-IN"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chemeClr val="accent6">
                    <a:lumMod val="75000"/>
                  </a:schemeClr>
                </a:solidFill>
              </a:rPr>
              <a:t>RISE TO POWER (1928-1933</a:t>
            </a:r>
            <a:r>
              <a:rPr lang="en-IN" dirty="0" smtClean="0"/>
              <a:t>)</a:t>
            </a:r>
            <a:endParaRPr lang="en-IN" dirty="0"/>
          </a:p>
        </p:txBody>
      </p:sp>
      <p:sp>
        <p:nvSpPr>
          <p:cNvPr id="3" name="Content Placeholder 2"/>
          <p:cNvSpPr>
            <a:spLocks noGrp="1"/>
          </p:cNvSpPr>
          <p:nvPr>
            <p:ph idx="1"/>
          </p:nvPr>
        </p:nvSpPr>
        <p:spPr>
          <a:xfrm>
            <a:off x="457200" y="1600201"/>
            <a:ext cx="8229600" cy="1685923"/>
          </a:xfrm>
        </p:spPr>
        <p:txBody>
          <a:bodyPr>
            <a:normAutofit fontScale="62500" lnSpcReduction="20000"/>
          </a:bodyPr>
          <a:lstStyle/>
          <a:p>
            <a:r>
              <a:rPr lang="en-GB" dirty="0" smtClean="0">
                <a:latin typeface="Verdana" pitchFamily="34" charset="0"/>
              </a:rPr>
              <a:t>In 1928 Hitler’s Nazi Party was a small, insignificant party. They enjoyed little success in elections and were viewed as little more than thugs by the political elite. By 1933 however Hitler was the chancellor of Germany. The Nazi’s had risen from obscurity to power. </a:t>
            </a:r>
          </a:p>
          <a:p>
            <a:endParaRPr lang="en-IN"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solidFill>
                  <a:schemeClr val="accent6">
                    <a:lumMod val="75000"/>
                  </a:schemeClr>
                </a:solidFill>
              </a:rPr>
              <a:t>FACTORS INFLUENCING THE RISE</a:t>
            </a:r>
            <a:endParaRPr lang="en-IN" dirty="0">
              <a:solidFill>
                <a:schemeClr val="accent6">
                  <a:lumMod val="75000"/>
                </a:schemeClr>
              </a:solidFill>
            </a:endParaRPr>
          </a:p>
        </p:txBody>
      </p:sp>
      <p:sp>
        <p:nvSpPr>
          <p:cNvPr id="3" name="Content Placeholder 2"/>
          <p:cNvSpPr>
            <a:spLocks noGrp="1"/>
          </p:cNvSpPr>
          <p:nvPr>
            <p:ph idx="1"/>
          </p:nvPr>
        </p:nvSpPr>
        <p:spPr/>
        <p:txBody>
          <a:bodyPr>
            <a:normAutofit fontScale="92500" lnSpcReduction="10000"/>
          </a:bodyPr>
          <a:lstStyle/>
          <a:p>
            <a:r>
              <a:rPr lang="en-GB" dirty="0" smtClean="0"/>
              <a:t>Stresemann’s death</a:t>
            </a:r>
          </a:p>
          <a:p>
            <a:r>
              <a:rPr lang="en-GB" dirty="0" smtClean="0"/>
              <a:t>The Wall Street Crash</a:t>
            </a:r>
          </a:p>
          <a:p>
            <a:r>
              <a:rPr lang="en-GB" dirty="0" smtClean="0"/>
              <a:t>Economic instability</a:t>
            </a:r>
          </a:p>
          <a:p>
            <a:r>
              <a:rPr lang="en-GB" dirty="0" smtClean="0"/>
              <a:t>Failure of the Weimar Government to cope with problems</a:t>
            </a:r>
          </a:p>
          <a:p>
            <a:r>
              <a:rPr lang="en-GB" dirty="0" smtClean="0"/>
              <a:t>Weakness of the constitution</a:t>
            </a:r>
          </a:p>
          <a:p>
            <a:r>
              <a:rPr lang="en-GB" dirty="0" smtClean="0"/>
              <a:t>Force used against opponents</a:t>
            </a:r>
          </a:p>
          <a:p>
            <a:r>
              <a:rPr lang="en-GB" dirty="0" smtClean="0"/>
              <a:t>Wide ranging populist policies </a:t>
            </a:r>
          </a:p>
          <a:p>
            <a:r>
              <a:rPr lang="en-GB" dirty="0" smtClean="0"/>
              <a:t>Visible strength at a time of weakness</a:t>
            </a:r>
          </a:p>
          <a:p>
            <a:endParaRPr lang="en-IN"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143000"/>
            <a:ext cx="4572000" cy="5181600"/>
          </a:xfrm>
        </p:spPr>
        <p:txBody>
          <a:bodyPr>
            <a:normAutofit/>
          </a:bodyPr>
          <a:lstStyle/>
          <a:p>
            <a:r>
              <a:rPr lang="en-US" sz="1800" dirty="0" smtClean="0">
                <a:solidFill>
                  <a:schemeClr val="tx1"/>
                </a:solidFill>
              </a:rPr>
              <a:t>This is a Nazi propaganda poster from early 1930s Germany (Weimar Republic period, just before Hitler took full power).</a:t>
            </a:r>
          </a:p>
          <a:p>
            <a:r>
              <a:rPr lang="en-US" sz="1800" dirty="0" smtClean="0">
                <a:solidFill>
                  <a:schemeClr val="tx1"/>
                </a:solidFill>
              </a:rPr>
              <a:t>It shows two faces side by side.</a:t>
            </a:r>
          </a:p>
          <a:p>
            <a:r>
              <a:rPr lang="en-US" sz="1800" dirty="0" smtClean="0">
                <a:solidFill>
                  <a:schemeClr val="tx1"/>
                </a:solidFill>
              </a:rPr>
              <a:t>“So? </a:t>
            </a:r>
            <a:r>
              <a:rPr lang="en-US" sz="1800" dirty="0" err="1" smtClean="0">
                <a:solidFill>
                  <a:schemeClr val="tx1"/>
                </a:solidFill>
              </a:rPr>
              <a:t>oder</a:t>
            </a:r>
            <a:r>
              <a:rPr lang="en-US" sz="1800" dirty="0" smtClean="0">
                <a:solidFill>
                  <a:schemeClr val="tx1"/>
                </a:solidFill>
              </a:rPr>
              <a:t> So?”</a:t>
            </a:r>
            <a:br>
              <a:rPr lang="en-US" sz="1800" dirty="0" smtClean="0">
                <a:solidFill>
                  <a:schemeClr val="tx1"/>
                </a:solidFill>
              </a:rPr>
            </a:br>
            <a:r>
              <a:rPr lang="en-US" sz="1800" dirty="0" smtClean="0">
                <a:solidFill>
                  <a:schemeClr val="tx1"/>
                </a:solidFill>
              </a:rPr>
              <a:t>Meaning: “This way? Or that way?”</a:t>
            </a:r>
          </a:p>
          <a:p>
            <a:r>
              <a:rPr lang="en-US" sz="1800" dirty="0" smtClean="0">
                <a:solidFill>
                  <a:schemeClr val="tx1"/>
                </a:solidFill>
              </a:rPr>
              <a:t>Below, the German text roughly means:</a:t>
            </a:r>
          </a:p>
          <a:p>
            <a:r>
              <a:rPr lang="en-US" sz="1800" dirty="0" smtClean="0">
                <a:solidFill>
                  <a:schemeClr val="tx1"/>
                </a:solidFill>
              </a:rPr>
              <a:t>“The new year-crossroads of the future!”</a:t>
            </a:r>
            <a:br>
              <a:rPr lang="en-US" sz="1800" dirty="0" smtClean="0">
                <a:solidFill>
                  <a:schemeClr val="tx1"/>
                </a:solidFill>
              </a:rPr>
            </a:br>
            <a:r>
              <a:rPr lang="en-US" sz="1800" dirty="0" smtClean="0">
                <a:solidFill>
                  <a:schemeClr val="tx1"/>
                </a:solidFill>
              </a:rPr>
              <a:t>It suggests Germany must choose between Nazism and Communism</a:t>
            </a:r>
            <a:r>
              <a:rPr lang="en-US" sz="1800" dirty="0" smtClean="0"/>
              <a:t>.</a:t>
            </a:r>
          </a:p>
          <a:p>
            <a:endParaRPr lang="en-IN" sz="1800" dirty="0" smtClean="0"/>
          </a:p>
          <a:p>
            <a:r>
              <a:rPr lang="en-US" sz="1800" dirty="0" smtClean="0">
                <a:solidFill>
                  <a:schemeClr val="tx1"/>
                </a:solidFill>
              </a:rPr>
              <a:t>Germany has only two choices: Nazi order or Communist chaos.</a:t>
            </a:r>
          </a:p>
          <a:p>
            <a:r>
              <a:rPr lang="en-US" sz="1800" dirty="0" smtClean="0">
                <a:solidFill>
                  <a:schemeClr val="tx1"/>
                </a:solidFill>
              </a:rPr>
              <a:t>No democracy. No middle path</a:t>
            </a:r>
            <a:r>
              <a:rPr lang="en-US" sz="1800" dirty="0" smtClean="0"/>
              <a:t>. </a:t>
            </a:r>
          </a:p>
          <a:p>
            <a:endParaRPr lang="en-US" sz="1800" dirty="0" smtClean="0"/>
          </a:p>
          <a:p>
            <a:endParaRPr lang="en-US" dirty="0"/>
          </a:p>
        </p:txBody>
      </p:sp>
      <p:pic>
        <p:nvPicPr>
          <p:cNvPr id="18434" name="Picture 2" descr="C:\Users\hp\Desktop\thus.jpeg"/>
          <p:cNvPicPr>
            <a:picLocks noChangeAspect="1" noChangeArrowheads="1"/>
          </p:cNvPicPr>
          <p:nvPr/>
        </p:nvPicPr>
        <p:blipFill>
          <a:blip r:embed="rId2"/>
          <a:srcRect/>
          <a:stretch>
            <a:fillRect/>
          </a:stretch>
        </p:blipFill>
        <p:spPr bwMode="auto">
          <a:xfrm>
            <a:off x="5257800" y="1066800"/>
            <a:ext cx="3568193" cy="48768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p:txBody>
          <a:bodyPr/>
          <a:lstStyle/>
          <a:p>
            <a:r>
              <a:rPr lang="en-US" dirty="0">
                <a:solidFill>
                  <a:srgbClr val="FF6600"/>
                </a:solidFill>
              </a:rPr>
              <a:t>The Nazis And The Jews</a:t>
            </a:r>
          </a:p>
        </p:txBody>
      </p:sp>
      <p:sp>
        <p:nvSpPr>
          <p:cNvPr id="24579" name="Rectangle 3"/>
          <p:cNvSpPr>
            <a:spLocks noGrp="1" noRot="1" noChangeArrowheads="1"/>
          </p:cNvSpPr>
          <p:nvPr>
            <p:ph type="body" sz="half" idx="1"/>
          </p:nvPr>
        </p:nvSpPr>
        <p:spPr>
          <a:xfrm>
            <a:off x="301625" y="1600200"/>
            <a:ext cx="4191000" cy="4498975"/>
          </a:xfrm>
        </p:spPr>
        <p:txBody>
          <a:bodyPr>
            <a:normAutofit/>
          </a:bodyPr>
          <a:lstStyle/>
          <a:p>
            <a:pPr algn="ctr">
              <a:lnSpc>
                <a:spcPct val="90000"/>
              </a:lnSpc>
              <a:buNone/>
            </a:pPr>
            <a:r>
              <a:rPr lang="en-US" sz="2800" dirty="0"/>
              <a:t>The N</a:t>
            </a:r>
            <a:r>
              <a:rPr lang="en-US" sz="2800" dirty="0" smtClean="0"/>
              <a:t>azis </a:t>
            </a:r>
            <a:r>
              <a:rPr lang="en-US" sz="2800" dirty="0"/>
              <a:t>hated the </a:t>
            </a:r>
            <a:r>
              <a:rPr lang="en-US" sz="2800" dirty="0" smtClean="0"/>
              <a:t>Jews because </a:t>
            </a:r>
            <a:r>
              <a:rPr lang="en-US" sz="2800" dirty="0"/>
              <a:t>of the following main </a:t>
            </a:r>
            <a:r>
              <a:rPr lang="en-US" sz="2800" dirty="0" smtClean="0"/>
              <a:t>reasons-</a:t>
            </a:r>
            <a:endParaRPr lang="en-US" sz="2800" dirty="0"/>
          </a:p>
          <a:p>
            <a:r>
              <a:rPr lang="en-US" sz="2400" dirty="0" smtClean="0"/>
              <a:t>Religious hatred (Christ killer myth)</a:t>
            </a:r>
          </a:p>
          <a:p>
            <a:r>
              <a:rPr lang="en-US" sz="2400" dirty="0" smtClean="0"/>
              <a:t>Blamed for WWI defeat</a:t>
            </a:r>
          </a:p>
          <a:p>
            <a:r>
              <a:rPr lang="en-US" sz="2400" dirty="0" smtClean="0"/>
              <a:t>Racial discrimination (inferior race theory)</a:t>
            </a:r>
          </a:p>
          <a:p>
            <a:r>
              <a:rPr lang="en-US" sz="2400" dirty="0" smtClean="0"/>
              <a:t>Blamed for economic crisis of 1929</a:t>
            </a:r>
          </a:p>
          <a:p>
            <a:pPr>
              <a:lnSpc>
                <a:spcPct val="90000"/>
              </a:lnSpc>
            </a:pPr>
            <a:endParaRPr lang="en-US" sz="2800" dirty="0"/>
          </a:p>
          <a:p>
            <a:pPr>
              <a:lnSpc>
                <a:spcPct val="90000"/>
              </a:lnSpc>
            </a:pPr>
            <a:endParaRPr lang="en-US" altLang="en-US" sz="2800" dirty="0"/>
          </a:p>
        </p:txBody>
      </p:sp>
      <p:pic>
        <p:nvPicPr>
          <p:cNvPr id="24580" name="Picture 4" descr="a1cca120855fe1859620113af6e77ad6afc3d35b"/>
          <p:cNvPicPr>
            <a:picLocks noGrp="1" noChangeAspect="1" noChangeArrowheads="1"/>
          </p:cNvPicPr>
          <p:nvPr>
            <p:ph sz="quarter" idx="2"/>
          </p:nvPr>
        </p:nvPicPr>
        <p:blipFill>
          <a:blip r:embed="rId2"/>
          <a:srcRect/>
          <a:stretch>
            <a:fillRect/>
          </a:stretch>
        </p:blipFill>
        <p:spPr>
          <a:xfrm>
            <a:off x="4800600" y="4191000"/>
            <a:ext cx="2286000" cy="2173288"/>
          </a:xfrm>
          <a:noFill/>
          <a:ln/>
        </p:spPr>
      </p:pic>
      <p:pic>
        <p:nvPicPr>
          <p:cNvPr id="24581" name="Picture 5" descr="swastika"/>
          <p:cNvPicPr>
            <a:picLocks noGrp="1" noChangeAspect="1" noChangeArrowheads="1"/>
          </p:cNvPicPr>
          <p:nvPr>
            <p:ph sz="quarter" idx="3"/>
          </p:nvPr>
        </p:nvPicPr>
        <p:blipFill>
          <a:blip r:embed="rId3"/>
          <a:srcRect/>
          <a:stretch>
            <a:fillRect/>
          </a:stretch>
        </p:blipFill>
        <p:spPr>
          <a:xfrm>
            <a:off x="4714877" y="1447800"/>
            <a:ext cx="2147984" cy="2011348"/>
          </a:xfrm>
          <a:noFill/>
          <a:ln/>
        </p:spPr>
      </p:pic>
      <p:sp>
        <p:nvSpPr>
          <p:cNvPr id="24582" name="Text Box 6"/>
          <p:cNvSpPr txBox="1">
            <a:spLocks noChangeArrowheads="1"/>
          </p:cNvSpPr>
          <p:nvPr/>
        </p:nvSpPr>
        <p:spPr bwMode="auto">
          <a:xfrm>
            <a:off x="4787900" y="3778250"/>
            <a:ext cx="1384300" cy="366713"/>
          </a:xfrm>
          <a:prstGeom prst="rect">
            <a:avLst/>
          </a:prstGeom>
          <a:noFill/>
          <a:ln w="9525">
            <a:noFill/>
            <a:miter lim="800000"/>
            <a:headEnd/>
            <a:tailEnd/>
          </a:ln>
          <a:effectLst/>
        </p:spPr>
        <p:txBody>
          <a:bodyPr>
            <a:spAutoFit/>
          </a:bodyPr>
          <a:lstStyle/>
          <a:p>
            <a:endParaRPr lang="en-US"/>
          </a:p>
        </p:txBody>
      </p:sp>
      <p:sp>
        <p:nvSpPr>
          <p:cNvPr id="24584" name="Text Box 8"/>
          <p:cNvSpPr txBox="1">
            <a:spLocks noChangeArrowheads="1"/>
          </p:cNvSpPr>
          <p:nvPr/>
        </p:nvSpPr>
        <p:spPr bwMode="auto">
          <a:xfrm>
            <a:off x="7086600" y="1828800"/>
            <a:ext cx="2057400" cy="369332"/>
          </a:xfrm>
          <a:prstGeom prst="rect">
            <a:avLst/>
          </a:prstGeom>
          <a:noFill/>
          <a:ln w="9525">
            <a:noFill/>
            <a:miter lim="800000"/>
            <a:headEnd/>
            <a:tailEnd/>
          </a:ln>
          <a:effectLst/>
        </p:spPr>
        <p:txBody>
          <a:bodyPr wrap="square">
            <a:spAutoFit/>
          </a:bodyPr>
          <a:lstStyle/>
          <a:p>
            <a:r>
              <a:rPr lang="en-US" dirty="0"/>
              <a:t>The Nazi Symbol</a:t>
            </a:r>
            <a:endParaRPr lang="en-US" altLang="en-US" dirty="0"/>
          </a:p>
        </p:txBody>
      </p:sp>
      <p:sp>
        <p:nvSpPr>
          <p:cNvPr id="24585" name="Text Box 9"/>
          <p:cNvSpPr txBox="1">
            <a:spLocks noChangeArrowheads="1"/>
          </p:cNvSpPr>
          <p:nvPr/>
        </p:nvSpPr>
        <p:spPr bwMode="auto">
          <a:xfrm>
            <a:off x="7250113" y="5029200"/>
            <a:ext cx="1893887" cy="639762"/>
          </a:xfrm>
          <a:prstGeom prst="rect">
            <a:avLst/>
          </a:prstGeom>
          <a:noFill/>
          <a:ln w="9525">
            <a:noFill/>
            <a:miter lim="800000"/>
            <a:headEnd/>
            <a:tailEnd/>
          </a:ln>
          <a:effectLst/>
        </p:spPr>
        <p:txBody>
          <a:bodyPr>
            <a:spAutoFit/>
          </a:bodyPr>
          <a:lstStyle/>
          <a:p>
            <a:r>
              <a:rPr lang="en-US" dirty="0"/>
              <a:t>The Jewish Symbol</a:t>
            </a:r>
            <a:endParaRPr lang="en-US" alt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a:lstStyle/>
          <a:p>
            <a:r>
              <a:rPr lang="en-IN" dirty="0" smtClean="0">
                <a:solidFill>
                  <a:srgbClr val="FF6600"/>
                </a:solidFill>
              </a:rPr>
              <a:t>‘Christ killer’ Myth</a:t>
            </a:r>
            <a:endParaRPr lang="en-US" dirty="0">
              <a:solidFill>
                <a:srgbClr val="FF6600"/>
              </a:solidFill>
            </a:endParaRPr>
          </a:p>
        </p:txBody>
      </p:sp>
      <p:sp>
        <p:nvSpPr>
          <p:cNvPr id="25603" name="Rectangle 3"/>
          <p:cNvSpPr>
            <a:spLocks noGrp="1" noRot="1" noChangeArrowheads="1"/>
          </p:cNvSpPr>
          <p:nvPr>
            <p:ph type="body" sz="half" idx="1"/>
          </p:nvPr>
        </p:nvSpPr>
        <p:spPr>
          <a:xfrm>
            <a:off x="301625" y="1600200"/>
            <a:ext cx="4191000" cy="4498975"/>
          </a:xfrm>
        </p:spPr>
        <p:txBody>
          <a:bodyPr>
            <a:normAutofit/>
          </a:bodyPr>
          <a:lstStyle/>
          <a:p>
            <a:pPr>
              <a:lnSpc>
                <a:spcPct val="80000"/>
              </a:lnSpc>
            </a:pPr>
            <a:r>
              <a:rPr lang="en-US" sz="2000" dirty="0" smtClean="0"/>
              <a:t>Right from the crucifixion of Jesus, Jews were blamed in Christian religious narratives for this event. According to many historians, this accusation contributed to the beginning of systematic persecution of Jews across Europe. Extreme instances of Jewish persecution include the First Crusade of 1096, the expulsion of Jews from England in 1290, the Spanish Inquisition, the expulsion from Spain in 1492, and the expulsion from Portugal in 1497. The Holocaust is often regarded as the climax of this centuries-old hatred that developed within Christian Europe.</a:t>
            </a:r>
            <a:endParaRPr lang="en-GB" sz="2000" dirty="0"/>
          </a:p>
        </p:txBody>
      </p:sp>
      <p:pic>
        <p:nvPicPr>
          <p:cNvPr id="25604" name="Picture 4" descr="Jesus-Christ"/>
          <p:cNvPicPr>
            <a:picLocks noGrp="1" noChangeAspect="1" noChangeArrowheads="1"/>
          </p:cNvPicPr>
          <p:nvPr>
            <p:ph sz="half" idx="2"/>
          </p:nvPr>
        </p:nvPicPr>
        <p:blipFill>
          <a:blip r:embed="rId2"/>
          <a:stretch>
            <a:fillRect/>
          </a:stretch>
        </p:blipFill>
        <p:spPr>
          <a:xfrm>
            <a:off x="5030787" y="1706562"/>
            <a:ext cx="3429000" cy="4286250"/>
          </a:xfrm>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p:txBody>
          <a:bodyPr>
            <a:normAutofit/>
          </a:bodyPr>
          <a:lstStyle/>
          <a:p>
            <a:r>
              <a:rPr lang="en-US" sz="4000" dirty="0">
                <a:solidFill>
                  <a:srgbClr val="FF6600"/>
                </a:solidFill>
              </a:rPr>
              <a:t>2.Defeat of Germany in World War </a:t>
            </a:r>
            <a:r>
              <a:rPr lang="en-US" sz="4000" dirty="0" smtClean="0">
                <a:solidFill>
                  <a:srgbClr val="FF6600"/>
                </a:solidFill>
              </a:rPr>
              <a:t>I</a:t>
            </a:r>
            <a:endParaRPr lang="en-US" sz="4000" dirty="0">
              <a:solidFill>
                <a:srgbClr val="FF6600"/>
              </a:solidFill>
            </a:endParaRPr>
          </a:p>
        </p:txBody>
      </p:sp>
      <p:sp>
        <p:nvSpPr>
          <p:cNvPr id="26627" name="Rectangle 3"/>
          <p:cNvSpPr>
            <a:spLocks noGrp="1" noRot="1" noChangeArrowheads="1"/>
          </p:cNvSpPr>
          <p:nvPr>
            <p:ph type="body" sz="half" idx="1"/>
          </p:nvPr>
        </p:nvSpPr>
        <p:spPr>
          <a:xfrm>
            <a:off x="1066800" y="1600200"/>
            <a:ext cx="7010400" cy="4498975"/>
          </a:xfrm>
        </p:spPr>
        <p:txBody>
          <a:bodyPr>
            <a:normAutofit/>
          </a:bodyPr>
          <a:lstStyle/>
          <a:p>
            <a:pPr algn="ctr">
              <a:lnSpc>
                <a:spcPct val="80000"/>
              </a:lnSpc>
              <a:buNone/>
            </a:pPr>
            <a:r>
              <a:rPr lang="en-US" sz="2000" dirty="0" smtClean="0"/>
              <a:t>After the signing of the Treaty of Versailles at the end of World War I, the state of war between Germany and the Allied Powers was formally ended. However, many Germans rejected the treaty, considering it humiliating and unfair. They believed it imposed harsh territorial losses, military restrictions, and heavy reparations on Germany.</a:t>
            </a:r>
          </a:p>
          <a:p>
            <a:pPr algn="ctr">
              <a:lnSpc>
                <a:spcPct val="80000"/>
              </a:lnSpc>
              <a:buNone/>
            </a:pPr>
            <a:endParaRPr lang="en-US" sz="2000" dirty="0" smtClean="0"/>
          </a:p>
          <a:p>
            <a:pPr algn="ctr">
              <a:lnSpc>
                <a:spcPct val="80000"/>
              </a:lnSpc>
              <a:buNone/>
            </a:pPr>
            <a:r>
              <a:rPr lang="en-US" sz="2000" dirty="0" smtClean="0"/>
              <a:t>After World War I, many Germans believed that they were close to winning the war during the Spring Offensive of 1918. However, they claimed that strikes in the arms industry and internal unrest weakened the German army at a critical moment. Jews and left-wing groups were falsely blamed for these strikes, giving rise to the “stab-in-the-back” myth, which was later widely used in Nazi propaganda.</a:t>
            </a:r>
            <a:endParaRPr lang="en-GB" sz="2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p:txBody>
          <a:bodyPr/>
          <a:lstStyle/>
          <a:p>
            <a:r>
              <a:rPr lang="en-US">
                <a:solidFill>
                  <a:srgbClr val="FF6600"/>
                </a:solidFill>
              </a:rPr>
              <a:t>3.Inferior race</a:t>
            </a:r>
          </a:p>
        </p:txBody>
      </p:sp>
      <p:sp>
        <p:nvSpPr>
          <p:cNvPr id="27651" name="Rectangle 3"/>
          <p:cNvSpPr>
            <a:spLocks noGrp="1" noRot="1" noChangeArrowheads="1"/>
          </p:cNvSpPr>
          <p:nvPr>
            <p:ph type="body" sz="half" idx="1"/>
          </p:nvPr>
        </p:nvSpPr>
        <p:spPr>
          <a:xfrm>
            <a:off x="1295400" y="1524000"/>
            <a:ext cx="6477000" cy="4498975"/>
          </a:xfrm>
        </p:spPr>
        <p:txBody>
          <a:bodyPr/>
          <a:lstStyle/>
          <a:p>
            <a:r>
              <a:rPr lang="en-US" sz="2400" dirty="0" smtClean="0"/>
              <a:t>According to historians, Hitler believed that Germans belonged to a superior Aryan race. He regarded Jews, Roma (Gypsies), and other groups as inferior races. This racial ideology was one of the key reasons behind the Holocaust and the persecution of various minority communities.</a:t>
            </a:r>
          </a:p>
          <a:p>
            <a:endParaRPr lang="en-GB"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p:txBody>
          <a:bodyPr/>
          <a:lstStyle/>
          <a:p>
            <a:r>
              <a:rPr lang="en-US" dirty="0">
                <a:solidFill>
                  <a:srgbClr val="FF6600"/>
                </a:solidFill>
              </a:rPr>
              <a:t>4.Great depression of 1929</a:t>
            </a:r>
          </a:p>
        </p:txBody>
      </p:sp>
      <p:sp>
        <p:nvSpPr>
          <p:cNvPr id="28675" name="Rectangle 3"/>
          <p:cNvSpPr>
            <a:spLocks noGrp="1" noRot="1" noChangeArrowheads="1"/>
          </p:cNvSpPr>
          <p:nvPr>
            <p:ph type="body" sz="half" idx="1"/>
          </p:nvPr>
        </p:nvSpPr>
        <p:spPr>
          <a:xfrm>
            <a:off x="301625" y="1600200"/>
            <a:ext cx="4191000" cy="4498975"/>
          </a:xfrm>
        </p:spPr>
        <p:txBody>
          <a:bodyPr>
            <a:normAutofit/>
          </a:bodyPr>
          <a:lstStyle/>
          <a:p>
            <a:pPr algn="ctr">
              <a:lnSpc>
                <a:spcPct val="80000"/>
              </a:lnSpc>
              <a:buNone/>
            </a:pPr>
            <a:r>
              <a:rPr lang="en-US" sz="2000" dirty="0" smtClean="0"/>
              <a:t>     The Great Depression of 1929 began after the stock market crash on October 29, 1929, known as Black Tuesday. Germany was severely affected by this economic crisis, and nearly six million people became unemployed. During this period, some Jews were perceived as economically successful, which made them targets of suspicion. Nazi propaganda portrayed Jews as responsible for the economic downturn, even though this claim was false.</a:t>
            </a:r>
          </a:p>
          <a:p>
            <a:pPr>
              <a:lnSpc>
                <a:spcPct val="80000"/>
              </a:lnSpc>
            </a:pPr>
            <a:endParaRPr lang="en-GB" sz="2000" dirty="0"/>
          </a:p>
        </p:txBody>
      </p:sp>
      <p:pic>
        <p:nvPicPr>
          <p:cNvPr id="28676" name="Picture 4" descr="crash-of-1929great-depression"/>
          <p:cNvPicPr>
            <a:picLocks noGrp="1" noChangeAspect="1" noChangeArrowheads="1"/>
          </p:cNvPicPr>
          <p:nvPr>
            <p:ph sz="half" idx="2"/>
          </p:nvPr>
        </p:nvPicPr>
        <p:blipFill>
          <a:blip r:embed="rId2"/>
          <a:stretch>
            <a:fillRect/>
          </a:stretch>
        </p:blipFill>
        <p:spPr>
          <a:xfrm>
            <a:off x="4648200" y="2281726"/>
            <a:ext cx="4194175" cy="3135923"/>
          </a:xfrm>
          <a:noFill/>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xfrm>
            <a:off x="381000" y="0"/>
            <a:ext cx="8540750" cy="1143000"/>
          </a:xfrm>
        </p:spPr>
        <p:txBody>
          <a:bodyPr/>
          <a:lstStyle/>
          <a:p>
            <a:r>
              <a:rPr lang="en-US">
                <a:solidFill>
                  <a:srgbClr val="FF6600"/>
                </a:solidFill>
              </a:rPr>
              <a:t>Concentration Camps</a:t>
            </a:r>
          </a:p>
        </p:txBody>
      </p:sp>
      <p:sp>
        <p:nvSpPr>
          <p:cNvPr id="29699" name="Rectangle 3"/>
          <p:cNvSpPr>
            <a:spLocks noGrp="1" noRot="1" noChangeArrowheads="1"/>
          </p:cNvSpPr>
          <p:nvPr>
            <p:ph type="body" sz="half" idx="1"/>
          </p:nvPr>
        </p:nvSpPr>
        <p:spPr>
          <a:xfrm>
            <a:off x="306388" y="1220788"/>
            <a:ext cx="8456612" cy="4498975"/>
          </a:xfrm>
        </p:spPr>
        <p:txBody>
          <a:bodyPr>
            <a:normAutofit/>
          </a:bodyPr>
          <a:lstStyle/>
          <a:p>
            <a:r>
              <a:rPr lang="en-US" sz="2000" dirty="0" smtClean="0"/>
              <a:t>Nazi Germany maintained concentration camps (in German, </a:t>
            </a:r>
            <a:r>
              <a:rPr lang="en-US" sz="2000" i="1" dirty="0" err="1" smtClean="0"/>
              <a:t>Konzentrationslager</a:t>
            </a:r>
            <a:r>
              <a:rPr lang="en-US" sz="2000" dirty="0" smtClean="0"/>
              <a:t> or KZ) throughout the territories it controlled. The first Nazi concentration camps were established in Germany and were greatly expanded after the Reichstag Fire in 1933. These camps were initially intended to hold political prisoners and opponents of the Nazi regime. </a:t>
            </a:r>
          </a:p>
          <a:p>
            <a:r>
              <a:rPr lang="en-US" sz="2000" dirty="0" smtClean="0"/>
              <a:t>The number of camps increased rapidly, and between 1939 and 1942 their number quadrupled to more than 300. Jews, political prisoners, criminals, Roma (Gypsies), the mentally ill, and other groups from across Europe were imprisoned as slave laborers, usually without any judicial process or trial.</a:t>
            </a:r>
          </a:p>
          <a:p>
            <a:r>
              <a:rPr lang="en-US" sz="2000" dirty="0" smtClean="0"/>
              <a:t>Holocaust scholars distinguish between concentration camps and extermination camps. Extermination camps were specifically established by the Nazis for the industrial-scale mass murder of Jews and other victims from ghettos and concentration camps.</a:t>
            </a:r>
          </a:p>
          <a:p>
            <a:pPr>
              <a:lnSpc>
                <a:spcPct val="80000"/>
              </a:lnSpc>
            </a:pPr>
            <a:endParaRPr lang="en-GB" sz="2000" dirty="0"/>
          </a:p>
        </p:txBody>
      </p:sp>
      <p:sp>
        <p:nvSpPr>
          <p:cNvPr id="29700" name="Text Box 4"/>
          <p:cNvSpPr txBox="1">
            <a:spLocks noChangeArrowheads="1"/>
          </p:cNvSpPr>
          <p:nvPr/>
        </p:nvSpPr>
        <p:spPr bwMode="auto">
          <a:xfrm>
            <a:off x="4724400" y="1219200"/>
            <a:ext cx="3898900" cy="701675"/>
          </a:xfrm>
          <a:prstGeom prst="rect">
            <a:avLst/>
          </a:prstGeom>
          <a:noFill/>
          <a:ln w="9525">
            <a:noFill/>
            <a:miter lim="800000"/>
            <a:headEnd/>
            <a:tailEnd/>
          </a:ln>
          <a:effectLst/>
        </p:spPr>
        <p:txBody>
          <a:bodyPr>
            <a:spAutoFit/>
          </a:bodyPr>
          <a:lstStyle/>
          <a:p>
            <a:pPr>
              <a:lnSpc>
                <a:spcPct val="80000"/>
              </a:lnSpc>
            </a:pPr>
            <a:r>
              <a:rPr lang="en-GB" sz="2000">
                <a:latin typeface="Times New Roman" pitchFamily="18" charset="0"/>
              </a:rPr>
              <a:t>.</a:t>
            </a:r>
          </a:p>
          <a:p>
            <a:endParaRPr lang="en-GB" sz="2400">
              <a:latin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52400"/>
            <a:ext cx="7772400" cy="1470025"/>
          </a:xfrm>
        </p:spPr>
        <p:txBody>
          <a:bodyPr/>
          <a:lstStyle/>
          <a:p>
            <a:r>
              <a:rPr lang="en-IN" dirty="0" smtClean="0"/>
              <a:t>Regimentation of Power</a:t>
            </a:r>
            <a:endParaRPr lang="en-US" dirty="0"/>
          </a:p>
        </p:txBody>
      </p:sp>
      <p:sp>
        <p:nvSpPr>
          <p:cNvPr id="3" name="Subtitle 2"/>
          <p:cNvSpPr>
            <a:spLocks noGrp="1"/>
          </p:cNvSpPr>
          <p:nvPr>
            <p:ph type="subTitle" idx="1"/>
          </p:nvPr>
        </p:nvSpPr>
        <p:spPr>
          <a:xfrm>
            <a:off x="914400" y="1676400"/>
            <a:ext cx="7315200" cy="3962400"/>
          </a:xfrm>
        </p:spPr>
        <p:txBody>
          <a:bodyPr>
            <a:noAutofit/>
          </a:bodyPr>
          <a:lstStyle/>
          <a:p>
            <a:pPr algn="l"/>
            <a:r>
              <a:rPr lang="en-US" sz="2000" dirty="0" smtClean="0">
                <a:solidFill>
                  <a:schemeClr val="tx1"/>
                </a:solidFill>
              </a:rPr>
              <a:t>1. Suppression of Political Opposition</a:t>
            </a:r>
          </a:p>
          <a:p>
            <a:pPr algn="l">
              <a:buFont typeface="Arial" pitchFamily="34" charset="0"/>
              <a:buChar char="•"/>
            </a:pPr>
            <a:r>
              <a:rPr lang="en-US" sz="2000" dirty="0" smtClean="0">
                <a:solidFill>
                  <a:schemeClr val="tx1"/>
                </a:solidFill>
              </a:rPr>
              <a:t>The Reichstag Fire (1933) was the burning of the German parliament building, which Hitler used to suspend civil liberties and crush political opposition, paving the way for Nazi dictatorship. </a:t>
            </a:r>
          </a:p>
          <a:p>
            <a:pPr algn="l">
              <a:buFont typeface="Arial" pitchFamily="34" charset="0"/>
              <a:buChar char="•"/>
            </a:pPr>
            <a:r>
              <a:rPr lang="en-US" sz="2000" dirty="0" smtClean="0">
                <a:solidFill>
                  <a:schemeClr val="tx1"/>
                </a:solidFill>
              </a:rPr>
              <a:t>Fundamental freedoms such as press, speech, and assembly were abolished.</a:t>
            </a:r>
          </a:p>
          <a:p>
            <a:pPr algn="l">
              <a:buFont typeface="Arial" pitchFamily="34" charset="0"/>
              <a:buChar char="•"/>
            </a:pPr>
            <a:r>
              <a:rPr lang="en-US" sz="2000" dirty="0" smtClean="0">
                <a:solidFill>
                  <a:schemeClr val="tx1"/>
                </a:solidFill>
              </a:rPr>
              <a:t>Hitler blamed the Communists, justifying mass arrests and repression.</a:t>
            </a:r>
          </a:p>
          <a:p>
            <a:pPr algn="l">
              <a:buFont typeface="Arial" pitchFamily="34" charset="0"/>
              <a:buChar char="•"/>
            </a:pPr>
            <a:r>
              <a:rPr lang="en-US" sz="2000" dirty="0" smtClean="0">
                <a:solidFill>
                  <a:schemeClr val="tx1"/>
                </a:solidFill>
              </a:rPr>
              <a:t>Germany was transformed into a one-party state, with all political parties except the Nazi Party banned.</a:t>
            </a:r>
          </a:p>
          <a:p>
            <a:pPr algn="l">
              <a:buFont typeface="Arial" pitchFamily="34" charset="0"/>
              <a:buChar char="•"/>
            </a:pPr>
            <a:r>
              <a:rPr lang="en-US" sz="2000" dirty="0" smtClean="0">
                <a:solidFill>
                  <a:schemeClr val="tx1"/>
                </a:solidFill>
              </a:rPr>
              <a:t>The Gestapo (secret police) was established to suppress dissent and terrorize the population.</a:t>
            </a:r>
          </a:p>
          <a:p>
            <a:pPr algn="l">
              <a:buFont typeface="Arial" pitchFamily="34" charset="0"/>
              <a:buChar char="•"/>
            </a:pPr>
            <a:r>
              <a:rPr lang="en-US" sz="2000" dirty="0" smtClean="0">
                <a:solidFill>
                  <a:schemeClr val="tx1"/>
                </a:solidFill>
              </a:rPr>
              <a:t>A culture of surveillance developed, where citizens, including children, informed on their own families.</a:t>
            </a:r>
          </a:p>
          <a:p>
            <a:pPr algn="l"/>
            <a:endParaRPr lang="en-US" sz="2000" dirty="0">
              <a:solidFill>
                <a:schemeClr val="tx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30763"/>
          </a:xfrm>
        </p:spPr>
        <p:txBody>
          <a:bodyPr>
            <a:normAutofit fontScale="70000" lnSpcReduction="20000"/>
          </a:bodyPr>
          <a:lstStyle/>
          <a:p>
            <a:pPr>
              <a:buNone/>
            </a:pPr>
            <a:r>
              <a:rPr lang="en-US" dirty="0" smtClean="0"/>
              <a:t>2. Propaganda and Mass Mobilization</a:t>
            </a:r>
          </a:p>
          <a:p>
            <a:r>
              <a:rPr lang="en-US" dirty="0" smtClean="0"/>
              <a:t>Hitler used systematic propaganda to shape public opinion and demonize enemies.</a:t>
            </a:r>
          </a:p>
          <a:p>
            <a:r>
              <a:rPr lang="en-US" dirty="0" smtClean="0"/>
              <a:t>Nazi propaganda focused on simple slogans repeated constantly, reflecting Hitler’s belief that repetition makes lies believable.</a:t>
            </a:r>
          </a:p>
          <a:p>
            <a:r>
              <a:rPr lang="en-US" dirty="0" smtClean="0"/>
              <a:t>Joseph Goebbels, Minister of Propaganda, controlled media, literature, film, radio, and art.</a:t>
            </a:r>
          </a:p>
          <a:p>
            <a:r>
              <a:rPr lang="en-US" dirty="0" smtClean="0"/>
              <a:t>Media censorship ensured that only the Nazi narrative was disseminated.</a:t>
            </a:r>
          </a:p>
          <a:p>
            <a:r>
              <a:rPr lang="en-US" dirty="0" smtClean="0"/>
              <a:t>A cult of personality was created around Hitler as the infallible </a:t>
            </a:r>
            <a:r>
              <a:rPr lang="en-US" dirty="0" err="1" smtClean="0"/>
              <a:t>Führer</a:t>
            </a:r>
            <a:r>
              <a:rPr lang="en-US" dirty="0" smtClean="0"/>
              <a:t>.</a:t>
            </a:r>
          </a:p>
          <a:p>
            <a:r>
              <a:rPr lang="en-US" dirty="0" smtClean="0"/>
              <a:t>Mass rallies, parades, and spectacles were organized to generate emotional loyalty and unity.</a:t>
            </a:r>
          </a:p>
          <a:p>
            <a:r>
              <a:rPr lang="en-US" dirty="0" smtClean="0"/>
              <a:t>Walter Benjamin described this as the “</a:t>
            </a:r>
            <a:r>
              <a:rPr lang="en-US" dirty="0" err="1" smtClean="0"/>
              <a:t>aestheticization</a:t>
            </a:r>
            <a:r>
              <a:rPr lang="en-US" dirty="0" smtClean="0"/>
              <a:t> of politics”, where power was staged as spectacle.</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193800"/>
            <a:ext cx="8229600" cy="4525963"/>
          </a:xfrm>
        </p:spPr>
        <p:txBody>
          <a:bodyPr>
            <a:normAutofit fontScale="92500" lnSpcReduction="10000"/>
          </a:bodyPr>
          <a:lstStyle/>
          <a:p>
            <a:pPr>
              <a:buNone/>
            </a:pPr>
            <a:r>
              <a:rPr lang="en-US" sz="2800" dirty="0" smtClean="0"/>
              <a:t>3. Legal and Institutional </a:t>
            </a:r>
            <a:r>
              <a:rPr lang="en-US" sz="2800" dirty="0" err="1" smtClean="0"/>
              <a:t>Nazification</a:t>
            </a:r>
            <a:r>
              <a:rPr lang="en-US" sz="2800" dirty="0" smtClean="0"/>
              <a:t> (</a:t>
            </a:r>
            <a:r>
              <a:rPr lang="en-US" sz="2800" dirty="0" err="1" smtClean="0"/>
              <a:t>Gleichschaltung</a:t>
            </a:r>
            <a:r>
              <a:rPr lang="en-US" sz="2800" dirty="0" smtClean="0"/>
              <a:t>)</a:t>
            </a:r>
          </a:p>
          <a:p>
            <a:r>
              <a:rPr lang="en-US" sz="2800" dirty="0" smtClean="0"/>
              <a:t>Hitler invoked Article 48 to declare a national emergency and rule by decree.</a:t>
            </a:r>
          </a:p>
          <a:p>
            <a:r>
              <a:rPr lang="en-US" sz="2800" dirty="0" smtClean="0"/>
              <a:t>After President Hindenburg’s death in 1934, Hitler merged the offices of Chancellor and President, becoming </a:t>
            </a:r>
            <a:r>
              <a:rPr lang="en-US" sz="2800" dirty="0" err="1" smtClean="0"/>
              <a:t>Führer</a:t>
            </a:r>
            <a:r>
              <a:rPr lang="en-US" sz="2800" dirty="0" smtClean="0"/>
              <a:t>.</a:t>
            </a:r>
          </a:p>
          <a:p>
            <a:r>
              <a:rPr lang="en-US" sz="2800" dirty="0" err="1" smtClean="0"/>
              <a:t>Gleichschaltung</a:t>
            </a:r>
            <a:r>
              <a:rPr lang="en-US" sz="2800" dirty="0" smtClean="0"/>
              <a:t> (coordination) brought all institutions-civil service, judiciary, education, and cultural bodies-under Nazi control.</a:t>
            </a:r>
          </a:p>
          <a:p>
            <a:r>
              <a:rPr lang="en-US" sz="2800" dirty="0" smtClean="0"/>
              <a:t>This eliminated institutional autonomy and ensured total loyalty to the regime.</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14400"/>
            <a:ext cx="8229600" cy="4525963"/>
          </a:xfrm>
        </p:spPr>
        <p:txBody>
          <a:bodyPr>
            <a:normAutofit fontScale="70000" lnSpcReduction="20000"/>
          </a:bodyPr>
          <a:lstStyle/>
          <a:p>
            <a:pPr>
              <a:buNone/>
            </a:pPr>
            <a:r>
              <a:rPr lang="en-US" dirty="0" smtClean="0"/>
              <a:t>4. Internal Purges and Absolute Control</a:t>
            </a:r>
          </a:p>
          <a:p>
            <a:r>
              <a:rPr lang="en-US" dirty="0" smtClean="0"/>
              <a:t>Hitler eliminated internal rivals during the Night of the Long Knives (1934), purging his political opponents.</a:t>
            </a:r>
          </a:p>
          <a:p>
            <a:r>
              <a:rPr lang="en-US" dirty="0" smtClean="0"/>
              <a:t>This secured complete control over the Nazi Party and the state apparatus.</a:t>
            </a:r>
          </a:p>
          <a:p>
            <a:endParaRPr lang="en-US" dirty="0" smtClean="0"/>
          </a:p>
          <a:p>
            <a:pPr>
              <a:buNone/>
            </a:pPr>
            <a:r>
              <a:rPr lang="en-US" dirty="0" smtClean="0"/>
              <a:t>5. Economic and </a:t>
            </a:r>
            <a:r>
              <a:rPr lang="en-US" dirty="0" err="1" smtClean="0"/>
              <a:t>Labour</a:t>
            </a:r>
            <a:r>
              <a:rPr lang="en-US" dirty="0" smtClean="0"/>
              <a:t> Policies</a:t>
            </a:r>
          </a:p>
          <a:p>
            <a:r>
              <a:rPr lang="en-US" dirty="0" smtClean="0"/>
              <a:t>Independent trade unions were abolished and replaced by the German </a:t>
            </a:r>
            <a:r>
              <a:rPr lang="en-US" dirty="0" err="1" smtClean="0"/>
              <a:t>Labour</a:t>
            </a:r>
            <a:r>
              <a:rPr lang="en-US" dirty="0" smtClean="0"/>
              <a:t> Front, bringing workers under state control.</a:t>
            </a:r>
          </a:p>
          <a:p>
            <a:r>
              <a:rPr lang="en-US" dirty="0" smtClean="0"/>
              <a:t>Hitler adopted state-led economic intervention (proto-Keynesian policies) to reduce unemployment through public works and military spending.</a:t>
            </a:r>
          </a:p>
          <a:p>
            <a:r>
              <a:rPr lang="en-US" dirty="0" smtClean="0"/>
              <a:t>Economic recovery helped win popular support and reduce resistance.</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09600"/>
            <a:ext cx="7772400" cy="1470025"/>
          </a:xfrm>
        </p:spPr>
        <p:txBody>
          <a:bodyPr/>
          <a:lstStyle/>
          <a:p>
            <a:r>
              <a:rPr lang="en-IN" dirty="0" smtClean="0"/>
              <a:t>Nazi Economic Policy </a:t>
            </a:r>
            <a:endParaRPr lang="en-US" dirty="0"/>
          </a:p>
        </p:txBody>
      </p:sp>
      <p:sp>
        <p:nvSpPr>
          <p:cNvPr id="3" name="Subtitle 2"/>
          <p:cNvSpPr>
            <a:spLocks noGrp="1"/>
          </p:cNvSpPr>
          <p:nvPr>
            <p:ph type="subTitle" idx="1"/>
          </p:nvPr>
        </p:nvSpPr>
        <p:spPr>
          <a:xfrm>
            <a:off x="1371600" y="1981200"/>
            <a:ext cx="6400800" cy="3657600"/>
          </a:xfrm>
        </p:spPr>
        <p:txBody>
          <a:bodyPr>
            <a:normAutofit fontScale="70000" lnSpcReduction="20000"/>
          </a:bodyPr>
          <a:lstStyle/>
          <a:p>
            <a:pPr algn="l"/>
            <a:r>
              <a:rPr lang="en-US" b="1" dirty="0" smtClean="0">
                <a:solidFill>
                  <a:schemeClr val="tx1"/>
                </a:solidFill>
              </a:rPr>
              <a:t>Nazi Economic Policy: Key Phases</a:t>
            </a:r>
          </a:p>
          <a:p>
            <a:pPr algn="l"/>
            <a:endParaRPr lang="en-US" b="1" dirty="0" smtClean="0">
              <a:solidFill>
                <a:schemeClr val="tx1"/>
              </a:solidFill>
            </a:endParaRPr>
          </a:p>
          <a:p>
            <a:pPr algn="l"/>
            <a:r>
              <a:rPr lang="en-US" b="1" dirty="0" smtClean="0">
                <a:solidFill>
                  <a:schemeClr val="tx1"/>
                </a:solidFill>
              </a:rPr>
              <a:t>1932–36:</a:t>
            </a:r>
            <a:endParaRPr lang="en-US" dirty="0" smtClean="0">
              <a:solidFill>
                <a:schemeClr val="tx1"/>
              </a:solidFill>
            </a:endParaRPr>
          </a:p>
          <a:p>
            <a:pPr algn="l"/>
            <a:r>
              <a:rPr lang="en-US" dirty="0" err="1" smtClean="0">
                <a:solidFill>
                  <a:schemeClr val="tx1"/>
                </a:solidFill>
              </a:rPr>
              <a:t>Hjalmar</a:t>
            </a:r>
            <a:r>
              <a:rPr lang="en-US" dirty="0" smtClean="0">
                <a:solidFill>
                  <a:schemeClr val="tx1"/>
                </a:solidFill>
              </a:rPr>
              <a:t> Schacht’s state-led recovery, public works, reduced unemployment</a:t>
            </a:r>
          </a:p>
          <a:p>
            <a:pPr algn="l"/>
            <a:r>
              <a:rPr lang="en-US" b="1" dirty="0" smtClean="0">
                <a:solidFill>
                  <a:schemeClr val="tx1"/>
                </a:solidFill>
              </a:rPr>
              <a:t>1936–39:</a:t>
            </a:r>
            <a:endParaRPr lang="en-US" dirty="0" smtClean="0">
              <a:solidFill>
                <a:schemeClr val="tx1"/>
              </a:solidFill>
            </a:endParaRPr>
          </a:p>
          <a:p>
            <a:pPr algn="l"/>
            <a:r>
              <a:rPr lang="en-US" dirty="0" smtClean="0">
                <a:solidFill>
                  <a:schemeClr val="tx1"/>
                </a:solidFill>
              </a:rPr>
              <a:t>Four-Year Plan, autarky (economic self-</a:t>
            </a:r>
            <a:r>
              <a:rPr lang="en-US" dirty="0" err="1" smtClean="0">
                <a:solidFill>
                  <a:schemeClr val="tx1"/>
                </a:solidFill>
              </a:rPr>
              <a:t>suffieciency</a:t>
            </a:r>
            <a:r>
              <a:rPr lang="en-US" dirty="0" smtClean="0">
                <a:solidFill>
                  <a:schemeClr val="tx1"/>
                </a:solidFill>
              </a:rPr>
              <a:t>), rearmament, welfare to secure loyalty</a:t>
            </a:r>
          </a:p>
          <a:p>
            <a:pPr algn="l"/>
            <a:r>
              <a:rPr lang="en-US" b="1" dirty="0" smtClean="0">
                <a:solidFill>
                  <a:schemeClr val="tx1"/>
                </a:solidFill>
              </a:rPr>
              <a:t>1939–45:</a:t>
            </a:r>
            <a:endParaRPr lang="en-US" dirty="0" smtClean="0">
              <a:solidFill>
                <a:schemeClr val="tx1"/>
              </a:solidFill>
            </a:endParaRPr>
          </a:p>
          <a:p>
            <a:pPr algn="l"/>
            <a:r>
              <a:rPr lang="en-US" dirty="0" smtClean="0">
                <a:solidFill>
                  <a:schemeClr val="tx1"/>
                </a:solidFill>
              </a:rPr>
              <a:t>Total war economy, forced </a:t>
            </a:r>
            <a:r>
              <a:rPr lang="en-US" dirty="0" err="1" smtClean="0">
                <a:solidFill>
                  <a:schemeClr val="tx1"/>
                </a:solidFill>
              </a:rPr>
              <a:t>labour</a:t>
            </a:r>
            <a:r>
              <a:rPr lang="en-US" dirty="0" smtClean="0">
                <a:solidFill>
                  <a:schemeClr val="tx1"/>
                </a:solidFill>
              </a:rPr>
              <a:t>, military-industrial mobilization</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470025"/>
          </a:xfrm>
        </p:spPr>
        <p:txBody>
          <a:bodyPr/>
          <a:lstStyle/>
          <a:p>
            <a:r>
              <a:rPr lang="en-IN" dirty="0" smtClean="0"/>
              <a:t>The Racial State (social policies)</a:t>
            </a:r>
            <a:endParaRPr lang="en-US" dirty="0"/>
          </a:p>
        </p:txBody>
      </p:sp>
      <p:sp>
        <p:nvSpPr>
          <p:cNvPr id="3" name="Subtitle 2"/>
          <p:cNvSpPr>
            <a:spLocks noGrp="1"/>
          </p:cNvSpPr>
          <p:nvPr>
            <p:ph type="subTitle" idx="1"/>
          </p:nvPr>
        </p:nvSpPr>
        <p:spPr>
          <a:xfrm>
            <a:off x="990600" y="2133600"/>
            <a:ext cx="7086600" cy="3505200"/>
          </a:xfrm>
        </p:spPr>
        <p:txBody>
          <a:bodyPr>
            <a:normAutofit/>
          </a:bodyPr>
          <a:lstStyle/>
          <a:p>
            <a:pPr algn="l"/>
            <a:r>
              <a:rPr lang="en-US" sz="2200" dirty="0" smtClean="0">
                <a:solidFill>
                  <a:schemeClr val="tx1"/>
                </a:solidFill>
              </a:rPr>
              <a:t>Nazi Germany aimed to create a racial state (</a:t>
            </a:r>
            <a:r>
              <a:rPr lang="en-US" sz="2200" dirty="0" err="1" smtClean="0">
                <a:solidFill>
                  <a:schemeClr val="tx1"/>
                </a:solidFill>
              </a:rPr>
              <a:t>Rassenstaat</a:t>
            </a:r>
            <a:r>
              <a:rPr lang="en-US" sz="2200" dirty="0" smtClean="0">
                <a:solidFill>
                  <a:schemeClr val="tx1"/>
                </a:solidFill>
              </a:rPr>
              <a:t>) where society was organized based on racial hierarchy, purity, and loyalty to the </a:t>
            </a:r>
            <a:r>
              <a:rPr lang="en-US" sz="2200" dirty="0" err="1" smtClean="0">
                <a:solidFill>
                  <a:schemeClr val="tx1"/>
                </a:solidFill>
              </a:rPr>
              <a:t>Führer</a:t>
            </a:r>
            <a:r>
              <a:rPr lang="en-US" sz="2200" dirty="0" smtClean="0">
                <a:solidFill>
                  <a:schemeClr val="tx1"/>
                </a:solidFill>
              </a:rPr>
              <a:t>.</a:t>
            </a:r>
          </a:p>
          <a:p>
            <a:pPr algn="l"/>
            <a:r>
              <a:rPr lang="en-US" sz="2200" dirty="0" smtClean="0">
                <a:solidFill>
                  <a:schemeClr val="tx1"/>
                </a:solidFill>
              </a:rPr>
              <a:t>The state controlled education, culture, bodies, reproduction, and everyday life → historians call this </a:t>
            </a:r>
            <a:r>
              <a:rPr lang="en-US" sz="2200" dirty="0" err="1" smtClean="0">
                <a:solidFill>
                  <a:schemeClr val="tx1"/>
                </a:solidFill>
              </a:rPr>
              <a:t>biopolitics</a:t>
            </a:r>
            <a:r>
              <a:rPr lang="en-US" sz="2200" dirty="0" smtClean="0">
                <a:solidFill>
                  <a:schemeClr val="tx1"/>
                </a:solidFill>
              </a:rPr>
              <a:t> (state control over life itself).</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4525963"/>
          </a:xfrm>
        </p:spPr>
        <p:txBody>
          <a:bodyPr>
            <a:normAutofit fontScale="55000" lnSpcReduction="20000"/>
          </a:bodyPr>
          <a:lstStyle/>
          <a:p>
            <a:pPr>
              <a:buNone/>
            </a:pPr>
            <a:r>
              <a:rPr lang="en-US" b="1" dirty="0" smtClean="0"/>
              <a:t>Education &amp; Culture</a:t>
            </a:r>
          </a:p>
          <a:p>
            <a:r>
              <a:rPr lang="en-US" dirty="0" smtClean="0"/>
              <a:t>Educational curriculum was </a:t>
            </a:r>
            <a:r>
              <a:rPr lang="en-US" dirty="0" err="1" smtClean="0"/>
              <a:t>Nazified</a:t>
            </a:r>
            <a:r>
              <a:rPr lang="en-US" dirty="0" smtClean="0"/>
              <a:t>; scholars and artists were encouraged to glorify Hitler and the Nazi Party.</a:t>
            </a:r>
          </a:p>
          <a:p>
            <a:r>
              <a:rPr lang="en-US" dirty="0" smtClean="0"/>
              <a:t>Modernist art, jazz, experimental literature labeled “Degenerate Art” (</a:t>
            </a:r>
            <a:r>
              <a:rPr lang="en-US" dirty="0" err="1" smtClean="0"/>
              <a:t>Entartete</a:t>
            </a:r>
            <a:r>
              <a:rPr lang="en-US" dirty="0" smtClean="0"/>
              <a:t> </a:t>
            </a:r>
            <a:r>
              <a:rPr lang="en-US" dirty="0" err="1" smtClean="0"/>
              <a:t>Kunst</a:t>
            </a:r>
            <a:r>
              <a:rPr lang="en-US" dirty="0" smtClean="0"/>
              <a:t>) and censored.</a:t>
            </a:r>
          </a:p>
          <a:p>
            <a:r>
              <a:rPr lang="en-US" dirty="0" smtClean="0"/>
              <a:t>State promoted heroic Aryan bodies, rural peasants, militarism, and masculinity in art and culture.</a:t>
            </a:r>
          </a:p>
          <a:p>
            <a:endParaRPr lang="en-US" dirty="0" smtClean="0"/>
          </a:p>
          <a:p>
            <a:pPr>
              <a:buNone/>
            </a:pPr>
            <a:r>
              <a:rPr lang="en-US" b="1" dirty="0" smtClean="0"/>
              <a:t>Women and Gender Policy</a:t>
            </a:r>
          </a:p>
          <a:p>
            <a:r>
              <a:rPr lang="en-US" dirty="0" smtClean="0"/>
              <a:t>Women were restricted to Kinder, </a:t>
            </a:r>
            <a:r>
              <a:rPr lang="en-US" dirty="0" err="1" smtClean="0"/>
              <a:t>Kirche</a:t>
            </a:r>
            <a:r>
              <a:rPr lang="en-US" dirty="0" smtClean="0"/>
              <a:t>, </a:t>
            </a:r>
            <a:r>
              <a:rPr lang="en-US" dirty="0" err="1" smtClean="0"/>
              <a:t>Küche</a:t>
            </a:r>
            <a:r>
              <a:rPr lang="en-US" dirty="0" smtClean="0"/>
              <a:t> (Children, Church, Kitchen).</a:t>
            </a:r>
          </a:p>
          <a:p>
            <a:r>
              <a:rPr lang="en-US" dirty="0" smtClean="0"/>
              <a:t>Motherhood portrayed as a national duty to produce Aryan children.</a:t>
            </a:r>
          </a:p>
          <a:p>
            <a:r>
              <a:rPr lang="en-US" dirty="0" smtClean="0"/>
              <a:t>Marriage loans given; loan partially forgiven for each child.</a:t>
            </a:r>
          </a:p>
          <a:p>
            <a:r>
              <a:rPr lang="en-US" dirty="0" smtClean="0"/>
              <a:t>Medals awarded to mothers with many Aryan children.</a:t>
            </a:r>
          </a:p>
          <a:p>
            <a:r>
              <a:rPr lang="en-US" dirty="0" smtClean="0"/>
              <a:t>Abortion banned for Aryan women but encouraged/forced for Jews and disabled women → </a:t>
            </a:r>
            <a:r>
              <a:rPr lang="en-US" dirty="0" err="1" smtClean="0"/>
              <a:t>racialized</a:t>
            </a:r>
            <a:r>
              <a:rPr lang="en-US" dirty="0" smtClean="0"/>
              <a:t> reproduction.</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05400"/>
            <a:ext cx="8229600" cy="1143000"/>
          </a:xfrm>
        </p:spPr>
        <p:txBody>
          <a:bodyPr>
            <a:normAutofit fontScale="90000"/>
          </a:bodyPr>
          <a:lstStyle/>
          <a:p>
            <a:r>
              <a:rPr lang="en-US" sz="2200" dirty="0" smtClean="0"/>
              <a:t>German propaganda photograph of a kindergarten for German infants promotes the nurturing role of women on the home front. Germany, 1941</a:t>
            </a:r>
            <a:r>
              <a:rPr lang="en-US" dirty="0" smtClean="0"/>
              <a:t>.</a:t>
            </a:r>
            <a:endParaRPr lang="en-US" dirty="0"/>
          </a:p>
        </p:txBody>
      </p:sp>
      <p:pic>
        <p:nvPicPr>
          <p:cNvPr id="19458" name="Picture 2" descr="C:\Users\hp\Desktop\women.jpeg"/>
          <p:cNvPicPr>
            <a:picLocks noChangeAspect="1" noChangeArrowheads="1"/>
          </p:cNvPicPr>
          <p:nvPr/>
        </p:nvPicPr>
        <p:blipFill>
          <a:blip r:embed="rId2"/>
          <a:srcRect/>
          <a:stretch>
            <a:fillRect/>
          </a:stretch>
        </p:blipFill>
        <p:spPr bwMode="auto">
          <a:xfrm>
            <a:off x="1676401" y="533400"/>
            <a:ext cx="5486400" cy="4323755"/>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descr="Perfect Aryan Family Stock Photo - Alamy"/>
          <p:cNvPicPr>
            <a:picLocks noChangeAspect="1" noChangeArrowheads="1"/>
          </p:cNvPicPr>
          <p:nvPr/>
        </p:nvPicPr>
        <p:blipFill>
          <a:blip r:embed="rId2"/>
          <a:srcRect/>
          <a:stretch>
            <a:fillRect/>
          </a:stretch>
        </p:blipFill>
        <p:spPr bwMode="auto">
          <a:xfrm>
            <a:off x="685800" y="990599"/>
            <a:ext cx="3240297" cy="4495801"/>
          </a:xfrm>
          <a:prstGeom prst="rect">
            <a:avLst/>
          </a:prstGeom>
          <a:noFill/>
        </p:spPr>
      </p:pic>
      <p:pic>
        <p:nvPicPr>
          <p:cNvPr id="20486" name="Picture 6" descr="Otto Dix - Articles | Artsy"/>
          <p:cNvPicPr>
            <a:picLocks noChangeAspect="1" noChangeArrowheads="1"/>
          </p:cNvPicPr>
          <p:nvPr/>
        </p:nvPicPr>
        <p:blipFill>
          <a:blip r:embed="rId3"/>
          <a:srcRect/>
          <a:stretch>
            <a:fillRect/>
          </a:stretch>
        </p:blipFill>
        <p:spPr bwMode="auto">
          <a:xfrm>
            <a:off x="4495800" y="1828800"/>
            <a:ext cx="4238625" cy="3181350"/>
          </a:xfrm>
          <a:prstGeom prst="rect">
            <a:avLst/>
          </a:prstGeom>
          <a:noFill/>
        </p:spPr>
      </p:pic>
      <p:sp>
        <p:nvSpPr>
          <p:cNvPr id="5" name="Rectangle 4"/>
          <p:cNvSpPr/>
          <p:nvPr/>
        </p:nvSpPr>
        <p:spPr>
          <a:xfrm>
            <a:off x="1066800" y="5791200"/>
            <a:ext cx="2514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Nazi art</a:t>
            </a:r>
            <a:endParaRPr lang="en-US" dirty="0"/>
          </a:p>
        </p:txBody>
      </p:sp>
      <p:sp>
        <p:nvSpPr>
          <p:cNvPr id="6" name="Rectangle 5"/>
          <p:cNvSpPr/>
          <p:nvPr/>
        </p:nvSpPr>
        <p:spPr>
          <a:xfrm>
            <a:off x="5562600" y="5791200"/>
            <a:ext cx="2133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“Degenerate art”</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4525963"/>
          </a:xfrm>
        </p:spPr>
        <p:txBody>
          <a:bodyPr>
            <a:normAutofit fontScale="70000" lnSpcReduction="20000"/>
          </a:bodyPr>
          <a:lstStyle/>
          <a:p>
            <a:pPr>
              <a:buNone/>
            </a:pPr>
            <a:r>
              <a:rPr lang="en-US" b="1" dirty="0" smtClean="0"/>
              <a:t>Youth Indoctrination</a:t>
            </a:r>
          </a:p>
          <a:p>
            <a:r>
              <a:rPr lang="en-US" dirty="0" smtClean="0"/>
              <a:t>Hitler Youth and League of German Girls created to indoctrinate children with Nazi ideology.</a:t>
            </a:r>
          </a:p>
          <a:p>
            <a:r>
              <a:rPr lang="en-US" dirty="0" smtClean="0"/>
              <a:t>Emphasis on physical fitness, militarism, discipline, racial purity, and </a:t>
            </a:r>
            <a:r>
              <a:rPr lang="en-US" dirty="0" err="1" smtClean="0"/>
              <a:t>Führer</a:t>
            </a:r>
            <a:r>
              <a:rPr lang="en-US" dirty="0" smtClean="0"/>
              <a:t> worship.</a:t>
            </a:r>
          </a:p>
          <a:p>
            <a:pPr>
              <a:buNone/>
            </a:pPr>
            <a:endParaRPr lang="en-IN" dirty="0" smtClean="0"/>
          </a:p>
          <a:p>
            <a:pPr>
              <a:buNone/>
            </a:pPr>
            <a:endParaRPr lang="en-US" dirty="0" smtClean="0"/>
          </a:p>
          <a:p>
            <a:pPr>
              <a:buNone/>
            </a:pPr>
            <a:r>
              <a:rPr lang="en-US" b="1" dirty="0" smtClean="0"/>
              <a:t>Eugenics and Racial Purity</a:t>
            </a:r>
          </a:p>
          <a:p>
            <a:r>
              <a:rPr lang="en-US" dirty="0" smtClean="0"/>
              <a:t>Eugenics (good genes) became central state policy.</a:t>
            </a:r>
          </a:p>
          <a:p>
            <a:r>
              <a:rPr lang="en-US" dirty="0" smtClean="0"/>
              <a:t>Government encouraged reproduction among “pure” German peasants (white skin, blue eyes) and funded rural Aryan families.</a:t>
            </a:r>
          </a:p>
          <a:p>
            <a:r>
              <a:rPr lang="en-US" dirty="0" smtClean="0"/>
              <a:t>Blood-and-soil ideology: racial purity linked to land and fertility.</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00200" y="4724400"/>
            <a:ext cx="6400800" cy="1752600"/>
          </a:xfrm>
        </p:spPr>
        <p:txBody>
          <a:bodyPr>
            <a:normAutofit/>
          </a:bodyPr>
          <a:lstStyle/>
          <a:p>
            <a:r>
              <a:rPr lang="en-US" sz="2000" dirty="0" smtClean="0">
                <a:solidFill>
                  <a:schemeClr val="tx1"/>
                </a:solidFill>
              </a:rPr>
              <a:t>German children read an anti-Jewish propaganda book for children titled </a:t>
            </a:r>
            <a:r>
              <a:rPr lang="en-US" sz="2000" i="1" dirty="0" err="1" smtClean="0">
                <a:solidFill>
                  <a:schemeClr val="tx1"/>
                </a:solidFill>
              </a:rPr>
              <a:t>Der</a:t>
            </a:r>
            <a:r>
              <a:rPr lang="en-US" sz="2000" i="1" dirty="0" smtClean="0">
                <a:solidFill>
                  <a:schemeClr val="tx1"/>
                </a:solidFill>
              </a:rPr>
              <a:t> </a:t>
            </a:r>
            <a:r>
              <a:rPr lang="en-US" sz="2000" i="1" dirty="0" err="1" smtClean="0">
                <a:solidFill>
                  <a:schemeClr val="tx1"/>
                </a:solidFill>
              </a:rPr>
              <a:t>Giftpilz</a:t>
            </a:r>
            <a:r>
              <a:rPr lang="en-US" sz="2000" dirty="0" smtClean="0">
                <a:solidFill>
                  <a:schemeClr val="tx1"/>
                </a:solidFill>
              </a:rPr>
              <a:t> (The Poisonous Mushroom). The girl on the left holds a companion volume, the translated title of which is "Trust No Fox." Germany, ca. 1938</a:t>
            </a:r>
            <a:endParaRPr lang="en-US" sz="2000" dirty="0">
              <a:solidFill>
                <a:schemeClr val="tx1"/>
              </a:solidFill>
            </a:endParaRPr>
          </a:p>
        </p:txBody>
      </p:sp>
      <p:pic>
        <p:nvPicPr>
          <p:cNvPr id="15362" name="Picture 2" descr="C:\Users\hp\Desktop\kid.jpeg"/>
          <p:cNvPicPr>
            <a:picLocks noChangeAspect="1" noChangeArrowheads="1"/>
          </p:cNvPicPr>
          <p:nvPr/>
        </p:nvPicPr>
        <p:blipFill>
          <a:blip r:embed="rId2"/>
          <a:srcRect/>
          <a:stretch>
            <a:fillRect/>
          </a:stretch>
        </p:blipFill>
        <p:spPr bwMode="auto">
          <a:xfrm>
            <a:off x="1828800" y="304800"/>
            <a:ext cx="5791200" cy="428119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525963"/>
          </a:xfrm>
        </p:spPr>
        <p:txBody>
          <a:bodyPr>
            <a:normAutofit fontScale="62500" lnSpcReduction="20000"/>
          </a:bodyPr>
          <a:lstStyle/>
          <a:p>
            <a:pPr>
              <a:buNone/>
            </a:pPr>
            <a:r>
              <a:rPr lang="en-US" b="1" dirty="0" smtClean="0"/>
              <a:t>Sterilization and Euthanasia</a:t>
            </a:r>
          </a:p>
          <a:p>
            <a:r>
              <a:rPr lang="en-US" dirty="0" smtClean="0"/>
              <a:t>Law for the Prevention of Hereditarily Diseased Offspring (1933) → forced sterilization of people with hereditary diseases/disabilities.</a:t>
            </a:r>
          </a:p>
          <a:p>
            <a:r>
              <a:rPr lang="en-US" dirty="0" smtClean="0"/>
              <a:t>T4 Euthanasia Program → systematic killing of mentally ill and disabled people using mobile gas chambers and hospitals.</a:t>
            </a:r>
          </a:p>
          <a:p>
            <a:r>
              <a:rPr lang="en-US" dirty="0" smtClean="0"/>
              <a:t>Considered a precursor to Holocaust techniques.</a:t>
            </a:r>
          </a:p>
          <a:p>
            <a:endParaRPr lang="en-US" dirty="0" smtClean="0"/>
          </a:p>
          <a:p>
            <a:pPr>
              <a:buNone/>
            </a:pPr>
            <a:r>
              <a:rPr lang="en-US" b="1" dirty="0" smtClean="0"/>
              <a:t>Anti-Jewish Laws and Social Death</a:t>
            </a:r>
          </a:p>
          <a:p>
            <a:r>
              <a:rPr lang="en-US" dirty="0" smtClean="0"/>
              <a:t>Nuremberg Laws (1935):</a:t>
            </a:r>
          </a:p>
          <a:p>
            <a:pPr lvl="1">
              <a:buNone/>
            </a:pPr>
            <a:r>
              <a:rPr lang="en-US" dirty="0" smtClean="0"/>
              <a:t>-Jews stripped of citizenship</a:t>
            </a:r>
          </a:p>
          <a:p>
            <a:pPr lvl="1">
              <a:buNone/>
            </a:pPr>
            <a:r>
              <a:rPr lang="en-US" dirty="0" smtClean="0"/>
              <a:t>-Interracial marriage banned</a:t>
            </a:r>
          </a:p>
          <a:p>
            <a:pPr lvl="1">
              <a:buNone/>
            </a:pPr>
            <a:r>
              <a:rPr lang="en-US" dirty="0" smtClean="0"/>
              <a:t>-Jews excluded from public life</a:t>
            </a:r>
          </a:p>
          <a:p>
            <a:r>
              <a:rPr lang="en-US" dirty="0" smtClean="0"/>
              <a:t>1938 onwards: violent riots (</a:t>
            </a:r>
            <a:r>
              <a:rPr lang="en-US" dirty="0" err="1" smtClean="0"/>
              <a:t>Kristallnacht</a:t>
            </a:r>
            <a:r>
              <a:rPr lang="en-US" dirty="0" smtClean="0"/>
              <a:t>) and escalating persecution.</a:t>
            </a:r>
          </a:p>
          <a:p>
            <a:r>
              <a:rPr lang="en-US" dirty="0" smtClean="0"/>
              <a:t>Jews subjected to “social death” → dehumanized, treated as non-human, denied rights (sociologically comparable to slavery/caste exclusion).</a:t>
            </a: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0"/>
            <a:ext cx="8229600" cy="1676400"/>
          </a:xfrm>
        </p:spPr>
        <p:txBody>
          <a:bodyPr>
            <a:normAutofit/>
          </a:bodyPr>
          <a:lstStyle/>
          <a:p>
            <a:r>
              <a:rPr lang="en-US" sz="2000" dirty="0" smtClean="0"/>
              <a:t>This photo originates from a film produced by the Reich Propaganda Ministry. It shows two doctors in a ward in an unidentified asylum. The existence of the patients in the ward is described as "life only as a burden." Such propaganda images were intended to develop public sympathy for the Euthanasia Program.</a:t>
            </a:r>
            <a:endParaRPr lang="en-US" sz="2000" dirty="0"/>
          </a:p>
        </p:txBody>
      </p:sp>
      <p:pic>
        <p:nvPicPr>
          <p:cNvPr id="17410" name="Picture 2" descr="C:\Users\hp\Desktop\doc.jpg"/>
          <p:cNvPicPr>
            <a:picLocks noChangeAspect="1" noChangeArrowheads="1"/>
          </p:cNvPicPr>
          <p:nvPr/>
        </p:nvPicPr>
        <p:blipFill>
          <a:blip r:embed="rId2"/>
          <a:srcRect/>
          <a:stretch>
            <a:fillRect/>
          </a:stretch>
        </p:blipFill>
        <p:spPr bwMode="auto">
          <a:xfrm>
            <a:off x="1905000" y="838200"/>
            <a:ext cx="5191125" cy="3524250"/>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953000"/>
            <a:ext cx="8229600" cy="1371600"/>
          </a:xfrm>
        </p:spPr>
        <p:txBody>
          <a:bodyPr>
            <a:normAutofit fontScale="90000"/>
          </a:bodyPr>
          <a:lstStyle/>
          <a:p>
            <a:r>
              <a:rPr lang="en-US" sz="2200" dirty="0" smtClean="0"/>
              <a:t>This image originates from a film produced by the Reich Propaganda Ministry. It is captioned: "A moral and religious conception of life demands the prevention of hereditarily ill offspring." Nazi propaganda aimed to create public support for the compulsory sterilization effort</a:t>
            </a:r>
            <a:r>
              <a:rPr lang="en-US" dirty="0" smtClean="0"/>
              <a:t>.</a:t>
            </a:r>
            <a:endParaRPr lang="en-US" dirty="0"/>
          </a:p>
        </p:txBody>
      </p:sp>
      <p:pic>
        <p:nvPicPr>
          <p:cNvPr id="16386" name="Picture 2" descr="C:\Users\hp\Desktop\ster.jpg"/>
          <p:cNvPicPr>
            <a:picLocks noChangeAspect="1" noChangeArrowheads="1"/>
          </p:cNvPicPr>
          <p:nvPr/>
        </p:nvPicPr>
        <p:blipFill>
          <a:blip r:embed="rId2"/>
          <a:srcRect/>
          <a:stretch>
            <a:fillRect/>
          </a:stretch>
        </p:blipFill>
        <p:spPr bwMode="auto">
          <a:xfrm>
            <a:off x="1828800" y="304800"/>
            <a:ext cx="5420497" cy="4379004"/>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p:txBody>
          <a:bodyPr/>
          <a:lstStyle/>
          <a:p>
            <a:r>
              <a:rPr lang="en-GB">
                <a:solidFill>
                  <a:srgbClr val="FF6600"/>
                </a:solidFill>
              </a:rPr>
              <a:t>Lebensraum</a:t>
            </a:r>
          </a:p>
        </p:txBody>
      </p:sp>
      <p:sp>
        <p:nvSpPr>
          <p:cNvPr id="22531" name="Rectangle 3"/>
          <p:cNvSpPr>
            <a:spLocks noGrp="1" noRot="1" noChangeArrowheads="1"/>
          </p:cNvSpPr>
          <p:nvPr>
            <p:ph idx="1"/>
          </p:nvPr>
        </p:nvSpPr>
        <p:spPr/>
        <p:txBody>
          <a:bodyPr>
            <a:normAutofit/>
          </a:bodyPr>
          <a:lstStyle/>
          <a:p>
            <a:pPr>
              <a:lnSpc>
                <a:spcPct val="80000"/>
              </a:lnSpc>
            </a:pPr>
            <a:r>
              <a:rPr lang="en-US" altLang="en-US" sz="2400" dirty="0"/>
              <a:t> Lebensraum</a:t>
            </a:r>
            <a:r>
              <a:rPr lang="en-US" sz="2400" dirty="0"/>
              <a:t> </a:t>
            </a:r>
            <a:r>
              <a:rPr lang="en-US" altLang="en-US" sz="2400" dirty="0"/>
              <a:t>(German for "habitat" or literally "living space") was one of the major political ideas of Adolf Hitler, and an important component of Nazi ideology. It served as the motivation for the expansionist policies of Nazi Germany, aiming to provide extra space for the growth of the German population, for a Greater Germany. In Hitler's book Mein </a:t>
            </a:r>
            <a:r>
              <a:rPr lang="en-US" altLang="en-US" sz="2400" dirty="0" err="1"/>
              <a:t>Kampf</a:t>
            </a:r>
            <a:r>
              <a:rPr lang="en-US" altLang="en-US" sz="2400" dirty="0"/>
              <a:t>, he detailed his belief that the German people needed Lebensraum ("living space", i.e. land and raw materials), and that it should be found in the East. It was the stated policy of the Nazis to kill, deport, or enslave the Polish, Russian and other Slavic populations, whom they considered inferior, and to repopulate the land with Germanic peoples. The entire urban population was to be exterminated by starvation, thus creating an agricultural surplus to feed Germany and allowing their replacement by a German upper class.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normAutofit/>
          </a:bodyPr>
          <a:lstStyle/>
          <a:p>
            <a:r>
              <a:rPr lang="en-IN" sz="3600" dirty="0" smtClean="0"/>
              <a:t>Militarization and Expansionist Policy</a:t>
            </a:r>
            <a:endParaRPr lang="en-US" sz="3600" dirty="0"/>
          </a:p>
        </p:txBody>
      </p:sp>
      <p:sp>
        <p:nvSpPr>
          <p:cNvPr id="3" name="Subtitle 2"/>
          <p:cNvSpPr>
            <a:spLocks noGrp="1"/>
          </p:cNvSpPr>
          <p:nvPr>
            <p:ph type="subTitle" idx="1"/>
          </p:nvPr>
        </p:nvSpPr>
        <p:spPr>
          <a:xfrm>
            <a:off x="685800" y="1676400"/>
            <a:ext cx="7696200" cy="3581400"/>
          </a:xfrm>
        </p:spPr>
        <p:txBody>
          <a:bodyPr>
            <a:normAutofit fontScale="25000" lnSpcReduction="20000"/>
          </a:bodyPr>
          <a:lstStyle/>
          <a:p>
            <a:pPr algn="l">
              <a:buFont typeface="Arial" pitchFamily="34" charset="0"/>
              <a:buChar char="•"/>
            </a:pPr>
            <a:r>
              <a:rPr lang="en-US" sz="7200" dirty="0" smtClean="0">
                <a:solidFill>
                  <a:schemeClr val="tx1"/>
                </a:solidFill>
              </a:rPr>
              <a:t>Hitler initiated massive rearmament and militarization, openly violating the Treaty of Versailles, which had restricted Germany’s military capacity.</a:t>
            </a:r>
          </a:p>
          <a:p>
            <a:pPr algn="l">
              <a:buFont typeface="Arial" pitchFamily="34" charset="0"/>
              <a:buChar char="•"/>
            </a:pPr>
            <a:r>
              <a:rPr lang="en-US" sz="7200" dirty="0" smtClean="0">
                <a:solidFill>
                  <a:schemeClr val="tx1"/>
                </a:solidFill>
              </a:rPr>
              <a:t>The regime invested heavily in the army (</a:t>
            </a:r>
            <a:r>
              <a:rPr lang="en-US" sz="7200" dirty="0" err="1" smtClean="0">
                <a:solidFill>
                  <a:schemeClr val="tx1"/>
                </a:solidFill>
              </a:rPr>
              <a:t>Wehrmacht</a:t>
            </a:r>
            <a:r>
              <a:rPr lang="en-US" sz="7200" dirty="0" smtClean="0">
                <a:solidFill>
                  <a:schemeClr val="tx1"/>
                </a:solidFill>
              </a:rPr>
              <a:t>), air force (Luftwaffe), and navy, turning Germany into a war-oriented state.</a:t>
            </a:r>
          </a:p>
          <a:p>
            <a:pPr algn="l">
              <a:buFont typeface="Arial" pitchFamily="34" charset="0"/>
              <a:buChar char="•"/>
            </a:pPr>
            <a:r>
              <a:rPr lang="en-US" sz="7200" dirty="0" smtClean="0">
                <a:solidFill>
                  <a:schemeClr val="tx1"/>
                </a:solidFill>
              </a:rPr>
              <a:t>Nazi foreign policy was driven by the ideology of Lebensraum (living space)- the belief that Germans needed territorial expansion, especially in Eastern Europe, to survive and flourish.</a:t>
            </a:r>
          </a:p>
          <a:p>
            <a:pPr algn="l">
              <a:buFont typeface="Arial" pitchFamily="34" charset="0"/>
              <a:buChar char="•"/>
            </a:pPr>
            <a:r>
              <a:rPr lang="en-US" sz="7200" dirty="0" smtClean="0">
                <a:solidFill>
                  <a:schemeClr val="tx1"/>
                </a:solidFill>
              </a:rPr>
              <a:t>Expansionism aimed at establishing German hegemony over Europe, creating a racially pure German empire.</a:t>
            </a:r>
          </a:p>
          <a:p>
            <a:pPr algn="l">
              <a:buFont typeface="Arial" pitchFamily="34" charset="0"/>
              <a:buChar char="•"/>
            </a:pPr>
            <a:r>
              <a:rPr lang="en-US" sz="7200" dirty="0" smtClean="0">
                <a:solidFill>
                  <a:schemeClr val="tx1"/>
                </a:solidFill>
              </a:rPr>
              <a:t>Key steps in expansion:</a:t>
            </a:r>
          </a:p>
          <a:p>
            <a:pPr algn="l">
              <a:buFont typeface="Arial" pitchFamily="34" charset="0"/>
              <a:buChar char="•"/>
            </a:pPr>
            <a:r>
              <a:rPr lang="en-US" sz="7200" dirty="0" smtClean="0">
                <a:solidFill>
                  <a:schemeClr val="tx1"/>
                </a:solidFill>
              </a:rPr>
              <a:t>Remilitarization of the Rhineland (1936)</a:t>
            </a:r>
          </a:p>
          <a:p>
            <a:pPr algn="l">
              <a:buFont typeface="Arial" pitchFamily="34" charset="0"/>
              <a:buChar char="•"/>
            </a:pPr>
            <a:r>
              <a:rPr lang="en-US" sz="7200" dirty="0" err="1" smtClean="0">
                <a:solidFill>
                  <a:schemeClr val="tx1"/>
                </a:solidFill>
              </a:rPr>
              <a:t>Anschluss</a:t>
            </a:r>
            <a:r>
              <a:rPr lang="en-US" sz="7200" dirty="0" smtClean="0">
                <a:solidFill>
                  <a:schemeClr val="tx1"/>
                </a:solidFill>
              </a:rPr>
              <a:t> with Austria (1938)</a:t>
            </a:r>
          </a:p>
          <a:p>
            <a:pPr algn="l">
              <a:buFont typeface="Arial" pitchFamily="34" charset="0"/>
              <a:buChar char="•"/>
            </a:pPr>
            <a:r>
              <a:rPr lang="en-US" sz="7200" dirty="0" smtClean="0">
                <a:solidFill>
                  <a:schemeClr val="tx1"/>
                </a:solidFill>
              </a:rPr>
              <a:t>Annexation of Sudetenland and later Czechoslovakia (1938-39)</a:t>
            </a:r>
          </a:p>
          <a:p>
            <a:pPr algn="l">
              <a:buFont typeface="Arial" pitchFamily="34" charset="0"/>
              <a:buChar char="•"/>
            </a:pPr>
            <a:r>
              <a:rPr lang="en-US" sz="7200" dirty="0" smtClean="0">
                <a:solidFill>
                  <a:schemeClr val="tx1"/>
                </a:solidFill>
              </a:rPr>
              <a:t>These aggressive policies directly triggered the outbreak of World War II in 1939, beginning with the invasion of Poland.</a:t>
            </a:r>
          </a:p>
          <a:p>
            <a:pPr algn="l">
              <a:buFont typeface="Arial" pitchFamily="34" charset="0"/>
              <a:buChar char="•"/>
            </a:pPr>
            <a:r>
              <a:rPr lang="en-US" sz="7200" dirty="0" smtClean="0">
                <a:solidFill>
                  <a:schemeClr val="tx1"/>
                </a:solidFill>
              </a:rPr>
              <a:t>Militarization also served a domestic purpose: reducing unemployment, stimulating industry, and consolidating nationalist support through war propaganda.</a:t>
            </a:r>
          </a:p>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chemeClr val="accent6">
                    <a:lumMod val="75000"/>
                  </a:schemeClr>
                </a:solidFill>
              </a:rPr>
              <a:t>GERMAN OCCUPIED EUROPE</a:t>
            </a:r>
            <a:endParaRPr lang="en-IN" dirty="0">
              <a:solidFill>
                <a:schemeClr val="accent6">
                  <a:lumMod val="75000"/>
                </a:schemeClr>
              </a:solidFill>
            </a:endParaRPr>
          </a:p>
        </p:txBody>
      </p:sp>
      <p:pic>
        <p:nvPicPr>
          <p:cNvPr id="4" name="Content Placeholder 3" descr="837px-Europe_under_Nazi_domination"/>
          <p:cNvPicPr>
            <a:picLocks noGrp="1" noChangeAspect="1" noChangeArrowheads="1"/>
          </p:cNvPicPr>
          <p:nvPr>
            <p:ph idx="1"/>
          </p:nvPr>
        </p:nvPicPr>
        <p:blipFill>
          <a:blip r:embed="rId2"/>
          <a:stretch>
            <a:fillRect/>
          </a:stretch>
        </p:blipFill>
        <p:spPr>
          <a:xfrm>
            <a:off x="2105704" y="1600200"/>
            <a:ext cx="4932592" cy="4525963"/>
          </a:xfrm>
          <a:noFill/>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Users\hp\Desktop\Screenshot_2026-02-15-23-29-45-224_com.pinterest.jpg"/>
          <p:cNvPicPr>
            <a:picLocks noGrp="1" noChangeAspect="1" noChangeArrowheads="1"/>
          </p:cNvPicPr>
          <p:nvPr>
            <p:ph idx="1"/>
          </p:nvPr>
        </p:nvPicPr>
        <p:blipFill>
          <a:blip r:embed="rId2"/>
          <a:srcRect/>
          <a:stretch>
            <a:fillRect/>
          </a:stretch>
        </p:blipFill>
        <p:spPr bwMode="auto">
          <a:xfrm>
            <a:off x="2514600" y="368595"/>
            <a:ext cx="4267200" cy="5805377"/>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a:lstStyle/>
          <a:p>
            <a:r>
              <a:rPr lang="en-US">
                <a:solidFill>
                  <a:srgbClr val="FF6600"/>
                </a:solidFill>
              </a:rPr>
              <a:t>Death of Hitler</a:t>
            </a:r>
          </a:p>
        </p:txBody>
      </p:sp>
      <p:sp>
        <p:nvSpPr>
          <p:cNvPr id="36867" name="Rectangle 3"/>
          <p:cNvSpPr>
            <a:spLocks noGrp="1" noRot="1" noChangeArrowheads="1"/>
          </p:cNvSpPr>
          <p:nvPr>
            <p:ph idx="1"/>
          </p:nvPr>
        </p:nvSpPr>
        <p:spPr/>
        <p:txBody>
          <a:bodyPr>
            <a:normAutofit/>
          </a:bodyPr>
          <a:lstStyle/>
          <a:p>
            <a:pPr>
              <a:lnSpc>
                <a:spcPct val="80000"/>
              </a:lnSpc>
            </a:pPr>
            <a:r>
              <a:rPr lang="en-GB" sz="2800"/>
              <a:t>Adolf Hitler committed suicide by gunshot on Monday, 30 April 1945 in his Führerbunker in Berlin. His wife Eva, committed suicide with him by ingesting cyanide.That afternoon, in accordance with Hitler's prior instructions, their remains were carried up the stairs through the bunker's emergency exit, doused in petrol and set alight in the Reich Chancellery garden outside the bunker. The Soviet archives record that their burnt remains were recovered and interred in successive locations until 1970 when they were again exhumed, cremated and the ashes scattered.</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85800"/>
            <a:ext cx="7772400" cy="1470025"/>
          </a:xfrm>
        </p:spPr>
        <p:txBody>
          <a:bodyPr/>
          <a:lstStyle/>
          <a:p>
            <a:r>
              <a:rPr lang="en-IN" dirty="0" smtClean="0"/>
              <a:t>Suggested readings</a:t>
            </a:r>
            <a:endParaRPr lang="en-US" dirty="0"/>
          </a:p>
        </p:txBody>
      </p:sp>
      <p:sp>
        <p:nvSpPr>
          <p:cNvPr id="3" name="Subtitle 2"/>
          <p:cNvSpPr>
            <a:spLocks noGrp="1"/>
          </p:cNvSpPr>
          <p:nvPr>
            <p:ph type="subTitle" idx="1"/>
          </p:nvPr>
        </p:nvSpPr>
        <p:spPr>
          <a:xfrm>
            <a:off x="1447800" y="2438400"/>
            <a:ext cx="6400800" cy="2743200"/>
          </a:xfrm>
        </p:spPr>
        <p:txBody>
          <a:bodyPr>
            <a:normAutofit fontScale="25000" lnSpcReduction="20000"/>
          </a:bodyPr>
          <a:lstStyle/>
          <a:p>
            <a:pPr algn="l">
              <a:buFont typeface="Arial" pitchFamily="34" charset="0"/>
              <a:buChar char="•"/>
            </a:pPr>
            <a:r>
              <a:rPr lang="en-IN" sz="8000" dirty="0" smtClean="0">
                <a:solidFill>
                  <a:schemeClr val="tx1"/>
                </a:solidFill>
              </a:rPr>
              <a:t>Hayes, C.J.H. Contemporary Europe Since 1870. Macmillan Company. 1953. </a:t>
            </a:r>
          </a:p>
          <a:p>
            <a:pPr algn="l">
              <a:buFont typeface="Arial" pitchFamily="34" charset="0"/>
              <a:buChar char="•"/>
            </a:pPr>
            <a:r>
              <a:rPr lang="en-IN" sz="8000" dirty="0" smtClean="0">
                <a:solidFill>
                  <a:schemeClr val="tx1"/>
                </a:solidFill>
              </a:rPr>
              <a:t>Lipson, E.  Europe in 19</a:t>
            </a:r>
            <a:r>
              <a:rPr lang="en-IN" sz="8000" baseline="30000" dirty="0" smtClean="0">
                <a:solidFill>
                  <a:schemeClr val="tx1"/>
                </a:solidFill>
              </a:rPr>
              <a:t>th</a:t>
            </a:r>
            <a:r>
              <a:rPr lang="en-IN" sz="8000" dirty="0" smtClean="0">
                <a:solidFill>
                  <a:schemeClr val="tx1"/>
                </a:solidFill>
              </a:rPr>
              <a:t> and 20</a:t>
            </a:r>
            <a:r>
              <a:rPr lang="en-IN" sz="8000" baseline="30000" dirty="0" smtClean="0">
                <a:solidFill>
                  <a:schemeClr val="tx1"/>
                </a:solidFill>
              </a:rPr>
              <a:t>th</a:t>
            </a:r>
            <a:r>
              <a:rPr lang="en-IN" sz="8000" dirty="0" smtClean="0">
                <a:solidFill>
                  <a:schemeClr val="tx1"/>
                </a:solidFill>
              </a:rPr>
              <a:t> Centuries. A &amp; C. Black. 1960</a:t>
            </a:r>
          </a:p>
          <a:p>
            <a:pPr algn="l">
              <a:buFont typeface="Arial" pitchFamily="34" charset="0"/>
              <a:buChar char="•"/>
            </a:pPr>
            <a:r>
              <a:rPr lang="en-US" sz="8000" dirty="0" smtClean="0">
                <a:solidFill>
                  <a:schemeClr val="tx1"/>
                </a:solidFill>
              </a:rPr>
              <a:t>Evans, Richard J. </a:t>
            </a:r>
            <a:r>
              <a:rPr lang="en-US" sz="8000" i="1" dirty="0" smtClean="0">
                <a:solidFill>
                  <a:schemeClr val="tx1"/>
                </a:solidFill>
              </a:rPr>
              <a:t>The Coming of the Third Reich</a:t>
            </a:r>
            <a:r>
              <a:rPr lang="en-US" sz="8000" dirty="0" smtClean="0">
                <a:solidFill>
                  <a:schemeClr val="tx1"/>
                </a:solidFill>
              </a:rPr>
              <a:t>. New York: Penguin Press, 2003.</a:t>
            </a:r>
          </a:p>
          <a:p>
            <a:pPr algn="l">
              <a:buFont typeface="Arial" pitchFamily="34" charset="0"/>
              <a:buChar char="•"/>
            </a:pPr>
            <a:r>
              <a:rPr lang="en-US" sz="8000" dirty="0" smtClean="0">
                <a:solidFill>
                  <a:schemeClr val="tx1"/>
                </a:solidFill>
              </a:rPr>
              <a:t>Bullock, Alan. </a:t>
            </a:r>
            <a:r>
              <a:rPr lang="en-US" sz="8000" i="1" dirty="0" smtClean="0">
                <a:solidFill>
                  <a:schemeClr val="tx1"/>
                </a:solidFill>
              </a:rPr>
              <a:t>Hitler: A Study in Tyranny</a:t>
            </a:r>
            <a:r>
              <a:rPr lang="en-US" sz="8000" dirty="0" smtClean="0">
                <a:solidFill>
                  <a:schemeClr val="tx1"/>
                </a:solidFill>
              </a:rPr>
              <a:t>. New York: Harper &amp; Row, 1962.</a:t>
            </a:r>
          </a:p>
          <a:p>
            <a:pPr algn="l">
              <a:buFont typeface="Arial" pitchFamily="34" charset="0"/>
              <a:buChar char="•"/>
            </a:pPr>
            <a:r>
              <a:rPr lang="en-US" sz="8000" dirty="0" smtClean="0">
                <a:solidFill>
                  <a:schemeClr val="tx1"/>
                </a:solidFill>
              </a:rPr>
              <a:t>Taylor, A. J. P. </a:t>
            </a:r>
            <a:r>
              <a:rPr lang="en-US" sz="8000" i="1" dirty="0" smtClean="0">
                <a:solidFill>
                  <a:schemeClr val="tx1"/>
                </a:solidFill>
              </a:rPr>
              <a:t>The Origins of the Second World War</a:t>
            </a:r>
            <a:r>
              <a:rPr lang="en-US" sz="8000" dirty="0" smtClean="0">
                <a:solidFill>
                  <a:schemeClr val="tx1"/>
                </a:solidFill>
              </a:rPr>
              <a:t>. London: Hamish Hamilton, 1961.</a:t>
            </a:r>
          </a:p>
          <a:p>
            <a:pPr algn="l">
              <a:buFont typeface="Arial" pitchFamily="34" charset="0"/>
              <a:buChar char="•"/>
            </a:pPr>
            <a:r>
              <a:rPr lang="en-US" sz="8000" dirty="0" smtClean="0">
                <a:solidFill>
                  <a:schemeClr val="tx1"/>
                </a:solidFill>
              </a:rPr>
              <a:t>Arendt, Hannah. </a:t>
            </a:r>
            <a:r>
              <a:rPr lang="en-US" sz="8000" i="1" dirty="0" smtClean="0">
                <a:solidFill>
                  <a:schemeClr val="tx1"/>
                </a:solidFill>
              </a:rPr>
              <a:t>The Origins of Totalitarianism</a:t>
            </a:r>
            <a:r>
              <a:rPr lang="en-US" sz="8000" dirty="0" smtClean="0">
                <a:solidFill>
                  <a:schemeClr val="tx1"/>
                </a:solidFill>
              </a:rPr>
              <a:t>. New York: Harcourt, Brace &amp; Company, 1951.</a:t>
            </a:r>
          </a:p>
          <a:p>
            <a:pPr algn="l">
              <a:buFont typeface="Arial" pitchFamily="34" charset="0"/>
              <a:buChar char="•"/>
            </a:pPr>
            <a:endParaRPr lang="en-US" sz="2400" dirty="0" smtClean="0"/>
          </a:p>
          <a:p>
            <a:pPr algn="l">
              <a:buFont typeface="Arial" pitchFamily="34" charset="0"/>
              <a:buChar char="•"/>
            </a:pPr>
            <a:endParaRPr lang="en-IN" sz="2400" dirty="0" smtClean="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876</TotalTime>
  <Words>3123</Words>
  <Application>Microsoft Office PowerPoint</Application>
  <PresentationFormat>On-screen Show (4:3)</PresentationFormat>
  <Paragraphs>219</Paragraphs>
  <Slides>46</Slides>
  <Notes>2</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RISE OF HITLER</vt:lpstr>
      <vt:lpstr>Slide 2</vt:lpstr>
      <vt:lpstr>Hitler’s early life</vt:lpstr>
      <vt:lpstr>WW1 was a turning point</vt:lpstr>
      <vt:lpstr>What was the Weimar Republic?</vt:lpstr>
      <vt:lpstr>Why did Weimar Republic fail? </vt:lpstr>
      <vt:lpstr>How hyperinflation led to formation of Hitler’s support base</vt:lpstr>
      <vt:lpstr>Golden years</vt:lpstr>
      <vt:lpstr>The Great Depression </vt:lpstr>
      <vt:lpstr>Why Nazism appealed?</vt:lpstr>
      <vt:lpstr>Why Nazism appealed contd.</vt:lpstr>
      <vt:lpstr>Points on the post WWI ambience</vt:lpstr>
      <vt:lpstr>Points on the post WWI ambience contd.</vt:lpstr>
      <vt:lpstr>Hitler’s popularity</vt:lpstr>
      <vt:lpstr>Hitler’s failed coup</vt:lpstr>
      <vt:lpstr>WHAT IS NAZISM?</vt:lpstr>
      <vt:lpstr>Slide 17</vt:lpstr>
      <vt:lpstr>RISE TO POWER (1928-1933)</vt:lpstr>
      <vt:lpstr>FACTORS INFLUENCING THE RISE</vt:lpstr>
      <vt:lpstr>Slide 20</vt:lpstr>
      <vt:lpstr>The Nazis And The Jews</vt:lpstr>
      <vt:lpstr>‘Christ killer’ Myth</vt:lpstr>
      <vt:lpstr>2.Defeat of Germany in World War I</vt:lpstr>
      <vt:lpstr>3.Inferior race</vt:lpstr>
      <vt:lpstr>4.Great depression of 1929</vt:lpstr>
      <vt:lpstr>Concentration Camps</vt:lpstr>
      <vt:lpstr>Regimentation of Power</vt:lpstr>
      <vt:lpstr>Slide 28</vt:lpstr>
      <vt:lpstr>Slide 29</vt:lpstr>
      <vt:lpstr>Slide 30</vt:lpstr>
      <vt:lpstr>Nazi Economic Policy </vt:lpstr>
      <vt:lpstr>The Racial State (social policies)</vt:lpstr>
      <vt:lpstr>Slide 33</vt:lpstr>
      <vt:lpstr>German propaganda photograph of a kindergarten for German infants promotes the nurturing role of women on the home front. Germany, 1941.</vt:lpstr>
      <vt:lpstr>Slide 35</vt:lpstr>
      <vt:lpstr>Slide 36</vt:lpstr>
      <vt:lpstr>Slide 37</vt:lpstr>
      <vt:lpstr>Slide 38</vt:lpstr>
      <vt:lpstr>This photo originates from a film produced by the Reich Propaganda Ministry. It shows two doctors in a ward in an unidentified asylum. The existence of the patients in the ward is described as "life only as a burden." Such propaganda images were intended to develop public sympathy for the Euthanasia Program.</vt:lpstr>
      <vt:lpstr>This image originates from a film produced by the Reich Propaganda Ministry. It is captioned: "A moral and religious conception of life demands the prevention of hereditarily ill offspring." Nazi propaganda aimed to create public support for the compulsory sterilization effort.</vt:lpstr>
      <vt:lpstr>Lebensraum</vt:lpstr>
      <vt:lpstr>Militarization and Expansionist Policy</vt:lpstr>
      <vt:lpstr>GERMAN OCCUPIED EUROPE</vt:lpstr>
      <vt:lpstr>Slide 44</vt:lpstr>
      <vt:lpstr>Death of Hitler</vt:lpstr>
      <vt:lpstr>Suggested readings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RISE OF HITLER</dc:title>
  <dc:creator>hp</dc:creator>
  <cp:lastModifiedBy>hp</cp:lastModifiedBy>
  <cp:revision>80</cp:revision>
  <dcterms:created xsi:type="dcterms:W3CDTF">2006-08-16T00:00:00Z</dcterms:created>
  <dcterms:modified xsi:type="dcterms:W3CDTF">2026-02-26T14:02:49Z</dcterms:modified>
</cp:coreProperties>
</file>