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966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38759" y="248920"/>
            <a:ext cx="11724640" cy="6380480"/>
          </a:xfrm>
          <a:custGeom>
            <a:avLst/>
            <a:gdLst/>
            <a:ahLst/>
            <a:cxnLst/>
            <a:rect l="l" t="t" r="r" b="b"/>
            <a:pathLst>
              <a:path w="11724640" h="6380480">
                <a:moveTo>
                  <a:pt x="0" y="6380480"/>
                </a:moveTo>
                <a:lnTo>
                  <a:pt x="11724640" y="6380480"/>
                </a:lnTo>
                <a:lnTo>
                  <a:pt x="11724640" y="0"/>
                </a:lnTo>
                <a:lnTo>
                  <a:pt x="0" y="0"/>
                </a:lnTo>
                <a:lnTo>
                  <a:pt x="0" y="638048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986279" y="3743959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9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53591" y="1671701"/>
            <a:ext cx="9084817" cy="2060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71918" y="4181552"/>
            <a:ext cx="4636770" cy="1461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966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33679" y="243840"/>
            <a:ext cx="11724640" cy="6380480"/>
          </a:xfrm>
          <a:custGeom>
            <a:avLst/>
            <a:gdLst/>
            <a:ahLst/>
            <a:cxnLst/>
            <a:rect l="l" t="t" r="r" b="b"/>
            <a:pathLst>
              <a:path w="11724640" h="6380480">
                <a:moveTo>
                  <a:pt x="11724640" y="0"/>
                </a:moveTo>
                <a:lnTo>
                  <a:pt x="0" y="0"/>
                </a:lnTo>
                <a:lnTo>
                  <a:pt x="0" y="6380480"/>
                </a:lnTo>
                <a:lnTo>
                  <a:pt x="11724640" y="6380480"/>
                </a:lnTo>
                <a:lnTo>
                  <a:pt x="11724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8050" y="235267"/>
            <a:ext cx="9835515" cy="969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9925" y="1365250"/>
            <a:ext cx="10937875" cy="4656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2692" y="6340253"/>
            <a:ext cx="835660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3525" y="6340253"/>
            <a:ext cx="1925320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789031" y="6340253"/>
            <a:ext cx="216534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966AC"/>
                </a:solidFill>
                <a:latin typeface="Corbel"/>
                <a:cs typeface="Corbel"/>
              </a:defRPr>
            </a:lvl1pPr>
          </a:lstStyle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khsou.in/main/philosophy/value-concept.html" TargetMode="External"/><Relationship Id="rId2" Type="http://schemas.openxmlformats.org/officeDocument/2006/relationships/hyperlink" Target="http://www.yourarticlelibrary.com/society/values-its-meaning-characteristicstypes-importance/35072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2251710" marR="5080" indent="-2237105">
              <a:lnSpc>
                <a:spcPts val="7370"/>
              </a:lnSpc>
              <a:spcBef>
                <a:spcPts val="1415"/>
              </a:spcBef>
              <a:tabLst>
                <a:tab pos="4353560" algn="l"/>
              </a:tabLst>
            </a:pPr>
            <a:r>
              <a:rPr sz="7200" b="1" spc="-10" dirty="0">
                <a:solidFill>
                  <a:srgbClr val="FFFFFF"/>
                </a:solidFill>
                <a:latin typeface="Corbel"/>
                <a:cs typeface="Corbel"/>
              </a:rPr>
              <a:t>CONCEPT</a:t>
            </a:r>
            <a:r>
              <a:rPr sz="7200" b="1" dirty="0">
                <a:solidFill>
                  <a:srgbClr val="FFFFFF"/>
                </a:solidFill>
                <a:latin typeface="Corbel"/>
                <a:cs typeface="Corbel"/>
              </a:rPr>
              <a:t>	</a:t>
            </a:r>
            <a:r>
              <a:rPr sz="7200" b="1" spc="-2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sz="7200" b="1" spc="-44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7200" b="1" spc="-10" dirty="0">
                <a:solidFill>
                  <a:srgbClr val="FFFFFF"/>
                </a:solidFill>
                <a:latin typeface="Corbel"/>
                <a:cs typeface="Corbel"/>
              </a:rPr>
              <a:t>TYPES </a:t>
            </a:r>
            <a:r>
              <a:rPr sz="7200" b="1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7200" b="1" spc="-5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7200" b="1" spc="-10" dirty="0">
                <a:solidFill>
                  <a:srgbClr val="FFFFFF"/>
                </a:solidFill>
                <a:latin typeface="Corbel"/>
                <a:cs typeface="Corbel"/>
              </a:rPr>
              <a:t>VALUES</a:t>
            </a:r>
            <a:endParaRPr sz="7200" dirty="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xfrm>
            <a:off x="6971918" y="4181552"/>
            <a:ext cx="4636770" cy="1837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734" marR="5080" indent="-407034" algn="r">
              <a:lnSpc>
                <a:spcPct val="133500"/>
              </a:lnSpc>
              <a:spcBef>
                <a:spcPts val="100"/>
              </a:spcBef>
            </a:pPr>
            <a:r>
              <a:rPr lang="en-US" sz="2250" spc="-50" dirty="0">
                <a:solidFill>
                  <a:srgbClr val="FFFFFF"/>
                </a:solidFill>
                <a:latin typeface="Tahoma"/>
                <a:cs typeface="Tahoma"/>
              </a:rPr>
              <a:t>Dr Swapna </a:t>
            </a:r>
            <a:r>
              <a:rPr lang="en-US" sz="2250" spc="-50" dirty="0" err="1">
                <a:solidFill>
                  <a:srgbClr val="FFFFFF"/>
                </a:solidFill>
                <a:latin typeface="Tahoma"/>
                <a:cs typeface="Tahoma"/>
              </a:rPr>
              <a:t>Lahon</a:t>
            </a:r>
            <a:endParaRPr lang="en-US" sz="2250" spc="-50" dirty="0">
              <a:solidFill>
                <a:srgbClr val="FFFFFF"/>
              </a:solidFill>
              <a:latin typeface="Tahoma"/>
              <a:cs typeface="Tahoma"/>
            </a:endParaRPr>
          </a:p>
          <a:p>
            <a:pPr marL="419734" marR="5080" indent="-407034" algn="r">
              <a:lnSpc>
                <a:spcPct val="133500"/>
              </a:lnSpc>
              <a:spcBef>
                <a:spcPts val="100"/>
              </a:spcBef>
            </a:pPr>
            <a:r>
              <a:rPr lang="en-US" sz="2250" spc="-50" dirty="0">
                <a:solidFill>
                  <a:srgbClr val="FFFFFF"/>
                </a:solidFill>
                <a:latin typeface="Tahoma"/>
                <a:cs typeface="Tahoma"/>
              </a:rPr>
              <a:t>Department of Education</a:t>
            </a:r>
          </a:p>
          <a:p>
            <a:pPr marL="419734" marR="5080" indent="-407034" algn="r">
              <a:lnSpc>
                <a:spcPct val="133500"/>
              </a:lnSpc>
              <a:spcBef>
                <a:spcPts val="100"/>
              </a:spcBef>
            </a:pPr>
            <a:r>
              <a:rPr lang="en-US" sz="2250" spc="-50" dirty="0" err="1">
                <a:solidFill>
                  <a:srgbClr val="FFFFFF"/>
                </a:solidFill>
                <a:latin typeface="Tahoma"/>
                <a:cs typeface="Tahoma"/>
              </a:rPr>
              <a:t>Handique</a:t>
            </a:r>
            <a:r>
              <a:rPr lang="en-US" sz="2250" spc="-50" dirty="0">
                <a:solidFill>
                  <a:srgbClr val="FFFFFF"/>
                </a:solidFill>
                <a:latin typeface="Tahoma"/>
                <a:cs typeface="Tahoma"/>
              </a:rPr>
              <a:t> Girls’ College</a:t>
            </a:r>
          </a:p>
          <a:p>
            <a:pPr marL="419734" marR="5080" indent="-407034" algn="r">
              <a:lnSpc>
                <a:spcPct val="133500"/>
              </a:lnSpc>
              <a:spcBef>
                <a:spcPts val="100"/>
              </a:spcBef>
            </a:pPr>
            <a:r>
              <a:rPr sz="2250" spc="-5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225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655" y="507999"/>
            <a:ext cx="49263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MEANING</a:t>
            </a:r>
            <a:r>
              <a:rPr sz="4400" spc="-155" dirty="0"/>
              <a:t> </a:t>
            </a:r>
            <a:r>
              <a:rPr sz="4400" spc="-10" dirty="0"/>
              <a:t>OF</a:t>
            </a:r>
            <a:r>
              <a:rPr sz="4400" spc="-310" dirty="0"/>
              <a:t> </a:t>
            </a:r>
            <a:r>
              <a:rPr sz="4400" spc="-30" dirty="0"/>
              <a:t>VALUE</a:t>
            </a:r>
            <a:endParaRPr sz="44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84275" y="1594866"/>
          <a:ext cx="9930765" cy="3895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3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4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0435">
                <a:tc>
                  <a:txBody>
                    <a:bodyPr/>
                    <a:lstStyle/>
                    <a:p>
                      <a:pPr marL="457200" indent="-365125">
                        <a:lnSpc>
                          <a:spcPct val="100000"/>
                        </a:lnSpc>
                        <a:spcBef>
                          <a:spcPts val="1265"/>
                        </a:spcBef>
                        <a:buFont typeface="Wingdings"/>
                        <a:buChar char=""/>
                        <a:tabLst>
                          <a:tab pos="457200" algn="l"/>
                          <a:tab pos="6807200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ETYMOLOGICAL</a:t>
                      </a:r>
                      <a:r>
                        <a:rPr sz="2400" spc="3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MEANING</a:t>
                      </a:r>
                      <a:r>
                        <a:rPr sz="2400" spc="2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:</a:t>
                      </a:r>
                      <a:r>
                        <a:rPr sz="24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4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word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value</a:t>
                      </a:r>
                      <a:r>
                        <a:rPr sz="2400" spc="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25" dirty="0">
                          <a:latin typeface="Bahnschrift"/>
                          <a:cs typeface="Bahnschrift"/>
                        </a:rPr>
                        <a:t>is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	derived</a:t>
                      </a:r>
                      <a:r>
                        <a:rPr sz="2400" spc="2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from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Latin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‘valere’</a:t>
                      </a:r>
                      <a:r>
                        <a:rPr sz="24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that</a:t>
                      </a:r>
                      <a:r>
                        <a:rPr sz="24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mean</a:t>
                      </a:r>
                      <a:r>
                        <a:rPr sz="2400" spc="1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2400" spc="2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be</a:t>
                      </a:r>
                      <a:r>
                        <a:rPr sz="2400" spc="2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strong’</a:t>
                      </a:r>
                      <a:r>
                        <a:rPr sz="24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or</a:t>
                      </a:r>
                      <a:r>
                        <a:rPr sz="2400" spc="2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‘to</a:t>
                      </a:r>
                      <a:r>
                        <a:rPr sz="24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be</a:t>
                      </a:r>
                      <a:r>
                        <a:rPr sz="2400" spc="2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worth’.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457834" indent="-36576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457834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PHILOSOPHICAL</a:t>
                      </a:r>
                      <a:r>
                        <a:rPr sz="2400" spc="3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MEANING</a:t>
                      </a:r>
                      <a:r>
                        <a:rPr sz="2400" spc="3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: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value</a:t>
                      </a:r>
                      <a:r>
                        <a:rPr sz="24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is</a:t>
                      </a:r>
                      <a:r>
                        <a:rPr sz="24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directly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related</a:t>
                      </a:r>
                      <a:r>
                        <a:rPr sz="24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24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</a:t>
                      </a:r>
                      <a:r>
                        <a:rPr sz="2400" spc="2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20" dirty="0">
                          <a:latin typeface="Bahnschrift"/>
                          <a:cs typeface="Bahnschrift"/>
                        </a:rPr>
                        <a:t>view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point</a:t>
                      </a:r>
                      <a:r>
                        <a:rPr sz="24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or</a:t>
                      </a:r>
                      <a:r>
                        <a:rPr sz="2400" spc="2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thought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.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60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655" y="507999"/>
            <a:ext cx="53816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DEFINITION</a:t>
            </a:r>
            <a:r>
              <a:rPr sz="4400" spc="-330" dirty="0"/>
              <a:t> </a:t>
            </a:r>
            <a:r>
              <a:rPr sz="4400" spc="-10" dirty="0"/>
              <a:t>OF</a:t>
            </a:r>
            <a:r>
              <a:rPr sz="4400" spc="-280" dirty="0"/>
              <a:t> </a:t>
            </a:r>
            <a:r>
              <a:rPr sz="4400" spc="-20" dirty="0"/>
              <a:t>VALUE</a:t>
            </a:r>
            <a:endParaRPr sz="44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6427" y="1365250"/>
          <a:ext cx="11518900" cy="4497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88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8279">
                <a:tc>
                  <a:txBody>
                    <a:bodyPr/>
                    <a:lstStyle/>
                    <a:p>
                      <a:pPr marL="375285" indent="-283845">
                        <a:lnSpc>
                          <a:spcPct val="100000"/>
                        </a:lnSpc>
                        <a:spcBef>
                          <a:spcPts val="935"/>
                        </a:spcBef>
                        <a:buFont typeface="Wingdings"/>
                        <a:buChar char=""/>
                        <a:tabLst>
                          <a:tab pos="375285" algn="l"/>
                        </a:tabLst>
                      </a:pPr>
                      <a:r>
                        <a:rPr sz="1850" spc="-20" dirty="0">
                          <a:latin typeface="Bahnschrift"/>
                          <a:cs typeface="Bahnschrift"/>
                        </a:rPr>
                        <a:t>According</a:t>
                      </a:r>
                      <a:r>
                        <a:rPr sz="1850" spc="-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John</a:t>
                      </a:r>
                      <a:r>
                        <a:rPr sz="1850" spc="-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Dewey</a:t>
                      </a:r>
                      <a:r>
                        <a:rPr sz="1850" spc="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views,</a:t>
                      </a:r>
                      <a:r>
                        <a:rPr sz="1850" spc="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1850" spc="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value</a:t>
                      </a:r>
                      <a:r>
                        <a:rPr sz="1850" spc="-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means</a:t>
                      </a:r>
                      <a:r>
                        <a:rPr sz="1850" spc="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primarily</a:t>
                      </a:r>
                      <a:r>
                        <a:rPr sz="1850" spc="-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prize,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esteem,</a:t>
                      </a:r>
                      <a:r>
                        <a:rPr sz="1850" spc="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appraise,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estimate.</a:t>
                      </a:r>
                      <a:endParaRPr sz="1850">
                        <a:latin typeface="Bahnschrift"/>
                        <a:cs typeface="Bahnschrif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20"/>
                        </a:spcBef>
                        <a:buFont typeface="Wingdings"/>
                        <a:buChar char=""/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76555" marR="92075" indent="-285115">
                        <a:lnSpc>
                          <a:spcPct val="146100"/>
                        </a:lnSpc>
                        <a:buFont typeface="Wingdings"/>
                        <a:buChar char=""/>
                        <a:tabLst>
                          <a:tab pos="376555" algn="l"/>
                          <a:tab pos="437515" algn="l"/>
                        </a:tabLst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50" spc="-20" dirty="0">
                          <a:latin typeface="Bahnschrift"/>
                          <a:cs typeface="Bahnschrift"/>
                        </a:rPr>
                        <a:t>According</a:t>
                      </a:r>
                      <a:r>
                        <a:rPr sz="1850" spc="-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20" dirty="0">
                          <a:latin typeface="Bahnschrift"/>
                          <a:cs typeface="Bahnschrift"/>
                        </a:rPr>
                        <a:t>INTERNATIONAL</a:t>
                      </a:r>
                      <a:r>
                        <a:rPr sz="1850" spc="-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ENCYCLOPEDIA</a:t>
                      </a:r>
                      <a:r>
                        <a:rPr sz="1850" spc="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1850" spc="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ETHICS,</a:t>
                      </a:r>
                      <a:r>
                        <a:rPr sz="1850" spc="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value</a:t>
                      </a:r>
                      <a:r>
                        <a:rPr sz="1850" spc="-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is</a:t>
                      </a:r>
                      <a:r>
                        <a:rPr sz="185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1850" spc="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‘relative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level</a:t>
                      </a:r>
                      <a:r>
                        <a:rPr sz="1850" spc="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1850" spc="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worth</a:t>
                      </a:r>
                      <a:r>
                        <a:rPr sz="1850" spc="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goodness, significance,</a:t>
                      </a:r>
                      <a:r>
                        <a:rPr sz="1850" spc="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or</a:t>
                      </a:r>
                      <a:r>
                        <a:rPr sz="185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utility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20" dirty="0">
                          <a:latin typeface="Bahnschrift"/>
                          <a:cs typeface="Bahnschrift"/>
                        </a:rPr>
                        <a:t>possessed</a:t>
                      </a:r>
                      <a:r>
                        <a:rPr sz="1850" spc="-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by</a:t>
                      </a:r>
                      <a:r>
                        <a:rPr sz="1850" spc="-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an</a:t>
                      </a:r>
                      <a:r>
                        <a:rPr sz="185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entity,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attribute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or</a:t>
                      </a:r>
                      <a:r>
                        <a:rPr sz="1850" spc="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event</a:t>
                      </a:r>
                      <a:r>
                        <a:rPr sz="1850" spc="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or</a:t>
                      </a:r>
                      <a:r>
                        <a:rPr sz="185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an</a:t>
                      </a:r>
                      <a:r>
                        <a:rPr sz="185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intangible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quality</a:t>
                      </a:r>
                      <a:r>
                        <a:rPr sz="1850" spc="-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or</a:t>
                      </a:r>
                      <a:r>
                        <a:rPr sz="1850" spc="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attribute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20" dirty="0">
                          <a:latin typeface="Bahnschrift"/>
                          <a:cs typeface="Bahnschrift"/>
                        </a:rPr>
                        <a:t>that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has</a:t>
                      </a:r>
                      <a:r>
                        <a:rPr sz="185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intrinsic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worth</a:t>
                      </a:r>
                      <a:r>
                        <a:rPr sz="1850" spc="-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1850" spc="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itself’.</a:t>
                      </a:r>
                      <a:endParaRPr sz="1850">
                        <a:latin typeface="Bahnschrift"/>
                        <a:cs typeface="Bahnschrif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15"/>
                        </a:spcBef>
                        <a:buFont typeface="Wingdings"/>
                        <a:buChar char=""/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375285" marR="452120" indent="-283845" algn="just">
                        <a:lnSpc>
                          <a:spcPct val="146200"/>
                        </a:lnSpc>
                        <a:buFont typeface="Wingdings"/>
                        <a:buChar char=""/>
                        <a:tabLst>
                          <a:tab pos="376555" algn="l"/>
                        </a:tabLst>
                      </a:pPr>
                      <a:r>
                        <a:rPr sz="1850" spc="-20" dirty="0">
                          <a:latin typeface="Bahnschrift"/>
                          <a:cs typeface="Bahnschrift"/>
                        </a:rPr>
                        <a:t>According</a:t>
                      </a:r>
                      <a:r>
                        <a:rPr sz="1850" spc="-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HENDERSON,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It</a:t>
                      </a:r>
                      <a:r>
                        <a:rPr sz="185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has</a:t>
                      </a:r>
                      <a:r>
                        <a:rPr sz="1850" spc="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been</a:t>
                      </a:r>
                      <a:r>
                        <a:rPr sz="1850" spc="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pointed</a:t>
                      </a:r>
                      <a:r>
                        <a:rPr sz="1850" spc="-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out</a:t>
                      </a:r>
                      <a:r>
                        <a:rPr sz="1850" spc="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that</a:t>
                      </a:r>
                      <a:r>
                        <a:rPr sz="1850" spc="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man</a:t>
                      </a:r>
                      <a:r>
                        <a:rPr sz="1850" spc="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acts</a:t>
                      </a:r>
                      <a:r>
                        <a:rPr sz="1850" spc="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satisfy</a:t>
                      </a:r>
                      <a:r>
                        <a:rPr sz="1850" spc="-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his</a:t>
                      </a:r>
                      <a:r>
                        <a:rPr sz="1850" spc="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wants,</a:t>
                      </a:r>
                      <a:r>
                        <a:rPr sz="1850" spc="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anything</a:t>
                      </a:r>
                      <a:r>
                        <a:rPr sz="1850" spc="-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which 	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satisfies</a:t>
                      </a:r>
                      <a:r>
                        <a:rPr sz="1850" spc="-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</a:t>
                      </a:r>
                      <a:r>
                        <a:rPr sz="185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human</a:t>
                      </a:r>
                      <a:r>
                        <a:rPr sz="1850" spc="-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want</a:t>
                      </a:r>
                      <a:r>
                        <a:rPr sz="1850" spc="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becomes</a:t>
                      </a:r>
                      <a:r>
                        <a:rPr sz="1850" spc="-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thereby</a:t>
                      </a:r>
                      <a:r>
                        <a:rPr sz="1850" spc="-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</a:t>
                      </a:r>
                      <a:r>
                        <a:rPr sz="185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value.</a:t>
                      </a:r>
                      <a:r>
                        <a:rPr sz="1850" spc="-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say</a:t>
                      </a:r>
                      <a:r>
                        <a:rPr sz="1850" spc="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that</a:t>
                      </a:r>
                      <a:r>
                        <a:rPr sz="185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our</a:t>
                      </a:r>
                      <a:r>
                        <a:rPr sz="1850" spc="-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conduct</a:t>
                      </a:r>
                      <a:r>
                        <a:rPr sz="1850" spc="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is</a:t>
                      </a:r>
                      <a:r>
                        <a:rPr sz="185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motivated</a:t>
                      </a:r>
                      <a:r>
                        <a:rPr sz="1850" spc="-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by</a:t>
                      </a:r>
                      <a:r>
                        <a:rPr sz="1850" spc="-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our</a:t>
                      </a:r>
                      <a:r>
                        <a:rPr sz="1850" spc="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value</a:t>
                      </a:r>
                      <a:r>
                        <a:rPr sz="1850" spc="-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spc="-25" dirty="0">
                          <a:latin typeface="Bahnschrift"/>
                          <a:cs typeface="Bahnschrift"/>
                        </a:rPr>
                        <a:t>is 	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another</a:t>
                      </a:r>
                      <a:r>
                        <a:rPr sz="1850" spc="-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way</a:t>
                      </a:r>
                      <a:r>
                        <a:rPr sz="1850" spc="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1850" spc="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saying</a:t>
                      </a:r>
                      <a:r>
                        <a:rPr sz="1850" spc="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that</a:t>
                      </a:r>
                      <a:r>
                        <a:rPr sz="1850" spc="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we</a:t>
                      </a:r>
                      <a:r>
                        <a:rPr sz="185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act</a:t>
                      </a:r>
                      <a:r>
                        <a:rPr sz="185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1850" spc="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satisfy</a:t>
                      </a:r>
                      <a:r>
                        <a:rPr sz="1850" spc="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850" dirty="0">
                          <a:latin typeface="Bahnschrift"/>
                          <a:cs typeface="Bahnschrift"/>
                        </a:rPr>
                        <a:t>our </a:t>
                      </a:r>
                      <a:r>
                        <a:rPr sz="1850" spc="-10" dirty="0">
                          <a:latin typeface="Bahnschrift"/>
                          <a:cs typeface="Bahnschrift"/>
                        </a:rPr>
                        <a:t>wants’.</a:t>
                      </a:r>
                      <a:endParaRPr sz="1850">
                        <a:latin typeface="Bahnschrift"/>
                        <a:cs typeface="Bahnschrift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655" y="507999"/>
            <a:ext cx="705548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CHARACTERISTICS</a:t>
            </a:r>
            <a:r>
              <a:rPr sz="4400" spc="-245" dirty="0"/>
              <a:t> </a:t>
            </a:r>
            <a:r>
              <a:rPr sz="4400" spc="-10" dirty="0"/>
              <a:t>OF</a:t>
            </a:r>
            <a:r>
              <a:rPr sz="4400" spc="-285" dirty="0"/>
              <a:t> </a:t>
            </a:r>
            <a:r>
              <a:rPr sz="4400" spc="-10" dirty="0"/>
              <a:t>VALUE</a:t>
            </a:r>
            <a:endParaRPr sz="44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365250"/>
          <a:ext cx="11338560" cy="4549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1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5270">
                <a:tc>
                  <a:txBody>
                    <a:bodyPr/>
                    <a:lstStyle/>
                    <a:p>
                      <a:pPr marL="405765" indent="-321945">
                        <a:lnSpc>
                          <a:spcPct val="100000"/>
                        </a:lnSpc>
                        <a:spcBef>
                          <a:spcPts val="1505"/>
                        </a:spcBef>
                        <a:buSzPct val="96875"/>
                        <a:buFont typeface="Wingdings"/>
                        <a:buChar char=""/>
                        <a:tabLst>
                          <a:tab pos="405765" algn="l"/>
                        </a:tabLst>
                      </a:pPr>
                      <a:r>
                        <a:rPr sz="32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3200" spc="3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may</a:t>
                      </a:r>
                      <a:r>
                        <a:rPr sz="3200" spc="3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be</a:t>
                      </a:r>
                      <a:r>
                        <a:rPr sz="3200" spc="2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specific</a:t>
                      </a:r>
                      <a:r>
                        <a:rPr sz="32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3200" spc="3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may</a:t>
                      </a:r>
                      <a:r>
                        <a:rPr sz="3200" spc="3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be</a:t>
                      </a:r>
                      <a:r>
                        <a:rPr sz="3200" spc="2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more</a:t>
                      </a:r>
                      <a:r>
                        <a:rPr sz="3200" spc="2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spc="-10" dirty="0">
                          <a:latin typeface="Bahnschrift"/>
                          <a:cs typeface="Bahnschrift"/>
                        </a:rPr>
                        <a:t>general.</a:t>
                      </a:r>
                      <a:endParaRPr sz="3200">
                        <a:latin typeface="Bahnschrift"/>
                        <a:cs typeface="Bahnschrift"/>
                      </a:endParaRPr>
                    </a:p>
                    <a:p>
                      <a:pPr marL="405765" indent="-321945">
                        <a:lnSpc>
                          <a:spcPct val="100000"/>
                        </a:lnSpc>
                        <a:spcBef>
                          <a:spcPts val="1930"/>
                        </a:spcBef>
                        <a:buSzPct val="96875"/>
                        <a:buFont typeface="Wingdings"/>
                        <a:buChar char=""/>
                        <a:tabLst>
                          <a:tab pos="405765" algn="l"/>
                        </a:tabLst>
                      </a:pPr>
                      <a:r>
                        <a:rPr sz="32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3200" spc="3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3200" spc="3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different</a:t>
                      </a:r>
                      <a:r>
                        <a:rPr sz="3200" spc="2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from</a:t>
                      </a:r>
                      <a:r>
                        <a:rPr sz="32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culture</a:t>
                      </a:r>
                      <a:r>
                        <a:rPr sz="3200" spc="3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32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spc="-10" dirty="0">
                          <a:latin typeface="Bahnschrift"/>
                          <a:cs typeface="Bahnschrift"/>
                        </a:rPr>
                        <a:t>culture.</a:t>
                      </a:r>
                      <a:endParaRPr sz="3200">
                        <a:latin typeface="Bahnschrift"/>
                        <a:cs typeface="Bahnschrift"/>
                      </a:endParaRPr>
                    </a:p>
                    <a:p>
                      <a:pPr marL="405765" indent="-321945">
                        <a:lnSpc>
                          <a:spcPct val="100000"/>
                        </a:lnSpc>
                        <a:spcBef>
                          <a:spcPts val="1925"/>
                        </a:spcBef>
                        <a:buSzPct val="96875"/>
                        <a:buFont typeface="Wingdings"/>
                        <a:buChar char=""/>
                        <a:tabLst>
                          <a:tab pos="405765" algn="l"/>
                        </a:tabLst>
                      </a:pPr>
                      <a:r>
                        <a:rPr sz="32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3200" spc="2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3200" spc="2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spc="-10" dirty="0">
                          <a:latin typeface="Bahnschrift"/>
                          <a:cs typeface="Bahnschrift"/>
                        </a:rPr>
                        <a:t>stable.</a:t>
                      </a:r>
                      <a:endParaRPr sz="3200">
                        <a:latin typeface="Bahnschrift"/>
                        <a:cs typeface="Bahnschrift"/>
                      </a:endParaRPr>
                    </a:p>
                    <a:p>
                      <a:pPr marL="405765" indent="-321945">
                        <a:lnSpc>
                          <a:spcPct val="100000"/>
                        </a:lnSpc>
                        <a:spcBef>
                          <a:spcPts val="1935"/>
                        </a:spcBef>
                        <a:buSzPct val="96875"/>
                        <a:buFont typeface="Wingdings"/>
                        <a:buChar char=""/>
                        <a:tabLst>
                          <a:tab pos="405765" algn="l"/>
                        </a:tabLst>
                      </a:pPr>
                      <a:r>
                        <a:rPr sz="32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3200" spc="2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3200" spc="2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spc="-10" dirty="0">
                          <a:latin typeface="Bahnschrift"/>
                          <a:cs typeface="Bahnschrift"/>
                        </a:rPr>
                        <a:t>learnt.</a:t>
                      </a:r>
                      <a:endParaRPr sz="3200">
                        <a:latin typeface="Bahnschrift"/>
                        <a:cs typeface="Bahnschrift"/>
                      </a:endParaRPr>
                    </a:p>
                    <a:p>
                      <a:pPr marL="405765" indent="-321945">
                        <a:lnSpc>
                          <a:spcPct val="100000"/>
                        </a:lnSpc>
                        <a:spcBef>
                          <a:spcPts val="1925"/>
                        </a:spcBef>
                        <a:buSzPct val="96875"/>
                        <a:buFont typeface="Wingdings"/>
                        <a:buChar char=""/>
                        <a:tabLst>
                          <a:tab pos="405765" algn="l"/>
                        </a:tabLst>
                      </a:pPr>
                      <a:r>
                        <a:rPr sz="32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3200" spc="3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3200" spc="3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part</a:t>
                      </a:r>
                      <a:r>
                        <a:rPr sz="3200" spc="2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32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dirty="0">
                          <a:latin typeface="Bahnschrift"/>
                          <a:cs typeface="Bahnschrift"/>
                        </a:rPr>
                        <a:t>our</a:t>
                      </a:r>
                      <a:r>
                        <a:rPr sz="3200" spc="2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3200" spc="-10" dirty="0">
                          <a:latin typeface="Bahnschrift"/>
                          <a:cs typeface="Bahnschrift"/>
                        </a:rPr>
                        <a:t>personalities.</a:t>
                      </a:r>
                      <a:endParaRPr sz="3200">
                        <a:latin typeface="Bahnschrift"/>
                        <a:cs typeface="Bahnschrift"/>
                      </a:endParaRPr>
                    </a:p>
                  </a:txBody>
                  <a:tcPr marL="0" marR="0" marT="191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655" y="507999"/>
            <a:ext cx="6863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CLASSIFICATIONS</a:t>
            </a:r>
            <a:r>
              <a:rPr sz="4400" spc="-204" dirty="0"/>
              <a:t> </a:t>
            </a:r>
            <a:r>
              <a:rPr sz="4400" spc="-10" dirty="0"/>
              <a:t>OF</a:t>
            </a:r>
            <a:r>
              <a:rPr sz="4400" spc="-245" dirty="0"/>
              <a:t> </a:t>
            </a:r>
            <a:r>
              <a:rPr sz="4400" spc="-10" dirty="0"/>
              <a:t>VALUE</a:t>
            </a:r>
            <a:endParaRPr sz="44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08025" y="1365250"/>
          <a:ext cx="10937875" cy="465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1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5">
                <a:tc>
                  <a:txBody>
                    <a:bodyPr/>
                    <a:lstStyle/>
                    <a:p>
                      <a:pPr marL="376555" indent="-284480">
                        <a:lnSpc>
                          <a:spcPct val="100000"/>
                        </a:lnSpc>
                        <a:spcBef>
                          <a:spcPts val="1265"/>
                        </a:spcBef>
                        <a:buFont typeface="Wingdings"/>
                        <a:buChar char=""/>
                        <a:tabLst>
                          <a:tab pos="3765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24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can</a:t>
                      </a:r>
                      <a:r>
                        <a:rPr sz="2400" spc="2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be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classified</a:t>
                      </a:r>
                      <a:r>
                        <a:rPr sz="2400" spc="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into</a:t>
                      </a:r>
                      <a:r>
                        <a:rPr sz="24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two</a:t>
                      </a:r>
                      <a:r>
                        <a:rPr sz="24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broad</a:t>
                      </a:r>
                      <a:r>
                        <a:rPr sz="2400" spc="2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categories: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6555" indent="-284480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3765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(1)</a:t>
                      </a:r>
                      <a:r>
                        <a:rPr sz="24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Individual</a:t>
                      </a:r>
                      <a:r>
                        <a:rPr sz="2400" spc="1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values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6555" indent="-284480">
                        <a:lnSpc>
                          <a:spcPct val="100000"/>
                        </a:lnSpc>
                        <a:spcBef>
                          <a:spcPts val="1450"/>
                        </a:spcBef>
                        <a:buFont typeface="Wingdings"/>
                        <a:buChar char=""/>
                        <a:tabLst>
                          <a:tab pos="3765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(2)</a:t>
                      </a:r>
                      <a:r>
                        <a:rPr sz="2400" spc="25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Collective</a:t>
                      </a:r>
                      <a:r>
                        <a:rPr sz="2400" spc="10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values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5920" indent="-283845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24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can</a:t>
                      </a:r>
                      <a:r>
                        <a:rPr sz="2400" spc="229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also</a:t>
                      </a:r>
                      <a:r>
                        <a:rPr sz="24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be’</a:t>
                      </a:r>
                      <a:r>
                        <a:rPr sz="24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categorized</a:t>
                      </a:r>
                      <a:r>
                        <a:rPr sz="2400" spc="2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from</a:t>
                      </a:r>
                      <a:r>
                        <a:rPr sz="24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4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point</a:t>
                      </a:r>
                      <a:r>
                        <a:rPr sz="24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400" spc="2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view</a:t>
                      </a:r>
                      <a:r>
                        <a:rPr sz="24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their</a:t>
                      </a:r>
                      <a:r>
                        <a:rPr sz="2400" spc="1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hierarchical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655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2400" spc="-10" dirty="0">
                          <a:latin typeface="Bahnschrift"/>
                          <a:cs typeface="Bahnschrift"/>
                        </a:rPr>
                        <a:t>arrangement: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5920" indent="-283845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(1)</a:t>
                      </a:r>
                      <a:r>
                        <a:rPr sz="2400" spc="229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Intrinsic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values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6555" indent="-284480">
                        <a:lnSpc>
                          <a:spcPct val="100000"/>
                        </a:lnSpc>
                        <a:spcBef>
                          <a:spcPts val="1450"/>
                        </a:spcBef>
                        <a:buFont typeface="Wingdings"/>
                        <a:buChar char=""/>
                        <a:tabLst>
                          <a:tab pos="3765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(2)</a:t>
                      </a:r>
                      <a:r>
                        <a:rPr sz="2400" spc="2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Instrumental</a:t>
                      </a:r>
                      <a:r>
                        <a:rPr sz="2400" spc="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values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T="160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655" y="235267"/>
            <a:ext cx="54438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FUNCTIONS</a:t>
            </a:r>
            <a:r>
              <a:rPr sz="4400" spc="-180" dirty="0"/>
              <a:t> </a:t>
            </a:r>
            <a:r>
              <a:rPr sz="4400" spc="-30" dirty="0"/>
              <a:t>OF</a:t>
            </a:r>
            <a:r>
              <a:rPr sz="4400" spc="-290" dirty="0"/>
              <a:t> </a:t>
            </a:r>
            <a:r>
              <a:rPr sz="4400" spc="-10" dirty="0"/>
              <a:t>VALUE</a:t>
            </a:r>
            <a:endParaRPr sz="44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80733" y="1050925"/>
          <a:ext cx="11731625" cy="5045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82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950">
                <a:tc>
                  <a:txBody>
                    <a:bodyPr/>
                    <a:lstStyle/>
                    <a:p>
                      <a:pPr marL="375920" indent="-284480">
                        <a:lnSpc>
                          <a:spcPct val="100000"/>
                        </a:lnSpc>
                        <a:spcBef>
                          <a:spcPts val="1100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000" b="1" spc="-15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2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5" dirty="0">
                          <a:latin typeface="Arial"/>
                          <a:cs typeface="Arial"/>
                        </a:rPr>
                        <a:t>main</a:t>
                      </a:r>
                      <a:r>
                        <a:rPr sz="20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functions</a:t>
                      </a:r>
                      <a:r>
                        <a:rPr sz="20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values</a:t>
                      </a:r>
                      <a:r>
                        <a:rPr sz="2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245" dirty="0">
                          <a:latin typeface="Arial"/>
                          <a:cs typeface="Arial"/>
                        </a:rPr>
                        <a:t>-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375920" indent="-284480">
                        <a:lnSpc>
                          <a:spcPct val="100000"/>
                        </a:lnSpc>
                        <a:spcBef>
                          <a:spcPts val="120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1.</a:t>
                      </a:r>
                      <a:r>
                        <a:rPr sz="20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play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important</a:t>
                      </a:r>
                      <a:r>
                        <a:rPr sz="2000" spc="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role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integration</a:t>
                      </a:r>
                      <a:r>
                        <a:rPr sz="20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fulfilment</a:t>
                      </a:r>
                      <a:r>
                        <a:rPr sz="2000" spc="2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000" spc="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man’s</a:t>
                      </a:r>
                      <a:r>
                        <a:rPr sz="20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basic</a:t>
                      </a:r>
                      <a:r>
                        <a:rPr sz="2000" spc="1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impulses</a:t>
                      </a:r>
                      <a:r>
                        <a:rPr sz="20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25" dirty="0">
                          <a:latin typeface="Bahnschrift"/>
                          <a:cs typeface="Bahnschrift"/>
                        </a:rPr>
                        <a:t>and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desires</a:t>
                      </a:r>
                      <a:r>
                        <a:rPr sz="20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0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</a:t>
                      </a:r>
                      <a:r>
                        <a:rPr sz="20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stable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consistent</a:t>
                      </a:r>
                      <a:r>
                        <a:rPr sz="20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manner</a:t>
                      </a:r>
                      <a:r>
                        <a:rPr sz="20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appropriate</a:t>
                      </a:r>
                      <a:r>
                        <a:rPr sz="2000" spc="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for</a:t>
                      </a:r>
                      <a:r>
                        <a:rPr sz="2000" spc="1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his</a:t>
                      </a:r>
                      <a:r>
                        <a:rPr sz="20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living.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4650" marR="105410" indent="-283845">
                        <a:lnSpc>
                          <a:spcPct val="150200"/>
                        </a:lnSpc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2.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They</a:t>
                      </a:r>
                      <a:r>
                        <a:rPr sz="2000" spc="1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2000" spc="1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generic</a:t>
                      </a:r>
                      <a:r>
                        <a:rPr sz="2000" spc="2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experiences</a:t>
                      </a:r>
                      <a:r>
                        <a:rPr sz="20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0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social</a:t>
                      </a:r>
                      <a:r>
                        <a:rPr sz="20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action</a:t>
                      </a:r>
                      <a:r>
                        <a:rPr sz="20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made</a:t>
                      </a:r>
                      <a:r>
                        <a:rPr sz="20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up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0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both</a:t>
                      </a:r>
                      <a:r>
                        <a:rPr sz="2000" spc="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individual</a:t>
                      </a:r>
                      <a:r>
                        <a:rPr sz="20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social</a:t>
                      </a:r>
                      <a:r>
                        <a:rPr sz="20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responses 	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attitudes.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5285" indent="-283845">
                        <a:lnSpc>
                          <a:spcPct val="100000"/>
                        </a:lnSpc>
                        <a:spcBef>
                          <a:spcPts val="1205"/>
                        </a:spcBef>
                        <a:buFont typeface="Wingdings"/>
                        <a:buChar char=""/>
                        <a:tabLst>
                          <a:tab pos="375285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3.</a:t>
                      </a:r>
                      <a:r>
                        <a:rPr sz="20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They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build</a:t>
                      </a:r>
                      <a:r>
                        <a:rPr sz="200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up</a:t>
                      </a:r>
                      <a:r>
                        <a:rPr sz="200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societies,</a:t>
                      </a:r>
                      <a:r>
                        <a:rPr sz="20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integrate</a:t>
                      </a:r>
                      <a:r>
                        <a:rPr sz="20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social</a:t>
                      </a:r>
                      <a:r>
                        <a:rPr sz="20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relations.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5285" indent="-283845">
                        <a:lnSpc>
                          <a:spcPct val="100000"/>
                        </a:lnSpc>
                        <a:spcBef>
                          <a:spcPts val="1205"/>
                        </a:spcBef>
                        <a:buFont typeface="Wingdings"/>
                        <a:buChar char=""/>
                        <a:tabLst>
                          <a:tab pos="375285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4.</a:t>
                      </a:r>
                      <a:r>
                        <a:rPr sz="20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They</a:t>
                      </a:r>
                      <a:r>
                        <a:rPr sz="20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mould</a:t>
                      </a:r>
                      <a:r>
                        <a:rPr sz="2000" spc="1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000" spc="1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ideal</a:t>
                      </a:r>
                      <a:r>
                        <a:rPr sz="20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dimensions</a:t>
                      </a:r>
                      <a:r>
                        <a:rPr sz="20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0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personality</a:t>
                      </a:r>
                      <a:r>
                        <a:rPr sz="200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range</a:t>
                      </a:r>
                      <a:r>
                        <a:rPr sz="20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depth</a:t>
                      </a:r>
                      <a:r>
                        <a:rPr sz="2000" spc="2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00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culture.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5285" indent="-283845">
                        <a:lnSpc>
                          <a:spcPct val="100000"/>
                        </a:lnSpc>
                        <a:spcBef>
                          <a:spcPts val="1205"/>
                        </a:spcBef>
                        <a:buFont typeface="Wingdings"/>
                        <a:buChar char=""/>
                        <a:tabLst>
                          <a:tab pos="375285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5.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They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influence</a:t>
                      </a:r>
                      <a:r>
                        <a:rPr sz="20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people’s</a:t>
                      </a:r>
                      <a:r>
                        <a:rPr sz="2000" spc="2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behaviour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serve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as</a:t>
                      </a:r>
                      <a:r>
                        <a:rPr sz="20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criteria</a:t>
                      </a:r>
                      <a:r>
                        <a:rPr sz="20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for</a:t>
                      </a:r>
                      <a:r>
                        <a:rPr sz="2000" spc="1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evaluating</a:t>
                      </a:r>
                      <a:r>
                        <a:rPr sz="20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0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actions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0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others.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5285" indent="-283845">
                        <a:lnSpc>
                          <a:spcPct val="100000"/>
                        </a:lnSpc>
                        <a:spcBef>
                          <a:spcPts val="1205"/>
                        </a:spcBef>
                        <a:buFont typeface="Wingdings"/>
                        <a:buChar char=""/>
                        <a:tabLst>
                          <a:tab pos="375285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6.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They</a:t>
                      </a:r>
                      <a:r>
                        <a:rPr sz="20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have</a:t>
                      </a:r>
                      <a:r>
                        <a:rPr sz="2000" spc="1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great</a:t>
                      </a:r>
                      <a:r>
                        <a:rPr sz="2000" spc="2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role</a:t>
                      </a:r>
                      <a:r>
                        <a:rPr sz="2000" spc="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2000" spc="2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play</a:t>
                      </a:r>
                      <a:r>
                        <a:rPr sz="20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0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conduct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0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social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life.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5285" indent="-283845">
                        <a:lnSpc>
                          <a:spcPct val="100000"/>
                        </a:lnSpc>
                        <a:spcBef>
                          <a:spcPts val="1370"/>
                        </a:spcBef>
                        <a:buFont typeface="Wingdings"/>
                        <a:buChar char=""/>
                        <a:tabLst>
                          <a:tab pos="375285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7.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They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help</a:t>
                      </a:r>
                      <a:r>
                        <a:rPr sz="20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creating</a:t>
                      </a:r>
                      <a:r>
                        <a:rPr sz="20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norms</a:t>
                      </a:r>
                      <a:r>
                        <a:rPr sz="2000" spc="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20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guide</a:t>
                      </a:r>
                      <a:r>
                        <a:rPr sz="2000" spc="2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day-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to-day</a:t>
                      </a:r>
                      <a:r>
                        <a:rPr sz="20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behaviour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T="139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4375" y="1871332"/>
            <a:ext cx="10619105" cy="4189729"/>
            <a:chOff x="714375" y="1871332"/>
            <a:chExt cx="10619105" cy="4189729"/>
          </a:xfrm>
        </p:grpSpPr>
        <p:sp>
          <p:nvSpPr>
            <p:cNvPr id="3" name="object 3"/>
            <p:cNvSpPr/>
            <p:nvPr/>
          </p:nvSpPr>
          <p:spPr>
            <a:xfrm>
              <a:off x="714375" y="1871332"/>
              <a:ext cx="10619105" cy="4189729"/>
            </a:xfrm>
            <a:custGeom>
              <a:avLst/>
              <a:gdLst/>
              <a:ahLst/>
              <a:cxnLst/>
              <a:rect l="l" t="t" r="r" b="b"/>
              <a:pathLst>
                <a:path w="10619105" h="4189729">
                  <a:moveTo>
                    <a:pt x="10619105" y="0"/>
                  </a:moveTo>
                  <a:lnTo>
                    <a:pt x="0" y="0"/>
                  </a:lnTo>
                  <a:lnTo>
                    <a:pt x="0" y="4189222"/>
                  </a:lnTo>
                  <a:lnTo>
                    <a:pt x="10619105" y="4189222"/>
                  </a:lnTo>
                  <a:lnTo>
                    <a:pt x="10619105" y="0"/>
                  </a:lnTo>
                  <a:close/>
                </a:path>
              </a:pathLst>
            </a:custGeom>
            <a:solidFill>
              <a:srgbClr val="D0D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2581020"/>
              <a:ext cx="447040" cy="3663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3130867"/>
              <a:ext cx="447040" cy="366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3679825"/>
              <a:ext cx="447040" cy="3663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4229671"/>
              <a:ext cx="447040" cy="366077"/>
            </a:xfrm>
            <a:prstGeom prst="rect">
              <a:avLst/>
            </a:prstGeom>
          </p:spPr>
        </p:pic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08025" y="1365250"/>
          <a:ext cx="10937875" cy="465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1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9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9095">
                <a:tc>
                  <a:txBody>
                    <a:bodyPr/>
                    <a:lstStyle/>
                    <a:p>
                      <a:pPr marL="376555" indent="-284480">
                        <a:lnSpc>
                          <a:spcPct val="100000"/>
                        </a:lnSpc>
                        <a:spcBef>
                          <a:spcPts val="1265"/>
                        </a:spcBef>
                        <a:buFont typeface="Wingdings"/>
                        <a:buChar char=""/>
                        <a:tabLst>
                          <a:tab pos="3765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Regulate</a:t>
                      </a:r>
                      <a:r>
                        <a:rPr sz="24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our</a:t>
                      </a:r>
                      <a:r>
                        <a:rPr sz="24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30" dirty="0">
                          <a:latin typeface="Bahnschrift"/>
                          <a:cs typeface="Bahnschrift"/>
                        </a:rPr>
                        <a:t>day-</a:t>
                      </a:r>
                      <a:r>
                        <a:rPr sz="2400" spc="-35" dirty="0">
                          <a:latin typeface="Bahnschrift"/>
                          <a:cs typeface="Bahnschrift"/>
                        </a:rPr>
                        <a:t>to-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day</a:t>
                      </a:r>
                      <a:r>
                        <a:rPr sz="2400" spc="4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behaviour.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Give</a:t>
                      </a:r>
                      <a:r>
                        <a:rPr sz="24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Ideals</a:t>
                      </a:r>
                      <a:r>
                        <a:rPr sz="2400" spc="229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4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Objectives.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50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They</a:t>
                      </a:r>
                      <a:r>
                        <a:rPr sz="24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express</a:t>
                      </a:r>
                      <a:r>
                        <a:rPr sz="24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moral</a:t>
                      </a:r>
                      <a:r>
                        <a:rPr sz="2400" spc="1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imperatives.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It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ends</a:t>
                      </a:r>
                      <a:r>
                        <a:rPr sz="2400" spc="229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24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which</a:t>
                      </a:r>
                      <a:r>
                        <a:rPr sz="24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we</a:t>
                      </a:r>
                      <a:r>
                        <a:rPr sz="2400" spc="2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20" dirty="0">
                          <a:latin typeface="Bahnschrift"/>
                          <a:cs typeface="Bahnschrift"/>
                        </a:rPr>
                        <a:t>act.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They</a:t>
                      </a:r>
                      <a:r>
                        <a:rPr sz="2400" spc="2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2400" spc="1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4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basis</a:t>
                      </a:r>
                      <a:r>
                        <a:rPr sz="24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400" spc="2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our</a:t>
                      </a:r>
                      <a:r>
                        <a:rPr sz="24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judgments.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T="160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327025">
              <a:lnSpc>
                <a:spcPct val="100000"/>
              </a:lnSpc>
              <a:spcBef>
                <a:spcPts val="105"/>
              </a:spcBef>
            </a:pPr>
            <a:r>
              <a:rPr sz="4400" spc="-35" dirty="0"/>
              <a:t>IMPORTANCE</a:t>
            </a:r>
            <a:r>
              <a:rPr sz="4400" spc="-165" dirty="0"/>
              <a:t> </a:t>
            </a:r>
            <a:r>
              <a:rPr sz="4400" spc="-30" dirty="0"/>
              <a:t>OF</a:t>
            </a:r>
            <a:r>
              <a:rPr sz="4400" spc="-290" dirty="0"/>
              <a:t> </a:t>
            </a:r>
            <a:r>
              <a:rPr sz="4400" spc="-10" dirty="0"/>
              <a:t>VALUE</a:t>
            </a:r>
            <a:endParaRPr sz="4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01993" y="1365250"/>
          <a:ext cx="11636375" cy="4603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2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40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090">
                <a:tc>
                  <a:txBody>
                    <a:bodyPr/>
                    <a:lstStyle/>
                    <a:p>
                      <a:pPr marL="375920" indent="-284480" algn="just">
                        <a:lnSpc>
                          <a:spcPct val="100000"/>
                        </a:lnSpc>
                        <a:spcBef>
                          <a:spcPts val="126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Pioneer</a:t>
                      </a:r>
                      <a:r>
                        <a:rPr sz="24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sociologist</a:t>
                      </a:r>
                      <a:r>
                        <a:rPr sz="24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Durkheim</a:t>
                      </a:r>
                      <a:r>
                        <a:rPr sz="2400" spc="1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emphasized</a:t>
                      </a:r>
                      <a:r>
                        <a:rPr sz="2400" spc="1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400" spc="2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importance</a:t>
                      </a:r>
                      <a:r>
                        <a:rPr sz="2400" spc="1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400" spc="25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2400" spc="25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(though</a:t>
                      </a:r>
                      <a:r>
                        <a:rPr sz="2400" spc="2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25" dirty="0">
                          <a:latin typeface="Bahnschrift"/>
                          <a:cs typeface="Bahnschrift"/>
                        </a:rPr>
                        <a:t>he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5920" algn="just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used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400" spc="229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term</a:t>
                      </a:r>
                      <a:r>
                        <a:rPr sz="24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‘morals’)</a:t>
                      </a:r>
                      <a:r>
                        <a:rPr sz="24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controlling</a:t>
                      </a:r>
                      <a:r>
                        <a:rPr sz="24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disruptive</a:t>
                      </a:r>
                      <a:r>
                        <a:rPr sz="2400" spc="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individual</a:t>
                      </a:r>
                      <a:r>
                        <a:rPr sz="24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passions.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5920" marR="779145" indent="-285115" algn="just">
                        <a:lnSpc>
                          <a:spcPct val="1502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Modem</a:t>
                      </a:r>
                      <a:r>
                        <a:rPr sz="2400" spc="2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sociologist</a:t>
                      </a:r>
                      <a:r>
                        <a:rPr sz="24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E.</a:t>
                      </a:r>
                      <a:r>
                        <a:rPr sz="2400" spc="2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Shils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(1972)</a:t>
                      </a:r>
                      <a:r>
                        <a:rPr sz="2400" spc="3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also</a:t>
                      </a:r>
                      <a:r>
                        <a:rPr sz="24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makes</a:t>
                      </a:r>
                      <a:r>
                        <a:rPr sz="24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4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same</a:t>
                      </a:r>
                      <a:r>
                        <a:rPr sz="24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point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4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calls</a:t>
                      </a:r>
                      <a:r>
                        <a:rPr sz="24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20" dirty="0">
                          <a:latin typeface="Bahnschrift"/>
                          <a:cs typeface="Bahnschrift"/>
                        </a:rPr>
                        <a:t>‘the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central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value</a:t>
                      </a:r>
                      <a:r>
                        <a:rPr sz="24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system’</a:t>
                      </a:r>
                      <a:r>
                        <a:rPr sz="2400" spc="2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(the</a:t>
                      </a:r>
                      <a:r>
                        <a:rPr sz="24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main</a:t>
                      </a:r>
                      <a:r>
                        <a:rPr sz="24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24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400" spc="2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society)</a:t>
                      </a:r>
                      <a:r>
                        <a:rPr sz="24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24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seen</a:t>
                      </a:r>
                      <a:r>
                        <a:rPr sz="24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as</a:t>
                      </a:r>
                      <a:r>
                        <a:rPr sz="24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essential</a:t>
                      </a:r>
                      <a:r>
                        <a:rPr sz="24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25" dirty="0">
                          <a:latin typeface="Bahnschrift"/>
                          <a:cs typeface="Bahnschrift"/>
                        </a:rPr>
                        <a:t>in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creating</a:t>
                      </a:r>
                      <a:r>
                        <a:rPr sz="24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conformity</a:t>
                      </a:r>
                      <a:r>
                        <a:rPr sz="24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4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order.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5920" indent="-284480" algn="just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Indian</a:t>
                      </a:r>
                      <a:r>
                        <a:rPr sz="24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sociologist</a:t>
                      </a:r>
                      <a:r>
                        <a:rPr sz="24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R.K.</a:t>
                      </a:r>
                      <a:r>
                        <a:rPr sz="24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Mukerjee</a:t>
                      </a:r>
                      <a:r>
                        <a:rPr sz="24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(1949)</a:t>
                      </a:r>
                      <a:r>
                        <a:rPr sz="2400" spc="2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writes:</a:t>
                      </a:r>
                      <a:r>
                        <a:rPr sz="24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“By</a:t>
                      </a:r>
                      <a:r>
                        <a:rPr sz="24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their</a:t>
                      </a:r>
                      <a:r>
                        <a:rPr sz="24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nature,</a:t>
                      </a:r>
                      <a:r>
                        <a:rPr sz="24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all</a:t>
                      </a:r>
                      <a:r>
                        <a:rPr sz="24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human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5920" algn="just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relations</a:t>
                      </a:r>
                      <a:r>
                        <a:rPr sz="24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4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behaviour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imbedded</a:t>
                      </a:r>
                      <a:r>
                        <a:rPr sz="2400" spc="2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4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values.”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T="160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327025">
              <a:lnSpc>
                <a:spcPct val="100000"/>
              </a:lnSpc>
              <a:spcBef>
                <a:spcPts val="105"/>
              </a:spcBef>
            </a:pPr>
            <a:r>
              <a:rPr sz="4400" spc="-35" dirty="0"/>
              <a:t>IMPORTANCE</a:t>
            </a:r>
            <a:r>
              <a:rPr sz="4400" spc="-165" dirty="0"/>
              <a:t> </a:t>
            </a:r>
            <a:r>
              <a:rPr sz="4400" spc="-30" dirty="0"/>
              <a:t>OF</a:t>
            </a:r>
            <a:r>
              <a:rPr sz="4400" spc="-290" dirty="0"/>
              <a:t> </a:t>
            </a:r>
            <a:r>
              <a:rPr sz="4400" spc="-10" dirty="0"/>
              <a:t>VALUE</a:t>
            </a:r>
            <a:endParaRPr sz="4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38201" y="1227074"/>
          <a:ext cx="11742420" cy="4879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06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1190">
                <a:tc>
                  <a:txBody>
                    <a:bodyPr/>
                    <a:lstStyle/>
                    <a:p>
                      <a:pPr marL="375285" indent="-283845">
                        <a:lnSpc>
                          <a:spcPct val="100000"/>
                        </a:lnSpc>
                        <a:spcBef>
                          <a:spcPts val="940"/>
                        </a:spcBef>
                        <a:buFont typeface="Wingdings"/>
                        <a:buChar char=""/>
                        <a:tabLst>
                          <a:tab pos="375285" algn="l"/>
                        </a:tabLst>
                      </a:pPr>
                      <a:r>
                        <a:rPr sz="1600" b="1" spc="-220" dirty="0">
                          <a:latin typeface="Arial"/>
                          <a:cs typeface="Arial"/>
                        </a:rPr>
                        <a:t>1.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Moral</a:t>
                      </a:r>
                      <a:r>
                        <a:rPr sz="16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awareness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should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be 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endorsed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orient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progress</a:t>
                      </a:r>
                      <a:r>
                        <a:rPr sz="1600" b="1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science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technology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towards</a:t>
                      </a:r>
                      <a:r>
                        <a:rPr sz="1600" b="1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welfare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mankind.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285" indent="-283845">
                        <a:lnSpc>
                          <a:spcPct val="100000"/>
                        </a:lnSpc>
                        <a:spcBef>
                          <a:spcPts val="965"/>
                        </a:spcBef>
                        <a:buFont typeface="Wingdings"/>
                        <a:buChar char=""/>
                        <a:tabLst>
                          <a:tab pos="375285" algn="l"/>
                        </a:tabLst>
                      </a:pPr>
                      <a:r>
                        <a:rPr sz="1600" b="1" spc="-85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Common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values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should</a:t>
                      </a:r>
                      <a:r>
                        <a:rPr sz="160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120" dirty="0">
                          <a:latin typeface="Arial"/>
                          <a:cs typeface="Arial"/>
                        </a:rPr>
                        <a:t>re-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discovered</a:t>
                      </a:r>
                      <a:r>
                        <a:rPr sz="16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unite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human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beings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general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decline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of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traditional</a:t>
                      </a:r>
                      <a:r>
                        <a:rPr sz="16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values.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4650" marR="137795" indent="-283845">
                        <a:lnSpc>
                          <a:spcPct val="1501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1600" b="1" spc="-60" dirty="0">
                          <a:latin typeface="Arial"/>
                          <a:cs typeface="Arial"/>
                        </a:rPr>
                        <a:t>3.</a:t>
                      </a:r>
                      <a:r>
                        <a:rPr sz="16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Teachers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pass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values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students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both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consciously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unconsciously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through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their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95" dirty="0">
                          <a:latin typeface="Arial"/>
                          <a:cs typeface="Arial"/>
                        </a:rPr>
                        <a:t>conduct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out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class 	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rooms.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Therefore</a:t>
                      </a:r>
                      <a:r>
                        <a:rPr sz="16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need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consciously</a:t>
                      </a:r>
                      <a:r>
                        <a:rPr sz="16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planned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value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education</a:t>
                      </a:r>
                      <a:r>
                        <a:rPr sz="16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program</a:t>
                      </a:r>
                      <a:r>
                        <a:rPr sz="160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90" dirty="0">
                          <a:latin typeface="Arial"/>
                          <a:cs typeface="Arial"/>
                        </a:rPr>
                        <a:t>obvious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establish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formal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learning.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4650" marR="295275" indent="-283845">
                        <a:lnSpc>
                          <a:spcPct val="150300"/>
                        </a:lnSpc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4.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students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might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face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more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complicated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decision</a:t>
                      </a:r>
                      <a:r>
                        <a:rPr sz="16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making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situations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about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issues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involving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values.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They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should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be 	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helped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developing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ability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make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proper</a:t>
                      </a:r>
                      <a:r>
                        <a:rPr sz="16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choices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such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situations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through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value</a:t>
                      </a:r>
                      <a:r>
                        <a:rPr sz="16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education.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920" indent="-284480">
                        <a:lnSpc>
                          <a:spcPct val="100000"/>
                        </a:lnSpc>
                        <a:spcBef>
                          <a:spcPts val="96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5.</a:t>
                      </a:r>
                      <a:r>
                        <a:rPr sz="16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Increase</a:t>
                      </a:r>
                      <a:r>
                        <a:rPr sz="16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Juvenile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delinquency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crisis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youth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who</a:t>
                      </a:r>
                      <a:r>
                        <a:rPr sz="16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under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goes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process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personal</a:t>
                      </a:r>
                      <a:r>
                        <a:rPr sz="16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growth.</a:t>
                      </a:r>
                      <a:r>
                        <a:rPr sz="16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such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situation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b="1" spc="-35" dirty="0">
                          <a:latin typeface="Arial"/>
                          <a:cs typeface="Arial"/>
                        </a:rPr>
                        <a:t>value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education</a:t>
                      </a:r>
                      <a:r>
                        <a:rPr sz="16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assumes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special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significance.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4650" marR="250825" indent="-283845">
                        <a:lnSpc>
                          <a:spcPct val="150200"/>
                        </a:lnSpc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1600" b="1" spc="-90" dirty="0">
                          <a:latin typeface="Arial"/>
                          <a:cs typeface="Arial"/>
                        </a:rPr>
                        <a:t>6.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Value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75" dirty="0">
                          <a:latin typeface="Arial"/>
                          <a:cs typeface="Arial"/>
                        </a:rPr>
                        <a:t>Education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awakens</a:t>
                      </a:r>
                      <a:r>
                        <a:rPr sz="16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curiosity,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development 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35" dirty="0">
                          <a:latin typeface="Arial"/>
                          <a:cs typeface="Arial"/>
                        </a:rPr>
                        <a:t>proper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interests,</a:t>
                      </a:r>
                      <a:r>
                        <a:rPr sz="16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attitudes,</a:t>
                      </a:r>
                      <a:r>
                        <a:rPr sz="16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65" dirty="0">
                          <a:latin typeface="Arial"/>
                          <a:cs typeface="Arial"/>
                        </a:rPr>
                        <a:t>capacity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5" dirty="0">
                          <a:latin typeface="Arial"/>
                          <a:cs typeface="Arial"/>
                        </a:rPr>
                        <a:t>think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judge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about 	oneself.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7025">
              <a:lnSpc>
                <a:spcPct val="100000"/>
              </a:lnSpc>
              <a:spcBef>
                <a:spcPts val="105"/>
              </a:spcBef>
            </a:pPr>
            <a:r>
              <a:rPr sz="4000" spc="-20" dirty="0"/>
              <a:t>EDUCATIONAL</a:t>
            </a:r>
            <a:r>
              <a:rPr sz="4000" spc="-90" dirty="0"/>
              <a:t> </a:t>
            </a:r>
            <a:r>
              <a:rPr sz="4000" spc="-35" dirty="0"/>
              <a:t>IMPLICATION</a:t>
            </a:r>
            <a:r>
              <a:rPr sz="4000" spc="-150" dirty="0"/>
              <a:t> </a:t>
            </a:r>
            <a:r>
              <a:rPr sz="4000" dirty="0"/>
              <a:t>OF</a:t>
            </a:r>
            <a:r>
              <a:rPr sz="4000" spc="-260" dirty="0"/>
              <a:t> </a:t>
            </a:r>
            <a:r>
              <a:rPr sz="4000" spc="-10" dirty="0"/>
              <a:t>VALUES</a:t>
            </a:r>
            <a:endParaRPr sz="4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4375" y="1867890"/>
            <a:ext cx="10619105" cy="4161154"/>
            <a:chOff x="714375" y="1867890"/>
            <a:chExt cx="10619105" cy="4161154"/>
          </a:xfrm>
        </p:grpSpPr>
        <p:sp>
          <p:nvSpPr>
            <p:cNvPr id="3" name="object 3"/>
            <p:cNvSpPr/>
            <p:nvPr/>
          </p:nvSpPr>
          <p:spPr>
            <a:xfrm>
              <a:off x="714375" y="1867890"/>
              <a:ext cx="10619105" cy="4161154"/>
            </a:xfrm>
            <a:custGeom>
              <a:avLst/>
              <a:gdLst/>
              <a:ahLst/>
              <a:cxnLst/>
              <a:rect l="l" t="t" r="r" b="b"/>
              <a:pathLst>
                <a:path w="10619105" h="4161154">
                  <a:moveTo>
                    <a:pt x="10619105" y="0"/>
                  </a:moveTo>
                  <a:lnTo>
                    <a:pt x="0" y="0"/>
                  </a:lnTo>
                  <a:lnTo>
                    <a:pt x="0" y="4160774"/>
                  </a:lnTo>
                  <a:lnTo>
                    <a:pt x="10619105" y="4160774"/>
                  </a:lnTo>
                  <a:lnTo>
                    <a:pt x="10619105" y="0"/>
                  </a:lnTo>
                  <a:close/>
                </a:path>
              </a:pathLst>
            </a:custGeom>
            <a:solidFill>
              <a:srgbClr val="D0D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2577465"/>
              <a:ext cx="447040" cy="3663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3127375"/>
              <a:ext cx="447040" cy="3663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4226179"/>
              <a:ext cx="447040" cy="3663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4775771"/>
              <a:ext cx="447040" cy="3660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247" y="5325109"/>
              <a:ext cx="447040" cy="366394"/>
            </a:xfrm>
            <a:prstGeom prst="rect">
              <a:avLst/>
            </a:prstGeom>
          </p:spPr>
        </p:pic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08025" y="1365250"/>
          <a:ext cx="10937875" cy="465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1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59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520">
                <a:tc>
                  <a:txBody>
                    <a:bodyPr/>
                    <a:lstStyle/>
                    <a:p>
                      <a:pPr marL="376555" indent="-284480">
                        <a:lnSpc>
                          <a:spcPct val="100000"/>
                        </a:lnSpc>
                        <a:spcBef>
                          <a:spcPts val="1265"/>
                        </a:spcBef>
                        <a:buFont typeface="Wingdings"/>
                        <a:buChar char=""/>
                        <a:tabLst>
                          <a:tab pos="376555" algn="l"/>
                        </a:tabLst>
                      </a:pPr>
                      <a:r>
                        <a:rPr sz="2400" b="1" spc="-85" dirty="0">
                          <a:latin typeface="Arial"/>
                          <a:cs typeface="Arial"/>
                        </a:rPr>
                        <a:t>Celebration</a:t>
                      </a:r>
                      <a:r>
                        <a:rPr sz="24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4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80" dirty="0">
                          <a:latin typeface="Arial"/>
                          <a:cs typeface="Arial"/>
                        </a:rPr>
                        <a:t>national</a:t>
                      </a:r>
                      <a:r>
                        <a:rPr sz="2400" b="1" spc="-55" dirty="0">
                          <a:latin typeface="Arial"/>
                          <a:cs typeface="Arial"/>
                        </a:rPr>
                        <a:t> festivals</a:t>
                      </a:r>
                      <a:r>
                        <a:rPr sz="24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310" dirty="0">
                          <a:latin typeface="Arial"/>
                          <a:cs typeface="Arial"/>
                        </a:rPr>
                        <a:t>: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Social</a:t>
                      </a:r>
                      <a:r>
                        <a:rPr sz="2400" spc="2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service</a:t>
                      </a:r>
                      <a:r>
                        <a:rPr sz="2400" spc="1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programmes</a:t>
                      </a:r>
                      <a:r>
                        <a:rPr sz="24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50" dirty="0">
                          <a:latin typeface="Bahnschrift"/>
                          <a:cs typeface="Bahnschrift"/>
                        </a:rPr>
                        <a:t>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Emphasis</a:t>
                      </a:r>
                      <a:r>
                        <a:rPr sz="240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on</a:t>
                      </a:r>
                      <a:r>
                        <a:rPr sz="24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4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unity</a:t>
                      </a:r>
                      <a:r>
                        <a:rPr sz="24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400" spc="2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all</a:t>
                      </a:r>
                      <a:r>
                        <a:rPr sz="24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religious,</a:t>
                      </a:r>
                      <a:r>
                        <a:rPr sz="24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harmony</a:t>
                      </a:r>
                      <a:r>
                        <a:rPr sz="24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among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375920" indent="-283845">
                        <a:lnSpc>
                          <a:spcPct val="100000"/>
                        </a:lnSpc>
                        <a:spcBef>
                          <a:spcPts val="1450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communities</a:t>
                      </a:r>
                      <a:r>
                        <a:rPr sz="24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400" spc="229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national</a:t>
                      </a:r>
                      <a:r>
                        <a:rPr sz="24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integration</a:t>
                      </a:r>
                      <a:r>
                        <a:rPr sz="2400" spc="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50" dirty="0">
                          <a:latin typeface="Bahnschrift"/>
                          <a:cs typeface="Bahnschrift"/>
                        </a:rPr>
                        <a:t>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Community</a:t>
                      </a:r>
                      <a:r>
                        <a:rPr sz="2400" spc="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prayer</a:t>
                      </a:r>
                      <a:r>
                        <a:rPr sz="2400" spc="3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400" spc="17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the</a:t>
                      </a:r>
                      <a:r>
                        <a:rPr sz="24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school.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50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Cultural</a:t>
                      </a:r>
                      <a:r>
                        <a:rPr sz="2400" spc="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recreational</a:t>
                      </a:r>
                      <a:r>
                        <a:rPr sz="24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programmes.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681355" indent="-589280">
                        <a:lnSpc>
                          <a:spcPct val="100000"/>
                        </a:lnSpc>
                        <a:spcBef>
                          <a:spcPts val="1445"/>
                        </a:spcBef>
                        <a:buFont typeface="Wingdings"/>
                        <a:buChar char=""/>
                        <a:tabLst>
                          <a:tab pos="681355" algn="l"/>
                        </a:tabLst>
                      </a:pPr>
                      <a:r>
                        <a:rPr sz="2400" dirty="0">
                          <a:latin typeface="Bahnschrift"/>
                          <a:cs typeface="Bahnschrift"/>
                        </a:rPr>
                        <a:t>Health</a:t>
                      </a:r>
                      <a:r>
                        <a:rPr sz="24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400" spc="2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cleanliness</a:t>
                      </a:r>
                      <a:r>
                        <a:rPr sz="24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programmes</a:t>
                      </a:r>
                      <a:r>
                        <a:rPr sz="24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(Ex-</a:t>
                      </a:r>
                      <a:r>
                        <a:rPr sz="24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swachh</a:t>
                      </a:r>
                      <a:r>
                        <a:rPr sz="24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dirty="0">
                          <a:latin typeface="Bahnschrift"/>
                          <a:cs typeface="Bahnschrift"/>
                        </a:rPr>
                        <a:t>Bharat</a:t>
                      </a:r>
                      <a:r>
                        <a:rPr sz="24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400" spc="-10" dirty="0">
                          <a:latin typeface="Bahnschrift"/>
                          <a:cs typeface="Bahnschrift"/>
                        </a:rPr>
                        <a:t>Abhiyan).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T="160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08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07970" algn="l"/>
                <a:tab pos="4556760" algn="l"/>
                <a:tab pos="6814820" algn="l"/>
              </a:tabLst>
            </a:pPr>
            <a:r>
              <a:rPr spc="-10" dirty="0"/>
              <a:t>DEVELOPING</a:t>
            </a:r>
            <a:r>
              <a:rPr dirty="0"/>
              <a:t>	</a:t>
            </a:r>
            <a:r>
              <a:rPr spc="-10" dirty="0"/>
              <a:t>VALUES</a:t>
            </a:r>
            <a:r>
              <a:rPr dirty="0"/>
              <a:t>	</a:t>
            </a:r>
            <a:r>
              <a:rPr spc="-10" dirty="0"/>
              <a:t>THROUGH</a:t>
            </a:r>
            <a:r>
              <a:rPr dirty="0"/>
              <a:t>	</a:t>
            </a:r>
            <a:r>
              <a:rPr spc="-10" dirty="0"/>
              <a:t>PROGRAMMES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08025" y="1365250"/>
          <a:ext cx="10937875" cy="465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1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029">
                <a:tc>
                  <a:txBody>
                    <a:bodyPr/>
                    <a:lstStyle/>
                    <a:p>
                      <a:pPr marL="375920" indent="-283845">
                        <a:lnSpc>
                          <a:spcPct val="100000"/>
                        </a:lnSpc>
                        <a:spcBef>
                          <a:spcPts val="110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2000" spc="1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collective</a:t>
                      </a:r>
                      <a:r>
                        <a:rPr sz="2000" spc="25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conceptions</a:t>
                      </a:r>
                      <a:r>
                        <a:rPr sz="2000" spc="1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000" spc="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what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is</a:t>
                      </a:r>
                      <a:r>
                        <a:rPr sz="2000" spc="14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considered</a:t>
                      </a:r>
                      <a:r>
                        <a:rPr sz="2000" spc="2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good,</a:t>
                      </a:r>
                      <a:r>
                        <a:rPr sz="200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desirable,</a:t>
                      </a:r>
                      <a:r>
                        <a:rPr sz="20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proper</a:t>
                      </a:r>
                      <a:r>
                        <a:rPr sz="2000" spc="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25" dirty="0">
                          <a:latin typeface="Bahnschrift"/>
                          <a:cs typeface="Bahnschrift"/>
                        </a:rPr>
                        <a:t>or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6555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bad,</a:t>
                      </a:r>
                      <a:r>
                        <a:rPr sz="20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undesirable,</a:t>
                      </a:r>
                      <a:r>
                        <a:rPr sz="20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improper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</a:t>
                      </a:r>
                      <a:r>
                        <a:rPr sz="20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culture.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447675" indent="-355600">
                        <a:lnSpc>
                          <a:spcPct val="100000"/>
                        </a:lnSpc>
                        <a:spcBef>
                          <a:spcPts val="1205"/>
                        </a:spcBef>
                        <a:buFont typeface="Wingdings"/>
                        <a:buChar char=""/>
                        <a:tabLst>
                          <a:tab pos="447675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Values</a:t>
                      </a:r>
                      <a:r>
                        <a:rPr sz="2000" spc="1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2000" spc="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Specific,</a:t>
                      </a:r>
                      <a:r>
                        <a:rPr sz="2000" spc="2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Different,</a:t>
                      </a:r>
                      <a:r>
                        <a:rPr sz="20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Stable</a:t>
                      </a:r>
                      <a:r>
                        <a:rPr sz="2000" spc="1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which</a:t>
                      </a:r>
                      <a:r>
                        <a:rPr sz="2000" spc="1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are</a:t>
                      </a:r>
                      <a:r>
                        <a:rPr sz="2000" spc="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learnt</a:t>
                      </a:r>
                      <a:r>
                        <a:rPr sz="20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who</a:t>
                      </a:r>
                      <a:r>
                        <a:rPr sz="2000" spc="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affect</a:t>
                      </a:r>
                      <a:r>
                        <a:rPr sz="20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our</a:t>
                      </a:r>
                      <a:r>
                        <a:rPr sz="2000" spc="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Personality.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6555" marR="381000" indent="-285115">
                        <a:lnSpc>
                          <a:spcPct val="150200"/>
                        </a:lnSpc>
                        <a:buFont typeface="Wingdings"/>
                        <a:buChar char=""/>
                        <a:tabLst>
                          <a:tab pos="376555" algn="l"/>
                          <a:tab pos="447675" algn="l"/>
                        </a:tabLst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It</a:t>
                      </a:r>
                      <a:r>
                        <a:rPr sz="2000" spc="5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can</a:t>
                      </a:r>
                      <a:r>
                        <a:rPr sz="2000" spc="1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be</a:t>
                      </a:r>
                      <a:r>
                        <a:rPr sz="200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classified</a:t>
                      </a:r>
                      <a:r>
                        <a:rPr sz="20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basically</a:t>
                      </a:r>
                      <a:r>
                        <a:rPr sz="20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into</a:t>
                      </a:r>
                      <a:r>
                        <a:rPr sz="200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two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categories:</a:t>
                      </a:r>
                      <a:r>
                        <a:rPr sz="20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Intrinsic</a:t>
                      </a:r>
                      <a:r>
                        <a:rPr sz="200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Instrumental,</a:t>
                      </a:r>
                      <a:r>
                        <a:rPr sz="2000" spc="2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broadly</a:t>
                      </a:r>
                      <a:r>
                        <a:rPr sz="2000" spc="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25" dirty="0">
                          <a:latin typeface="Bahnschrift"/>
                          <a:cs typeface="Bahnschrift"/>
                        </a:rPr>
                        <a:t>in: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Theoretical,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Economic,</a:t>
                      </a:r>
                      <a:r>
                        <a:rPr sz="200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Aesthetic,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Social,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Political,</a:t>
                      </a:r>
                      <a:r>
                        <a:rPr sz="2000" spc="10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Religious.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447675" indent="-355600">
                        <a:lnSpc>
                          <a:spcPct val="100000"/>
                        </a:lnSpc>
                        <a:spcBef>
                          <a:spcPts val="1210"/>
                        </a:spcBef>
                        <a:buFont typeface="Wingdings"/>
                        <a:buChar char=""/>
                        <a:tabLst>
                          <a:tab pos="447675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Value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build</a:t>
                      </a:r>
                      <a:r>
                        <a:rPr sz="2000" spc="10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up</a:t>
                      </a:r>
                      <a:r>
                        <a:rPr sz="2000" spc="10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Societies,</a:t>
                      </a:r>
                      <a:r>
                        <a:rPr sz="2000" spc="3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Individual</a:t>
                      </a:r>
                      <a:r>
                        <a:rPr sz="2000" spc="1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Behaviour</a:t>
                      </a:r>
                      <a:r>
                        <a:rPr sz="20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Personality</a:t>
                      </a:r>
                      <a:r>
                        <a:rPr sz="20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be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called</a:t>
                      </a:r>
                      <a:r>
                        <a:rPr sz="2000" spc="2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as</a:t>
                      </a:r>
                      <a:r>
                        <a:rPr sz="2000" spc="1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‘GOOD’.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6555" marR="460375" indent="-285115">
                        <a:lnSpc>
                          <a:spcPct val="150200"/>
                        </a:lnSpc>
                        <a:buFont typeface="Wingdings"/>
                        <a:buChar char=""/>
                        <a:tabLst>
                          <a:tab pos="376555" algn="l"/>
                          <a:tab pos="447675" algn="l"/>
                        </a:tabLst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It</a:t>
                      </a:r>
                      <a:r>
                        <a:rPr sz="2000" spc="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give</a:t>
                      </a:r>
                      <a:r>
                        <a:rPr sz="20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Ideals,</a:t>
                      </a:r>
                      <a:r>
                        <a:rPr sz="2000" spc="1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Objectives</a:t>
                      </a:r>
                      <a:r>
                        <a:rPr sz="2000" spc="2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to</a:t>
                      </a:r>
                      <a:r>
                        <a:rPr sz="2000" spc="12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regulate</a:t>
                      </a:r>
                      <a:r>
                        <a:rPr sz="2000" spc="20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our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day-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to-day</a:t>
                      </a:r>
                      <a:r>
                        <a:rPr sz="20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behaviour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as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well</a:t>
                      </a:r>
                      <a:r>
                        <a:rPr sz="2000" spc="21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as</a:t>
                      </a:r>
                      <a:r>
                        <a:rPr sz="2000" spc="1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base</a:t>
                      </a:r>
                      <a:r>
                        <a:rPr sz="2000" spc="13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for</a:t>
                      </a:r>
                      <a:r>
                        <a:rPr sz="2000" spc="114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25" dirty="0">
                          <a:latin typeface="Bahnschrift"/>
                          <a:cs typeface="Bahnschrift"/>
                        </a:rPr>
                        <a:t>our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Judgment.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08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CONCLUSION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08025" y="1365250"/>
          <a:ext cx="10937875" cy="465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1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9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995">
                <a:tc>
                  <a:txBody>
                    <a:bodyPr/>
                    <a:lstStyle/>
                    <a:p>
                      <a:pPr marL="375285" marR="624840" indent="-283845">
                        <a:lnSpc>
                          <a:spcPts val="3610"/>
                        </a:lnSpc>
                        <a:spcBef>
                          <a:spcPts val="215"/>
                        </a:spcBef>
                        <a:buClr>
                          <a:srgbClr val="000000"/>
                        </a:buClr>
                        <a:buFont typeface="Wingdings"/>
                        <a:buChar char=""/>
                        <a:tabLst>
                          <a:tab pos="376555" algn="l"/>
                        </a:tabLst>
                      </a:pPr>
                      <a:r>
                        <a:rPr sz="2000" u="heavy" spc="-20" dirty="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Bahnschrift"/>
                          <a:cs typeface="Bahnschrift"/>
                          <a:hlinkClick r:id="rId2"/>
                        </a:rPr>
                        <a:t>http://www.yourarticlelibrary.com/society/values-its-meaning-</a:t>
                      </a:r>
                      <a:r>
                        <a:rPr sz="2000" u="heavy" spc="-10" dirty="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Bahnschrift"/>
                          <a:cs typeface="Bahnschrift"/>
                          <a:hlinkClick r:id="rId2"/>
                        </a:rPr>
                        <a:t>characteristicstypes-</a:t>
                      </a:r>
                      <a:r>
                        <a:rPr sz="2000" spc="-10" dirty="0">
                          <a:solidFill>
                            <a:srgbClr val="9353C3"/>
                          </a:solidFill>
                          <a:latin typeface="Bahnschrift"/>
                          <a:cs typeface="Bahnschrift"/>
                          <a:hlinkClick r:id="rId2"/>
                        </a:rPr>
                        <a:t> 	</a:t>
                      </a:r>
                      <a:r>
                        <a:rPr sz="2000" u="heavy" spc="-10" dirty="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Bahnschrift"/>
                          <a:cs typeface="Bahnschrift"/>
                          <a:hlinkClick r:id="rId2"/>
                        </a:rPr>
                        <a:t>importance/35072/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85"/>
                        </a:spcBef>
                        <a:buFont typeface="Wingdings"/>
                        <a:buChar char=""/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375920" indent="-28384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000" u="heavy" spc="-20" dirty="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Bahnschrift"/>
                          <a:cs typeface="Bahnschrift"/>
                          <a:hlinkClick r:id="rId3"/>
                        </a:rPr>
                        <a:t>www.kkhsou.in/main/philosophy/value-</a:t>
                      </a:r>
                      <a:r>
                        <a:rPr sz="2000" u="heavy" spc="-10" dirty="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Bahnschrift"/>
                          <a:cs typeface="Bahnschrift"/>
                          <a:hlinkClick r:id="rId3"/>
                        </a:rPr>
                        <a:t>concept.html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Wingdings"/>
                        <a:buChar char=""/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0"/>
                        </a:spcBef>
                        <a:buFont typeface="Wingdings"/>
                        <a:buChar char=""/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375920" indent="-28384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75920" algn="l"/>
                        </a:tabLst>
                      </a:pPr>
                      <a:r>
                        <a:rPr sz="2000" spc="-10" dirty="0">
                          <a:latin typeface="Bahnschrift"/>
                          <a:cs typeface="Bahnschrift"/>
                        </a:rPr>
                        <a:t>‘Aggarwal,</a:t>
                      </a:r>
                      <a:r>
                        <a:rPr sz="2000" spc="2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J.</a:t>
                      </a:r>
                      <a:r>
                        <a:rPr sz="2000" spc="8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C.’,</a:t>
                      </a:r>
                      <a:r>
                        <a:rPr sz="2000" spc="8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2012,</a:t>
                      </a:r>
                      <a:r>
                        <a:rPr sz="2000" spc="1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Psychological,</a:t>
                      </a:r>
                      <a:r>
                        <a:rPr sz="2000" spc="1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Philosophical</a:t>
                      </a:r>
                      <a:r>
                        <a:rPr sz="2000" spc="11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Sociological</a:t>
                      </a:r>
                      <a:r>
                        <a:rPr sz="2000" spc="24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Foundations</a:t>
                      </a:r>
                      <a:r>
                        <a:rPr sz="2000" spc="6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25" dirty="0">
                          <a:latin typeface="Bahnschrift"/>
                          <a:cs typeface="Bahnschrift"/>
                        </a:rPr>
                        <a:t>Of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376555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000" spc="-10" dirty="0">
                          <a:latin typeface="Bahnschrift"/>
                          <a:cs typeface="Bahnschrift"/>
                        </a:rPr>
                        <a:t>Education.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  <a:p>
                      <a:pPr marL="447675" indent="-355600">
                        <a:lnSpc>
                          <a:spcPct val="100000"/>
                        </a:lnSpc>
                        <a:spcBef>
                          <a:spcPts val="1210"/>
                        </a:spcBef>
                        <a:buFont typeface="Wingdings"/>
                        <a:buChar char=""/>
                        <a:tabLst>
                          <a:tab pos="447675" algn="l"/>
                        </a:tabLst>
                      </a:pPr>
                      <a:r>
                        <a:rPr sz="2000" dirty="0">
                          <a:latin typeface="Bahnschrift"/>
                          <a:cs typeface="Bahnschrift"/>
                        </a:rPr>
                        <a:t>‘Saxena,</a:t>
                      </a:r>
                      <a:r>
                        <a:rPr sz="2000" spc="22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Swaroop’,</a:t>
                      </a:r>
                      <a:r>
                        <a:rPr sz="2000" spc="9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2013,</a:t>
                      </a:r>
                      <a:r>
                        <a:rPr sz="2000" spc="16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Philosophical</a:t>
                      </a:r>
                      <a:r>
                        <a:rPr sz="2000" spc="5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and</a:t>
                      </a:r>
                      <a:r>
                        <a:rPr sz="2000" spc="1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Sociological</a:t>
                      </a:r>
                      <a:r>
                        <a:rPr sz="2000" spc="190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Foundations</a:t>
                      </a:r>
                      <a:r>
                        <a:rPr sz="2000" spc="13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dirty="0">
                          <a:latin typeface="Bahnschrift"/>
                          <a:cs typeface="Bahnschrift"/>
                        </a:rPr>
                        <a:t>Of</a:t>
                      </a:r>
                      <a:r>
                        <a:rPr sz="2000" spc="75" dirty="0"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2000" spc="-10" dirty="0">
                          <a:latin typeface="Bahnschrift"/>
                          <a:cs typeface="Bahnschrift"/>
                        </a:rPr>
                        <a:t>Education.</a:t>
                      </a:r>
                      <a:endParaRPr sz="2000">
                        <a:latin typeface="Bahnschrift"/>
                        <a:cs typeface="Bahnschrift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08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REFERENCES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9465" y="2702242"/>
            <a:ext cx="2952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THANK</a:t>
            </a:r>
            <a:r>
              <a:rPr sz="4400" spc="-490" dirty="0"/>
              <a:t> </a:t>
            </a:r>
            <a:r>
              <a:rPr sz="4400" spc="-25" dirty="0"/>
              <a:t>YOU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dirty="0"/>
              <a:t>08-</a:t>
            </a:r>
            <a:r>
              <a:rPr spc="-25" dirty="0"/>
              <a:t>Sep-</a:t>
            </a:r>
            <a:r>
              <a:rPr spc="-20" dirty="0"/>
              <a:t>2021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pc="-10" dirty="0"/>
              <a:t>Shnaoli</a:t>
            </a:r>
            <a:r>
              <a:rPr spc="30" dirty="0"/>
              <a:t> </a:t>
            </a:r>
            <a:r>
              <a:rPr dirty="0"/>
              <a:t>CA_</a:t>
            </a:r>
            <a:r>
              <a:rPr spc="-35" dirty="0"/>
              <a:t> </a:t>
            </a:r>
            <a:r>
              <a:rPr spc="-10" dirty="0"/>
              <a:t>Education_WBSU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353C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1013</Words>
  <Application>Microsoft Office PowerPoint</Application>
  <PresentationFormat>Widescreen</PresentationFormat>
  <Paragraphs>123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Bahnschrift</vt:lpstr>
      <vt:lpstr>Calibri</vt:lpstr>
      <vt:lpstr>Corbel</vt:lpstr>
      <vt:lpstr>Tahoma</vt:lpstr>
      <vt:lpstr>Times New Roman</vt:lpstr>
      <vt:lpstr>Wingdings</vt:lpstr>
      <vt:lpstr>Office Theme</vt:lpstr>
      <vt:lpstr>CONCEPT AND TYPES OF VALUES</vt:lpstr>
      <vt:lpstr>MEANING OF VALUE</vt:lpstr>
      <vt:lpstr>DEFINITION OF VALUE</vt:lpstr>
      <vt:lpstr>CHARACTERISTICS OF VALUE</vt:lpstr>
      <vt:lpstr>CLASSIFICATIONS OF VALUE</vt:lpstr>
      <vt:lpstr>FUNCTIONS OF VALUE</vt:lpstr>
      <vt:lpstr>IMPORTANCE OF VALUE</vt:lpstr>
      <vt:lpstr>IMPORTANCE OF VALUE</vt:lpstr>
      <vt:lpstr>EDUCATIONAL IMPLICATION OF VALUES</vt:lpstr>
      <vt:lpstr>DEVELOPING VALUES THROUGH PROGRAMMES</vt:lpstr>
      <vt:lpstr>CONCLUSION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 and types OF VALUE</dc:title>
  <dc:creator>Shnaoli C. Acharya</dc:creator>
  <cp:lastModifiedBy>Jitu Moni Kalita</cp:lastModifiedBy>
  <cp:revision>1</cp:revision>
  <dcterms:created xsi:type="dcterms:W3CDTF">2026-02-21T06:39:13Z</dcterms:created>
  <dcterms:modified xsi:type="dcterms:W3CDTF">2026-02-21T06:41:09Z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2021-12-14T00:00:00Z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2026-02-21T00:00:00Z</vt:filetime>
  </property>
  <property fmtid="{D5CDD505-2E9C-101B-9397-08002B2CF9AE}" pid="5" name="Producer">
    <vt:lpwstr>Microsoft® PowerPoint® 2019</vt:lpwstr>
  </property>
</Properties>
</file>